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9" r:id="rId1"/>
  </p:sldMasterIdLst>
  <p:notesMasterIdLst>
    <p:notesMasterId r:id="rId29"/>
  </p:notesMasterIdLst>
  <p:handoutMasterIdLst>
    <p:handoutMasterId r:id="rId30"/>
  </p:handoutMasterIdLst>
  <p:sldIdLst>
    <p:sldId id="622" r:id="rId2"/>
    <p:sldId id="647" r:id="rId3"/>
    <p:sldId id="642" r:id="rId4"/>
    <p:sldId id="643" r:id="rId5"/>
    <p:sldId id="644" r:id="rId6"/>
    <p:sldId id="645" r:id="rId7"/>
    <p:sldId id="653" r:id="rId8"/>
    <p:sldId id="618" r:id="rId9"/>
    <p:sldId id="595" r:id="rId10"/>
    <p:sldId id="654" r:id="rId11"/>
    <p:sldId id="597" r:id="rId12"/>
    <p:sldId id="655" r:id="rId13"/>
    <p:sldId id="599" r:id="rId14"/>
    <p:sldId id="667" r:id="rId15"/>
    <p:sldId id="512" r:id="rId16"/>
    <p:sldId id="625" r:id="rId17"/>
    <p:sldId id="626" r:id="rId18"/>
    <p:sldId id="532" r:id="rId19"/>
    <p:sldId id="533" r:id="rId20"/>
    <p:sldId id="649" r:id="rId21"/>
    <p:sldId id="514" r:id="rId22"/>
    <p:sldId id="657" r:id="rId23"/>
    <p:sldId id="515" r:id="rId24"/>
    <p:sldId id="658" r:id="rId25"/>
    <p:sldId id="664" r:id="rId26"/>
    <p:sldId id="660" r:id="rId27"/>
    <p:sldId id="665" r:id="rId28"/>
  </p:sldIdLst>
  <p:sldSz cx="9144000" cy="6858000" type="screen4x3"/>
  <p:notesSz cx="6858000" cy="9945688"/>
  <p:defaultTextStyle>
    <a:defPPr>
      <a:defRPr lang="ja-JP"/>
    </a:defPPr>
    <a:lvl1pPr algn="l" rtl="0" fontAlgn="base">
      <a:spcBef>
        <a:spcPct val="0"/>
      </a:spcBef>
      <a:spcAft>
        <a:spcPct val="0"/>
      </a:spcAft>
      <a:defRPr kumimoji="1" b="1" u="sng" kern="1200">
        <a:solidFill>
          <a:srgbClr val="FF0000"/>
        </a:solidFill>
        <a:latin typeface="HGP創英角ｺﾞｼｯｸUB"/>
        <a:ea typeface="HGP創英角ｺﾞｼｯｸUB"/>
        <a:cs typeface="HGP創英角ｺﾞｼｯｸUB"/>
      </a:defRPr>
    </a:lvl1pPr>
    <a:lvl2pPr marL="457200" algn="l" rtl="0" fontAlgn="base">
      <a:spcBef>
        <a:spcPct val="0"/>
      </a:spcBef>
      <a:spcAft>
        <a:spcPct val="0"/>
      </a:spcAft>
      <a:defRPr kumimoji="1" b="1" u="sng" kern="1200">
        <a:solidFill>
          <a:srgbClr val="FF0000"/>
        </a:solidFill>
        <a:latin typeface="HGP創英角ｺﾞｼｯｸUB"/>
        <a:ea typeface="HGP創英角ｺﾞｼｯｸUB"/>
        <a:cs typeface="HGP創英角ｺﾞｼｯｸUB"/>
      </a:defRPr>
    </a:lvl2pPr>
    <a:lvl3pPr marL="914400" algn="l" rtl="0" fontAlgn="base">
      <a:spcBef>
        <a:spcPct val="0"/>
      </a:spcBef>
      <a:spcAft>
        <a:spcPct val="0"/>
      </a:spcAft>
      <a:defRPr kumimoji="1" b="1" u="sng" kern="1200">
        <a:solidFill>
          <a:srgbClr val="FF0000"/>
        </a:solidFill>
        <a:latin typeface="HGP創英角ｺﾞｼｯｸUB"/>
        <a:ea typeface="HGP創英角ｺﾞｼｯｸUB"/>
        <a:cs typeface="HGP創英角ｺﾞｼｯｸUB"/>
      </a:defRPr>
    </a:lvl3pPr>
    <a:lvl4pPr marL="1371600" algn="l" rtl="0" fontAlgn="base">
      <a:spcBef>
        <a:spcPct val="0"/>
      </a:spcBef>
      <a:spcAft>
        <a:spcPct val="0"/>
      </a:spcAft>
      <a:defRPr kumimoji="1" b="1" u="sng" kern="1200">
        <a:solidFill>
          <a:srgbClr val="FF0000"/>
        </a:solidFill>
        <a:latin typeface="HGP創英角ｺﾞｼｯｸUB"/>
        <a:ea typeface="HGP創英角ｺﾞｼｯｸUB"/>
        <a:cs typeface="HGP創英角ｺﾞｼｯｸUB"/>
      </a:defRPr>
    </a:lvl4pPr>
    <a:lvl5pPr marL="1828800" algn="l" rtl="0" fontAlgn="base">
      <a:spcBef>
        <a:spcPct val="0"/>
      </a:spcBef>
      <a:spcAft>
        <a:spcPct val="0"/>
      </a:spcAft>
      <a:defRPr kumimoji="1" b="1" u="sng" kern="1200">
        <a:solidFill>
          <a:srgbClr val="FF0000"/>
        </a:solidFill>
        <a:latin typeface="HGP創英角ｺﾞｼｯｸUB"/>
        <a:ea typeface="HGP創英角ｺﾞｼｯｸUB"/>
        <a:cs typeface="HGP創英角ｺﾞｼｯｸUB"/>
      </a:defRPr>
    </a:lvl5pPr>
    <a:lvl6pPr marL="2286000" algn="l" defTabSz="914400" rtl="0" eaLnBrk="1" latinLnBrk="0" hangingPunct="1">
      <a:defRPr kumimoji="1" b="1" u="sng" kern="1200">
        <a:solidFill>
          <a:srgbClr val="FF0000"/>
        </a:solidFill>
        <a:latin typeface="HGP創英角ｺﾞｼｯｸUB"/>
        <a:ea typeface="HGP創英角ｺﾞｼｯｸUB"/>
        <a:cs typeface="HGP創英角ｺﾞｼｯｸUB"/>
      </a:defRPr>
    </a:lvl6pPr>
    <a:lvl7pPr marL="2743200" algn="l" defTabSz="914400" rtl="0" eaLnBrk="1" latinLnBrk="0" hangingPunct="1">
      <a:defRPr kumimoji="1" b="1" u="sng" kern="1200">
        <a:solidFill>
          <a:srgbClr val="FF0000"/>
        </a:solidFill>
        <a:latin typeface="HGP創英角ｺﾞｼｯｸUB"/>
        <a:ea typeface="HGP創英角ｺﾞｼｯｸUB"/>
        <a:cs typeface="HGP創英角ｺﾞｼｯｸUB"/>
      </a:defRPr>
    </a:lvl7pPr>
    <a:lvl8pPr marL="3200400" algn="l" defTabSz="914400" rtl="0" eaLnBrk="1" latinLnBrk="0" hangingPunct="1">
      <a:defRPr kumimoji="1" b="1" u="sng" kern="1200">
        <a:solidFill>
          <a:srgbClr val="FF0000"/>
        </a:solidFill>
        <a:latin typeface="HGP創英角ｺﾞｼｯｸUB"/>
        <a:ea typeface="HGP創英角ｺﾞｼｯｸUB"/>
        <a:cs typeface="HGP創英角ｺﾞｼｯｸUB"/>
      </a:defRPr>
    </a:lvl8pPr>
    <a:lvl9pPr marL="3657600" algn="l" defTabSz="914400" rtl="0" eaLnBrk="1" latinLnBrk="0" hangingPunct="1">
      <a:defRPr kumimoji="1" b="1" u="sng" kern="1200">
        <a:solidFill>
          <a:srgbClr val="FF0000"/>
        </a:solidFill>
        <a:latin typeface="HGP創英角ｺﾞｼｯｸUB"/>
        <a:ea typeface="HGP創英角ｺﾞｼｯｸUB"/>
        <a:cs typeface="HGP創英角ｺﾞｼｯｸUB"/>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FF"/>
    <a:srgbClr val="00FFFF"/>
    <a:srgbClr val="00CCFF"/>
    <a:srgbClr val="0070C0"/>
    <a:srgbClr val="DDDDDD"/>
    <a:srgbClr val="008000"/>
    <a:srgbClr val="996633"/>
    <a:srgbClr val="FF0000"/>
    <a:srgbClr val="FF99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99" autoAdjust="0"/>
    <p:restoredTop sz="55766" autoAdjust="0"/>
  </p:normalViewPr>
  <p:slideViewPr>
    <p:cSldViewPr snapToGrid="0">
      <p:cViewPr varScale="1">
        <p:scale>
          <a:sx n="63" d="100"/>
          <a:sy n="63" d="100"/>
        </p:scale>
        <p:origin x="-342"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2393" cy="497685"/>
          </a:xfrm>
          <a:prstGeom prst="rect">
            <a:avLst/>
          </a:prstGeom>
          <a:noFill/>
          <a:ln w="9525">
            <a:noFill/>
            <a:miter lim="800000"/>
            <a:headEnd/>
            <a:tailEnd/>
          </a:ln>
          <a:effectLst/>
        </p:spPr>
        <p:txBody>
          <a:bodyPr vert="horz" wrap="square" lIns="92546" tIns="46273" rIns="92546" bIns="46273" numCol="1" anchor="t" anchorCtr="0" compatLnSpc="1">
            <a:prstTxWarp prst="textNoShape">
              <a:avLst/>
            </a:prstTxWarp>
          </a:bodyPr>
          <a:lstStyle>
            <a:lvl1pPr algn="l">
              <a:defRPr sz="1200" b="0" u="none">
                <a:solidFill>
                  <a:schemeClr val="tx1"/>
                </a:solidFill>
                <a:latin typeface="Arial" charset="0"/>
                <a:ea typeface="ＭＳ Ｐゴシック" charset="-128"/>
                <a:cs typeface="+mn-cs"/>
              </a:defRPr>
            </a:lvl1pPr>
          </a:lstStyle>
          <a:p>
            <a:pPr>
              <a:defRPr/>
            </a:pPr>
            <a:endParaRPr lang="en-US" altLang="ja-JP"/>
          </a:p>
        </p:txBody>
      </p:sp>
      <p:sp>
        <p:nvSpPr>
          <p:cNvPr id="20483" name="Rectangle 3"/>
          <p:cNvSpPr>
            <a:spLocks noGrp="1" noChangeArrowheads="1"/>
          </p:cNvSpPr>
          <p:nvPr>
            <p:ph type="dt" sz="quarter" idx="1"/>
          </p:nvPr>
        </p:nvSpPr>
        <p:spPr bwMode="auto">
          <a:xfrm>
            <a:off x="3883991" y="0"/>
            <a:ext cx="2972392" cy="497685"/>
          </a:xfrm>
          <a:prstGeom prst="rect">
            <a:avLst/>
          </a:prstGeom>
          <a:noFill/>
          <a:ln w="9525">
            <a:noFill/>
            <a:miter lim="800000"/>
            <a:headEnd/>
            <a:tailEnd/>
          </a:ln>
          <a:effectLst/>
        </p:spPr>
        <p:txBody>
          <a:bodyPr vert="horz" wrap="square" lIns="92546" tIns="46273" rIns="92546" bIns="46273" numCol="1" anchor="t" anchorCtr="0" compatLnSpc="1">
            <a:prstTxWarp prst="textNoShape">
              <a:avLst/>
            </a:prstTxWarp>
          </a:bodyPr>
          <a:lstStyle>
            <a:lvl1pPr algn="r">
              <a:defRPr sz="1200" b="0" u="none">
                <a:solidFill>
                  <a:schemeClr val="tx1"/>
                </a:solidFill>
                <a:latin typeface="Arial" charset="0"/>
                <a:ea typeface="ＭＳ Ｐゴシック" charset="-128"/>
                <a:cs typeface="+mn-cs"/>
              </a:defRPr>
            </a:lvl1pPr>
          </a:lstStyle>
          <a:p>
            <a:pPr>
              <a:defRPr/>
            </a:pPr>
            <a:endParaRPr lang="en-US" altLang="ja-JP"/>
          </a:p>
        </p:txBody>
      </p:sp>
      <p:sp>
        <p:nvSpPr>
          <p:cNvPr id="20484" name="Rectangle 4"/>
          <p:cNvSpPr>
            <a:spLocks noGrp="1" noChangeArrowheads="1"/>
          </p:cNvSpPr>
          <p:nvPr>
            <p:ph type="ftr" sz="quarter" idx="2"/>
          </p:nvPr>
        </p:nvSpPr>
        <p:spPr bwMode="auto">
          <a:xfrm>
            <a:off x="0" y="9446403"/>
            <a:ext cx="2972393" cy="497684"/>
          </a:xfrm>
          <a:prstGeom prst="rect">
            <a:avLst/>
          </a:prstGeom>
          <a:noFill/>
          <a:ln w="9525">
            <a:noFill/>
            <a:miter lim="800000"/>
            <a:headEnd/>
            <a:tailEnd/>
          </a:ln>
          <a:effectLst/>
        </p:spPr>
        <p:txBody>
          <a:bodyPr vert="horz" wrap="square" lIns="92546" tIns="46273" rIns="92546" bIns="46273" numCol="1" anchor="b" anchorCtr="0" compatLnSpc="1">
            <a:prstTxWarp prst="textNoShape">
              <a:avLst/>
            </a:prstTxWarp>
          </a:bodyPr>
          <a:lstStyle>
            <a:lvl1pPr algn="l">
              <a:defRPr sz="1200" b="0" u="none">
                <a:solidFill>
                  <a:schemeClr val="tx1"/>
                </a:solidFill>
                <a:latin typeface="Arial" charset="0"/>
                <a:ea typeface="ＭＳ Ｐゴシック" charset="-128"/>
                <a:cs typeface="+mn-cs"/>
              </a:defRPr>
            </a:lvl1pPr>
          </a:lstStyle>
          <a:p>
            <a:pPr>
              <a:defRPr/>
            </a:pPr>
            <a:endParaRPr lang="en-US" altLang="ja-JP"/>
          </a:p>
        </p:txBody>
      </p:sp>
      <p:sp>
        <p:nvSpPr>
          <p:cNvPr id="20485" name="Rectangle 5"/>
          <p:cNvSpPr>
            <a:spLocks noGrp="1" noChangeArrowheads="1"/>
          </p:cNvSpPr>
          <p:nvPr>
            <p:ph type="sldNum" sz="quarter" idx="3"/>
          </p:nvPr>
        </p:nvSpPr>
        <p:spPr bwMode="auto">
          <a:xfrm>
            <a:off x="3883991" y="9446403"/>
            <a:ext cx="2972392" cy="497684"/>
          </a:xfrm>
          <a:prstGeom prst="rect">
            <a:avLst/>
          </a:prstGeom>
          <a:noFill/>
          <a:ln w="9525">
            <a:noFill/>
            <a:miter lim="800000"/>
            <a:headEnd/>
            <a:tailEnd/>
          </a:ln>
          <a:effectLst/>
        </p:spPr>
        <p:txBody>
          <a:bodyPr vert="horz" wrap="square" lIns="92546" tIns="46273" rIns="92546" bIns="46273" numCol="1" anchor="b" anchorCtr="0" compatLnSpc="1">
            <a:prstTxWarp prst="textNoShape">
              <a:avLst/>
            </a:prstTxWarp>
          </a:bodyPr>
          <a:lstStyle>
            <a:lvl1pPr algn="r">
              <a:defRPr sz="1200" b="0" u="none">
                <a:solidFill>
                  <a:schemeClr val="tx1"/>
                </a:solidFill>
                <a:latin typeface="Arial" charset="0"/>
                <a:ea typeface="ＭＳ Ｐゴシック" charset="-128"/>
                <a:cs typeface="+mn-cs"/>
              </a:defRPr>
            </a:lvl1pPr>
          </a:lstStyle>
          <a:p>
            <a:pPr>
              <a:defRPr/>
            </a:pPr>
            <a:fld id="{8A383701-CC08-4EB3-B5DA-156A6D8B2097}" type="slidenum">
              <a:rPr lang="en-US" altLang="ja-JP"/>
              <a:pPr>
                <a:defRPr/>
              </a:pPr>
              <a:t>‹#›</a:t>
            </a:fld>
            <a:endParaRPr lang="en-US" altLang="ja-JP"/>
          </a:p>
        </p:txBody>
      </p:sp>
    </p:spTree>
    <p:extLst>
      <p:ext uri="{BB962C8B-B14F-4D97-AF65-F5344CB8AC3E}">
        <p14:creationId xmlns:p14="http://schemas.microsoft.com/office/powerpoint/2010/main" val="31706635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2393" cy="497685"/>
          </a:xfrm>
          <a:prstGeom prst="rect">
            <a:avLst/>
          </a:prstGeom>
          <a:noFill/>
          <a:ln w="9525">
            <a:noFill/>
            <a:miter lim="800000"/>
            <a:headEnd/>
            <a:tailEnd/>
          </a:ln>
          <a:effectLst/>
        </p:spPr>
        <p:txBody>
          <a:bodyPr vert="horz" wrap="square" lIns="92546" tIns="46273" rIns="92546" bIns="46273" numCol="1" anchor="t" anchorCtr="0" compatLnSpc="1">
            <a:prstTxWarp prst="textNoShape">
              <a:avLst/>
            </a:prstTxWarp>
          </a:bodyPr>
          <a:lstStyle>
            <a:lvl1pPr algn="l">
              <a:defRPr sz="1200" b="0" u="none">
                <a:solidFill>
                  <a:schemeClr val="tx1"/>
                </a:solidFill>
                <a:latin typeface="Arial" charset="0"/>
                <a:ea typeface="ＭＳ Ｐゴシック" charset="-128"/>
                <a:cs typeface="+mn-cs"/>
              </a:defRPr>
            </a:lvl1pPr>
          </a:lstStyle>
          <a:p>
            <a:pPr>
              <a:defRPr/>
            </a:pPr>
            <a:endParaRPr lang="en-US" altLang="ja-JP"/>
          </a:p>
        </p:txBody>
      </p:sp>
      <p:sp>
        <p:nvSpPr>
          <p:cNvPr id="4099" name="Rectangle 3"/>
          <p:cNvSpPr>
            <a:spLocks noGrp="1" noChangeArrowheads="1"/>
          </p:cNvSpPr>
          <p:nvPr>
            <p:ph type="dt" idx="1"/>
          </p:nvPr>
        </p:nvSpPr>
        <p:spPr bwMode="auto">
          <a:xfrm>
            <a:off x="3883991" y="0"/>
            <a:ext cx="2972392" cy="497685"/>
          </a:xfrm>
          <a:prstGeom prst="rect">
            <a:avLst/>
          </a:prstGeom>
          <a:noFill/>
          <a:ln w="9525">
            <a:noFill/>
            <a:miter lim="800000"/>
            <a:headEnd/>
            <a:tailEnd/>
          </a:ln>
          <a:effectLst/>
        </p:spPr>
        <p:txBody>
          <a:bodyPr vert="horz" wrap="square" lIns="92546" tIns="46273" rIns="92546" bIns="46273" numCol="1" anchor="t" anchorCtr="0" compatLnSpc="1">
            <a:prstTxWarp prst="textNoShape">
              <a:avLst/>
            </a:prstTxWarp>
          </a:bodyPr>
          <a:lstStyle>
            <a:lvl1pPr algn="r">
              <a:defRPr sz="1200" b="0" u="none">
                <a:solidFill>
                  <a:schemeClr val="tx1"/>
                </a:solidFill>
                <a:latin typeface="Arial" charset="0"/>
                <a:ea typeface="ＭＳ Ｐゴシック" charset="-128"/>
                <a:cs typeface="+mn-cs"/>
              </a:defRPr>
            </a:lvl1pPr>
          </a:lstStyle>
          <a:p>
            <a:pPr>
              <a:defRPr/>
            </a:pPr>
            <a:endParaRPr lang="en-US" altLang="ja-JP"/>
          </a:p>
        </p:txBody>
      </p:sp>
      <p:sp>
        <p:nvSpPr>
          <p:cNvPr id="32772" name="Rectangle 4"/>
          <p:cNvSpPr>
            <a:spLocks noGrp="1" noRot="1" noChangeAspect="1" noChangeArrowheads="1" noTextEdit="1"/>
          </p:cNvSpPr>
          <p:nvPr>
            <p:ph type="sldImg" idx="2"/>
          </p:nvPr>
        </p:nvSpPr>
        <p:spPr bwMode="auto">
          <a:xfrm>
            <a:off x="942975" y="746125"/>
            <a:ext cx="4973638" cy="373062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316" y="4724001"/>
            <a:ext cx="5487370" cy="4475960"/>
          </a:xfrm>
          <a:prstGeom prst="rect">
            <a:avLst/>
          </a:prstGeom>
          <a:noFill/>
          <a:ln w="9525">
            <a:noFill/>
            <a:miter lim="800000"/>
            <a:headEnd/>
            <a:tailEnd/>
          </a:ln>
          <a:effectLst/>
        </p:spPr>
        <p:txBody>
          <a:bodyPr vert="horz" wrap="square" lIns="92546" tIns="46273" rIns="92546" bIns="46273"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4102" name="Rectangle 6"/>
          <p:cNvSpPr>
            <a:spLocks noGrp="1" noChangeArrowheads="1"/>
          </p:cNvSpPr>
          <p:nvPr>
            <p:ph type="ftr" sz="quarter" idx="4"/>
          </p:nvPr>
        </p:nvSpPr>
        <p:spPr bwMode="auto">
          <a:xfrm>
            <a:off x="0" y="9446403"/>
            <a:ext cx="2972393" cy="497684"/>
          </a:xfrm>
          <a:prstGeom prst="rect">
            <a:avLst/>
          </a:prstGeom>
          <a:noFill/>
          <a:ln w="9525">
            <a:noFill/>
            <a:miter lim="800000"/>
            <a:headEnd/>
            <a:tailEnd/>
          </a:ln>
          <a:effectLst/>
        </p:spPr>
        <p:txBody>
          <a:bodyPr vert="horz" wrap="square" lIns="92546" tIns="46273" rIns="92546" bIns="46273" numCol="1" anchor="b" anchorCtr="0" compatLnSpc="1">
            <a:prstTxWarp prst="textNoShape">
              <a:avLst/>
            </a:prstTxWarp>
          </a:bodyPr>
          <a:lstStyle>
            <a:lvl1pPr algn="l">
              <a:defRPr sz="1200" b="0" u="none">
                <a:solidFill>
                  <a:schemeClr val="tx1"/>
                </a:solidFill>
                <a:latin typeface="Arial" charset="0"/>
                <a:ea typeface="ＭＳ Ｐゴシック" charset="-128"/>
                <a:cs typeface="+mn-cs"/>
              </a:defRPr>
            </a:lvl1pPr>
          </a:lstStyle>
          <a:p>
            <a:pPr>
              <a:defRPr/>
            </a:pPr>
            <a:endParaRPr lang="en-US" altLang="ja-JP"/>
          </a:p>
        </p:txBody>
      </p:sp>
      <p:sp>
        <p:nvSpPr>
          <p:cNvPr id="4103" name="Rectangle 7"/>
          <p:cNvSpPr>
            <a:spLocks noGrp="1" noChangeArrowheads="1"/>
          </p:cNvSpPr>
          <p:nvPr>
            <p:ph type="sldNum" sz="quarter" idx="5"/>
          </p:nvPr>
        </p:nvSpPr>
        <p:spPr bwMode="auto">
          <a:xfrm>
            <a:off x="3883991" y="9446403"/>
            <a:ext cx="2972392" cy="497684"/>
          </a:xfrm>
          <a:prstGeom prst="rect">
            <a:avLst/>
          </a:prstGeom>
          <a:noFill/>
          <a:ln w="9525">
            <a:noFill/>
            <a:miter lim="800000"/>
            <a:headEnd/>
            <a:tailEnd/>
          </a:ln>
          <a:effectLst/>
        </p:spPr>
        <p:txBody>
          <a:bodyPr vert="horz" wrap="square" lIns="92546" tIns="46273" rIns="92546" bIns="46273" numCol="1" anchor="b" anchorCtr="0" compatLnSpc="1">
            <a:prstTxWarp prst="textNoShape">
              <a:avLst/>
            </a:prstTxWarp>
          </a:bodyPr>
          <a:lstStyle>
            <a:lvl1pPr algn="r">
              <a:defRPr sz="1200" b="0" u="none">
                <a:solidFill>
                  <a:schemeClr val="tx1"/>
                </a:solidFill>
                <a:latin typeface="Arial" charset="0"/>
                <a:ea typeface="ＭＳ Ｐゴシック" charset="-128"/>
                <a:cs typeface="+mn-cs"/>
              </a:defRPr>
            </a:lvl1pPr>
          </a:lstStyle>
          <a:p>
            <a:pPr>
              <a:defRPr/>
            </a:pPr>
            <a:fld id="{4FD4BC72-EF94-4007-B2D2-F39EFA4A3833}" type="slidenum">
              <a:rPr lang="en-US" altLang="ja-JP"/>
              <a:pPr>
                <a:defRPr/>
              </a:pPr>
              <a:t>‹#›</a:t>
            </a:fld>
            <a:endParaRPr lang="en-US" altLang="ja-JP"/>
          </a:p>
        </p:txBody>
      </p:sp>
    </p:spTree>
    <p:extLst>
      <p:ext uri="{BB962C8B-B14F-4D97-AF65-F5344CB8AC3E}">
        <p14:creationId xmlns:p14="http://schemas.microsoft.com/office/powerpoint/2010/main" val="31365550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スライド イメージ プレースホルダ 1"/>
          <p:cNvSpPr>
            <a:spLocks noGrp="1" noRot="1" noChangeAspect="1" noTextEdit="1"/>
          </p:cNvSpPr>
          <p:nvPr>
            <p:ph type="sldImg"/>
          </p:nvPr>
        </p:nvSpPr>
        <p:spPr>
          <a:ln/>
        </p:spPr>
      </p:sp>
      <p:sp>
        <p:nvSpPr>
          <p:cNvPr id="33795" name="ノート プレースホルダ 2"/>
          <p:cNvSpPr>
            <a:spLocks noGrp="1"/>
          </p:cNvSpPr>
          <p:nvPr>
            <p:ph type="body" idx="1"/>
          </p:nvPr>
        </p:nvSpPr>
        <p:spPr>
          <a:xfrm>
            <a:off x="685316" y="4748007"/>
            <a:ext cx="5487370" cy="4475959"/>
          </a:xfrm>
          <a:noFill/>
          <a:ln/>
        </p:spPr>
        <p:txBody>
          <a:bodyPr/>
          <a:lstStyle/>
          <a:p>
            <a:endParaRPr lang="en-US" altLang="ja-JP" smtClean="0">
              <a:latin typeface="Arial" pitchFamily="34" charset="0"/>
              <a:ea typeface="ＭＳ Ｐ明朝" pitchFamily="18" charset="-128"/>
            </a:endParaRPr>
          </a:p>
        </p:txBody>
      </p:sp>
      <p:sp>
        <p:nvSpPr>
          <p:cNvPr id="33796" name="スライド番号プレースホルダ 3"/>
          <p:cNvSpPr txBox="1">
            <a:spLocks noGrp="1"/>
          </p:cNvSpPr>
          <p:nvPr/>
        </p:nvSpPr>
        <p:spPr bwMode="auto">
          <a:xfrm>
            <a:off x="3883991" y="9446403"/>
            <a:ext cx="2972392" cy="497684"/>
          </a:xfrm>
          <a:prstGeom prst="rect">
            <a:avLst/>
          </a:prstGeom>
          <a:noFill/>
          <a:ln w="9525">
            <a:noFill/>
            <a:miter lim="800000"/>
            <a:headEnd/>
            <a:tailEnd/>
          </a:ln>
        </p:spPr>
        <p:txBody>
          <a:bodyPr lIns="92546" tIns="46273" rIns="92546" bIns="46273" anchor="b"/>
          <a:lstStyle/>
          <a:p>
            <a:pPr algn="r"/>
            <a:fld id="{A66C8C94-C9AA-466B-8ED2-7E0B3A477652}" type="slidenum">
              <a:rPr lang="en-US" altLang="ja-JP" sz="1200" b="0" u="none">
                <a:solidFill>
                  <a:schemeClr val="tx1"/>
                </a:solidFill>
                <a:latin typeface="Arial" pitchFamily="34" charset="0"/>
                <a:ea typeface="ＭＳ Ｐゴシック" pitchFamily="50" charset="-128"/>
              </a:rPr>
              <a:pPr algn="r"/>
              <a:t>0</a:t>
            </a:fld>
            <a:endParaRPr lang="en-US" altLang="ja-JP" sz="1200" b="0" u="none">
              <a:solidFill>
                <a:schemeClr val="tx1"/>
              </a:solidFill>
              <a:latin typeface="Arial" pitchFamily="34" charset="0"/>
              <a:ea typeface="ＭＳ Ｐゴシック" pitchFamily="50"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pPr>
              <a:defRPr/>
            </a:pPr>
            <a:fld id="{4FD4BC72-EF94-4007-B2D2-F39EFA4A3833}" type="slidenum">
              <a:rPr lang="en-US" altLang="ja-JP" smtClean="0"/>
              <a:pPr>
                <a:defRPr/>
              </a:pPr>
              <a:t>9</a:t>
            </a:fld>
            <a:endParaRPr lang="en-US" altLang="ja-JP"/>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pPr>
              <a:defRPr/>
            </a:pPr>
            <a:fld id="{4FD4BC72-EF94-4007-B2D2-F39EFA4A3833}" type="slidenum">
              <a:rPr lang="en-US" altLang="ja-JP" smtClean="0"/>
              <a:pPr>
                <a:defRPr/>
              </a:pPr>
              <a:t>10</a:t>
            </a:fld>
            <a:endParaRPr lang="en-US" altLang="ja-JP"/>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p:txBody>
          <a:bodyPr/>
          <a:lstStyle/>
          <a:p>
            <a:pPr>
              <a:defRPr/>
            </a:pPr>
            <a:fld id="{C4F8F5A6-99C1-4B33-BB7F-B4CA2FF1EC40}" type="slidenum">
              <a:rPr lang="en-US" altLang="ja-JP" smtClean="0">
                <a:latin typeface="Arial" pitchFamily="34" charset="0"/>
                <a:ea typeface="ＭＳ Ｐゴシック" pitchFamily="50" charset="-128"/>
              </a:rPr>
              <a:pPr>
                <a:defRPr/>
              </a:pPr>
              <a:t>11</a:t>
            </a:fld>
            <a:endParaRPr lang="en-US" altLang="ja-JP" smtClean="0">
              <a:latin typeface="Arial" pitchFamily="34" charset="0"/>
              <a:ea typeface="ＭＳ Ｐゴシック" pitchFamily="50" charset="-128"/>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xfrm>
            <a:off x="914832" y="4725602"/>
            <a:ext cx="5028338" cy="4474359"/>
          </a:xfrm>
          <a:noFill/>
          <a:ln/>
        </p:spPr>
        <p:txBody>
          <a:bodyPr/>
          <a:lstStyle/>
          <a:p>
            <a:r>
              <a:rPr lang="ja-JP" altLang="en-US" smtClean="0">
                <a:latin typeface="Arial" pitchFamily="34" charset="0"/>
                <a:ea typeface="ＭＳ Ｐ明朝" pitchFamily="18" charset="-128"/>
              </a:rPr>
              <a:t>水没戸数の多いダムに関し、補償とあいまって、公共施設整備を行うことが主眼。</a:t>
            </a:r>
          </a:p>
          <a:p>
            <a:r>
              <a:rPr lang="ja-JP" altLang="en-US" smtClean="0">
                <a:latin typeface="Arial" pitchFamily="34" charset="0"/>
                <a:ea typeface="ＭＳ Ｐ明朝" pitchFamily="18" charset="-128"/>
              </a:rPr>
              <a:t>これにより、同一市町村内の他地区に移転する水没地域住民の生活の利便性が図られる。</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pPr>
              <a:defRPr/>
            </a:pPr>
            <a:fld id="{4FD4BC72-EF94-4007-B2D2-F39EFA4A3833}" type="slidenum">
              <a:rPr lang="en-US" altLang="ja-JP" smtClean="0"/>
              <a:pPr>
                <a:defRPr/>
              </a:pPr>
              <a:t>12</a:t>
            </a:fld>
            <a:endParaRPr lang="en-US" altLang="ja-JP"/>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b="1" u="sng">
                <a:solidFill>
                  <a:srgbClr val="FF0000"/>
                </a:solidFill>
                <a:latin typeface="HGP創英角ｺﾞｼｯｸUB" pitchFamily="50" charset="-128"/>
                <a:ea typeface="HGP創英角ｺﾞｼｯｸUB" pitchFamily="50" charset="-128"/>
              </a:defRPr>
            </a:lvl1pPr>
            <a:lvl2pPr marL="751940" indent="-289208" eaLnBrk="0" hangingPunct="0">
              <a:defRPr kumimoji="1" b="1" u="sng">
                <a:solidFill>
                  <a:srgbClr val="FF0000"/>
                </a:solidFill>
                <a:latin typeface="HGP創英角ｺﾞｼｯｸUB" pitchFamily="50" charset="-128"/>
                <a:ea typeface="HGP創英角ｺﾞｼｯｸUB" pitchFamily="50" charset="-128"/>
              </a:defRPr>
            </a:lvl2pPr>
            <a:lvl3pPr marL="1156830" indent="-231366" eaLnBrk="0" hangingPunct="0">
              <a:defRPr kumimoji="1" b="1" u="sng">
                <a:solidFill>
                  <a:srgbClr val="FF0000"/>
                </a:solidFill>
                <a:latin typeface="HGP創英角ｺﾞｼｯｸUB" pitchFamily="50" charset="-128"/>
                <a:ea typeface="HGP創英角ｺﾞｼｯｸUB" pitchFamily="50" charset="-128"/>
              </a:defRPr>
            </a:lvl3pPr>
            <a:lvl4pPr marL="1619562" indent="-231366" eaLnBrk="0" hangingPunct="0">
              <a:defRPr kumimoji="1" b="1" u="sng">
                <a:solidFill>
                  <a:srgbClr val="FF0000"/>
                </a:solidFill>
                <a:latin typeface="HGP創英角ｺﾞｼｯｸUB" pitchFamily="50" charset="-128"/>
                <a:ea typeface="HGP創英角ｺﾞｼｯｸUB" pitchFamily="50" charset="-128"/>
              </a:defRPr>
            </a:lvl4pPr>
            <a:lvl5pPr marL="2082295" indent="-231366" eaLnBrk="0" hangingPunct="0">
              <a:defRPr kumimoji="1" b="1" u="sng">
                <a:solidFill>
                  <a:srgbClr val="FF0000"/>
                </a:solidFill>
                <a:latin typeface="HGP創英角ｺﾞｼｯｸUB" pitchFamily="50" charset="-128"/>
                <a:ea typeface="HGP創英角ｺﾞｼｯｸUB" pitchFamily="50" charset="-128"/>
              </a:defRPr>
            </a:lvl5pPr>
            <a:lvl6pPr marL="2545027" indent="-231366"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3007759" indent="-231366"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70491" indent="-231366"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933223" indent="-231366"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eaLnBrk="1" hangingPunct="1"/>
            <a:fld id="{573C54BF-AC8C-43B4-B573-D2523D559A6B}" type="slidenum">
              <a:rPr lang="en-US" altLang="ja-JP" b="0" u="none">
                <a:solidFill>
                  <a:prstClr val="black"/>
                </a:solidFill>
                <a:latin typeface="Arial" charset="0"/>
                <a:ea typeface="ＭＳ Ｐゴシック" pitchFamily="50" charset="-128"/>
              </a:rPr>
              <a:pPr eaLnBrk="1" hangingPunct="1"/>
              <a:t>13</a:t>
            </a:fld>
            <a:endParaRPr lang="en-US" altLang="ja-JP" b="0" u="none">
              <a:solidFill>
                <a:prstClr val="black"/>
              </a:solidFill>
              <a:latin typeface="Arial" charset="0"/>
              <a:ea typeface="ＭＳ Ｐゴシック" pitchFamily="50" charset="-128"/>
            </a:endParaRPr>
          </a:p>
        </p:txBody>
      </p:sp>
      <p:sp>
        <p:nvSpPr>
          <p:cNvPr id="40963" name="Rectangle 2"/>
          <p:cNvSpPr>
            <a:spLocks noGrp="1" noRot="1" noChangeAspect="1" noChangeArrowheads="1" noTextEdit="1"/>
          </p:cNvSpPr>
          <p:nvPr>
            <p:ph type="sldImg"/>
          </p:nvPr>
        </p:nvSpPr>
        <p:spPr>
          <a:xfrm>
            <a:off x="947738" y="747713"/>
            <a:ext cx="4967287" cy="3725862"/>
          </a:xfrm>
          <a:ln/>
        </p:spPr>
      </p:sp>
      <p:sp>
        <p:nvSpPr>
          <p:cNvPr id="40964" name="Rectangle 3"/>
          <p:cNvSpPr>
            <a:spLocks noGrp="1" noChangeArrowheads="1"/>
          </p:cNvSpPr>
          <p:nvPr>
            <p:ph type="body" idx="1"/>
          </p:nvPr>
        </p:nvSpPr>
        <p:spPr>
          <a:xfrm>
            <a:off x="916450" y="4725602"/>
            <a:ext cx="5025104" cy="447275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smtClean="0">
              <a:ea typeface="ＭＳ Ｐ明朝" pitchFamily="18"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 イメージ プレースホルダ 1"/>
          <p:cNvSpPr>
            <a:spLocks noGrp="1" noRot="1" noChangeAspect="1" noTextEdit="1"/>
          </p:cNvSpPr>
          <p:nvPr>
            <p:ph type="sldImg"/>
          </p:nvPr>
        </p:nvSpPr>
        <p:spPr>
          <a:ln/>
        </p:spPr>
      </p:sp>
      <p:sp>
        <p:nvSpPr>
          <p:cNvPr id="39939" name="ノート プレースホルダ 2"/>
          <p:cNvSpPr>
            <a:spLocks noGrp="1"/>
          </p:cNvSpPr>
          <p:nvPr>
            <p:ph type="body" idx="1"/>
          </p:nvPr>
        </p:nvSpPr>
        <p:spPr>
          <a:xfrm>
            <a:off x="685316" y="4748007"/>
            <a:ext cx="5487370" cy="4475959"/>
          </a:xfrm>
          <a:noFill/>
          <a:ln/>
        </p:spPr>
        <p:txBody>
          <a:bodyPr/>
          <a:lstStyle/>
          <a:p>
            <a:endParaRPr lang="en-US" altLang="ja-JP" smtClean="0">
              <a:latin typeface="Arial" pitchFamily="34" charset="0"/>
              <a:ea typeface="ＭＳ Ｐ明朝" pitchFamily="18" charset="-128"/>
            </a:endParaRPr>
          </a:p>
        </p:txBody>
      </p:sp>
      <p:sp>
        <p:nvSpPr>
          <p:cNvPr id="39940" name="スライド番号プレースホルダ 3"/>
          <p:cNvSpPr txBox="1">
            <a:spLocks noGrp="1"/>
          </p:cNvSpPr>
          <p:nvPr/>
        </p:nvSpPr>
        <p:spPr bwMode="auto">
          <a:xfrm>
            <a:off x="3883991" y="9446403"/>
            <a:ext cx="2972392" cy="497684"/>
          </a:xfrm>
          <a:prstGeom prst="rect">
            <a:avLst/>
          </a:prstGeom>
          <a:noFill/>
          <a:ln w="9525">
            <a:noFill/>
            <a:miter lim="800000"/>
            <a:headEnd/>
            <a:tailEnd/>
          </a:ln>
        </p:spPr>
        <p:txBody>
          <a:bodyPr lIns="92546" tIns="46273" rIns="92546" bIns="46273" anchor="b"/>
          <a:lstStyle/>
          <a:p>
            <a:pPr algn="r"/>
            <a:fld id="{C19E65A4-28CC-4191-8AAA-545106B96479}" type="slidenum">
              <a:rPr lang="en-US" altLang="ja-JP" sz="1200" b="0" u="none">
                <a:solidFill>
                  <a:schemeClr val="tx1"/>
                </a:solidFill>
                <a:latin typeface="Arial" pitchFamily="34" charset="0"/>
                <a:ea typeface="ＭＳ Ｐゴシック" pitchFamily="50" charset="-128"/>
              </a:rPr>
              <a:pPr algn="r"/>
              <a:t>14</a:t>
            </a:fld>
            <a:endParaRPr lang="en-US" altLang="ja-JP" sz="1200" b="0" u="none">
              <a:solidFill>
                <a:schemeClr val="tx1"/>
              </a:solidFill>
              <a:latin typeface="Arial" pitchFamily="34" charset="0"/>
              <a:ea typeface="ＭＳ Ｐゴシック" pitchFamily="50"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eaLnBrk="1" hangingPunct="1"/>
            <a:endParaRPr lang="en-US" altLang="ja-JP" smtClean="0">
              <a:latin typeface="Arial" pitchFamily="34" charset="0"/>
              <a:ea typeface="ＭＳ Ｐ明朝" pitchFamily="18"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 1"/>
          <p:cNvSpPr>
            <a:spLocks noGrp="1" noRot="1" noChangeAspect="1" noTextEdit="1"/>
          </p:cNvSpPr>
          <p:nvPr>
            <p:ph type="sldImg"/>
          </p:nvPr>
        </p:nvSpPr>
        <p:spPr>
          <a:ln/>
        </p:spPr>
      </p:sp>
      <p:sp>
        <p:nvSpPr>
          <p:cNvPr id="41987" name="ノート プレースホルダ 2"/>
          <p:cNvSpPr>
            <a:spLocks noGrp="1"/>
          </p:cNvSpPr>
          <p:nvPr>
            <p:ph type="body" idx="1"/>
          </p:nvPr>
        </p:nvSpPr>
        <p:spPr>
          <a:noFill/>
          <a:ln/>
        </p:spPr>
        <p:txBody>
          <a:bodyPr/>
          <a:lstStyle/>
          <a:p>
            <a:pPr eaLnBrk="1" hangingPunct="1"/>
            <a:endParaRPr lang="ja-JP" altLang="en-US" smtClean="0">
              <a:latin typeface="Arial" pitchFamily="34" charset="0"/>
              <a:ea typeface="ＭＳ Ｐ明朝" pitchFamily="18" charset="-128"/>
            </a:endParaRPr>
          </a:p>
        </p:txBody>
      </p:sp>
      <p:sp>
        <p:nvSpPr>
          <p:cNvPr id="41988" name="スライド番号プレースホルダ 3"/>
          <p:cNvSpPr txBox="1">
            <a:spLocks noGrp="1"/>
          </p:cNvSpPr>
          <p:nvPr/>
        </p:nvSpPr>
        <p:spPr bwMode="auto">
          <a:xfrm>
            <a:off x="3883991" y="9446403"/>
            <a:ext cx="2972392" cy="497684"/>
          </a:xfrm>
          <a:prstGeom prst="rect">
            <a:avLst/>
          </a:prstGeom>
          <a:noFill/>
          <a:ln w="9525">
            <a:noFill/>
            <a:miter lim="800000"/>
            <a:headEnd/>
            <a:tailEnd/>
          </a:ln>
        </p:spPr>
        <p:txBody>
          <a:bodyPr lIns="92546" tIns="46273" rIns="92546" bIns="46273" anchor="b"/>
          <a:lstStyle/>
          <a:p>
            <a:pPr algn="r"/>
            <a:fld id="{7EA01D7F-C6D1-43F9-8CDB-2F1866372DC7}" type="slidenum">
              <a:rPr lang="en-US" altLang="ja-JP" sz="1200" b="0" u="none">
                <a:solidFill>
                  <a:schemeClr val="tx1"/>
                </a:solidFill>
                <a:latin typeface="Arial" pitchFamily="34" charset="0"/>
                <a:ea typeface="ＭＳ Ｐゴシック" pitchFamily="50" charset="-128"/>
              </a:rPr>
              <a:pPr algn="r"/>
              <a:t>16</a:t>
            </a:fld>
            <a:endParaRPr lang="en-US" altLang="ja-JP" sz="1200" b="0" u="none">
              <a:solidFill>
                <a:schemeClr val="tx1"/>
              </a:solidFill>
              <a:latin typeface="Arial" pitchFamily="34" charset="0"/>
              <a:ea typeface="ＭＳ Ｐゴシック" pitchFamily="50"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 イメージ プレースホルダ 1"/>
          <p:cNvSpPr>
            <a:spLocks noGrp="1" noRot="1" noChangeAspect="1" noTextEdit="1"/>
          </p:cNvSpPr>
          <p:nvPr>
            <p:ph type="sldImg"/>
          </p:nvPr>
        </p:nvSpPr>
        <p:spPr>
          <a:ln/>
        </p:spPr>
      </p:sp>
      <p:sp>
        <p:nvSpPr>
          <p:cNvPr id="43011" name="ノート プレースホルダ 2"/>
          <p:cNvSpPr>
            <a:spLocks noGrp="1"/>
          </p:cNvSpPr>
          <p:nvPr>
            <p:ph type="body" idx="1"/>
          </p:nvPr>
        </p:nvSpPr>
        <p:spPr>
          <a:noFill/>
          <a:ln/>
        </p:spPr>
        <p:txBody>
          <a:bodyPr/>
          <a:lstStyle/>
          <a:p>
            <a:pPr eaLnBrk="1" hangingPunct="1"/>
            <a:endParaRPr lang="ja-JP" altLang="en-US" smtClean="0">
              <a:latin typeface="Arial" pitchFamily="34" charset="0"/>
              <a:ea typeface="ＭＳ Ｐ明朝" pitchFamily="18" charset="-128"/>
            </a:endParaRPr>
          </a:p>
        </p:txBody>
      </p:sp>
      <p:sp>
        <p:nvSpPr>
          <p:cNvPr id="43012" name="スライド番号プレースホルダ 3"/>
          <p:cNvSpPr txBox="1">
            <a:spLocks noGrp="1"/>
          </p:cNvSpPr>
          <p:nvPr/>
        </p:nvSpPr>
        <p:spPr bwMode="auto">
          <a:xfrm>
            <a:off x="3883991" y="9446403"/>
            <a:ext cx="2972392" cy="497684"/>
          </a:xfrm>
          <a:prstGeom prst="rect">
            <a:avLst/>
          </a:prstGeom>
          <a:noFill/>
          <a:ln w="9525">
            <a:noFill/>
            <a:miter lim="800000"/>
            <a:headEnd/>
            <a:tailEnd/>
          </a:ln>
        </p:spPr>
        <p:txBody>
          <a:bodyPr lIns="92546" tIns="46273" rIns="92546" bIns="46273" anchor="b"/>
          <a:lstStyle/>
          <a:p>
            <a:pPr algn="r"/>
            <a:fld id="{634849A7-C50F-4EED-8FEE-E615329F34F9}" type="slidenum">
              <a:rPr lang="en-US" altLang="ja-JP" sz="1200" b="0" u="none">
                <a:solidFill>
                  <a:schemeClr val="tx1"/>
                </a:solidFill>
                <a:latin typeface="Arial" pitchFamily="34" charset="0"/>
                <a:ea typeface="ＭＳ Ｐゴシック" pitchFamily="50" charset="-128"/>
              </a:rPr>
              <a:pPr algn="r"/>
              <a:t>17</a:t>
            </a:fld>
            <a:endParaRPr lang="en-US" altLang="ja-JP" sz="1200" b="0" u="none">
              <a:solidFill>
                <a:schemeClr val="tx1"/>
              </a:solidFill>
              <a:latin typeface="Arial" pitchFamily="34" charset="0"/>
              <a:ea typeface="ＭＳ Ｐゴシック" pitchFamily="50"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ja-JP" altLang="en-US" smtClean="0">
              <a:latin typeface="Arial" pitchFamily="34" charset="0"/>
              <a:ea typeface="ＭＳ Ｐ明朝" pitchFamily="18"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 1"/>
          <p:cNvSpPr>
            <a:spLocks noGrp="1" noRot="1" noChangeAspect="1" noTextEdit="1"/>
          </p:cNvSpPr>
          <p:nvPr>
            <p:ph type="sldImg"/>
          </p:nvPr>
        </p:nvSpPr>
        <p:spPr>
          <a:ln/>
        </p:spPr>
      </p:sp>
      <p:sp>
        <p:nvSpPr>
          <p:cNvPr id="34819" name="ノート プレースホルダ 2"/>
          <p:cNvSpPr>
            <a:spLocks noGrp="1"/>
          </p:cNvSpPr>
          <p:nvPr>
            <p:ph type="body" idx="1"/>
          </p:nvPr>
        </p:nvSpPr>
        <p:spPr>
          <a:xfrm>
            <a:off x="685316" y="4748007"/>
            <a:ext cx="5487370" cy="4475959"/>
          </a:xfrm>
          <a:noFill/>
          <a:ln/>
        </p:spPr>
        <p:txBody>
          <a:bodyPr/>
          <a:lstStyle/>
          <a:p>
            <a:endParaRPr lang="en-US" altLang="ja-JP" smtClean="0">
              <a:latin typeface="Arial" pitchFamily="34" charset="0"/>
              <a:ea typeface="ＭＳ Ｐ明朝" pitchFamily="18" charset="-128"/>
            </a:endParaRPr>
          </a:p>
        </p:txBody>
      </p:sp>
      <p:sp>
        <p:nvSpPr>
          <p:cNvPr id="34820" name="スライド番号プレースホルダ 3"/>
          <p:cNvSpPr txBox="1">
            <a:spLocks noGrp="1"/>
          </p:cNvSpPr>
          <p:nvPr/>
        </p:nvSpPr>
        <p:spPr bwMode="auto">
          <a:xfrm>
            <a:off x="3883991" y="9446403"/>
            <a:ext cx="2972392" cy="497684"/>
          </a:xfrm>
          <a:prstGeom prst="rect">
            <a:avLst/>
          </a:prstGeom>
          <a:noFill/>
          <a:ln w="9525">
            <a:noFill/>
            <a:miter lim="800000"/>
            <a:headEnd/>
            <a:tailEnd/>
          </a:ln>
        </p:spPr>
        <p:txBody>
          <a:bodyPr lIns="92546" tIns="46273" rIns="92546" bIns="46273" anchor="b"/>
          <a:lstStyle/>
          <a:p>
            <a:pPr algn="r"/>
            <a:fld id="{29CF634E-E336-4A9C-AD07-7B91C2A2231C}" type="slidenum">
              <a:rPr lang="en-US" altLang="ja-JP" sz="1200" b="0" u="none">
                <a:solidFill>
                  <a:schemeClr val="tx1"/>
                </a:solidFill>
                <a:latin typeface="Arial" pitchFamily="34" charset="0"/>
                <a:ea typeface="ＭＳ Ｐゴシック" pitchFamily="50" charset="-128"/>
              </a:rPr>
              <a:pPr algn="r"/>
              <a:t>1</a:t>
            </a:fld>
            <a:endParaRPr lang="en-US" altLang="ja-JP" sz="1200" b="0" u="none">
              <a:solidFill>
                <a:schemeClr val="tx1"/>
              </a:solidFill>
              <a:latin typeface="Arial" pitchFamily="34" charset="0"/>
              <a:ea typeface="ＭＳ Ｐゴシック" pitchFamily="50"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lIns="92532" tIns="46265" rIns="92532" bIns="46265"/>
          <a:lstStyle/>
          <a:p>
            <a:pPr eaLnBrk="1" hangingPunct="1"/>
            <a:endParaRPr lang="ja-JP" altLang="ja-JP" smtClean="0">
              <a:latin typeface="Arial" pitchFamily="34" charset="0"/>
              <a:ea typeface="ＭＳ Ｐ明朝" pitchFamily="18"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スライド イメージ プレースホルダ 1"/>
          <p:cNvSpPr>
            <a:spLocks noGrp="1" noRot="1" noChangeAspect="1" noTextEdit="1"/>
          </p:cNvSpPr>
          <p:nvPr>
            <p:ph type="sldImg"/>
          </p:nvPr>
        </p:nvSpPr>
        <p:spPr>
          <a:ln/>
        </p:spPr>
      </p:sp>
      <p:sp>
        <p:nvSpPr>
          <p:cNvPr id="46083" name="ノート プレースホルダ 2"/>
          <p:cNvSpPr>
            <a:spLocks noGrp="1"/>
          </p:cNvSpPr>
          <p:nvPr>
            <p:ph type="body" idx="1"/>
          </p:nvPr>
        </p:nvSpPr>
        <p:spPr>
          <a:xfrm>
            <a:off x="685316" y="4748007"/>
            <a:ext cx="5487370" cy="4475959"/>
          </a:xfrm>
          <a:noFill/>
          <a:ln/>
        </p:spPr>
        <p:txBody>
          <a:bodyPr/>
          <a:lstStyle/>
          <a:p>
            <a:endParaRPr lang="en-US" altLang="ja-JP" smtClean="0">
              <a:latin typeface="Arial" pitchFamily="34" charset="0"/>
              <a:ea typeface="ＭＳ Ｐ明朝" pitchFamily="18" charset="-128"/>
            </a:endParaRPr>
          </a:p>
        </p:txBody>
      </p:sp>
      <p:sp>
        <p:nvSpPr>
          <p:cNvPr id="46084" name="スライド番号プレースホルダ 3"/>
          <p:cNvSpPr txBox="1">
            <a:spLocks noGrp="1"/>
          </p:cNvSpPr>
          <p:nvPr/>
        </p:nvSpPr>
        <p:spPr bwMode="auto">
          <a:xfrm>
            <a:off x="3883991" y="9446403"/>
            <a:ext cx="2972392" cy="497684"/>
          </a:xfrm>
          <a:prstGeom prst="rect">
            <a:avLst/>
          </a:prstGeom>
          <a:noFill/>
          <a:ln w="9525">
            <a:noFill/>
            <a:miter lim="800000"/>
            <a:headEnd/>
            <a:tailEnd/>
          </a:ln>
        </p:spPr>
        <p:txBody>
          <a:bodyPr lIns="92546" tIns="46273" rIns="92546" bIns="46273" anchor="b"/>
          <a:lstStyle/>
          <a:p>
            <a:pPr algn="r"/>
            <a:fld id="{78374C47-44E6-4177-9E65-196F220BFDD6}" type="slidenum">
              <a:rPr lang="en-US" altLang="ja-JP" sz="1200" b="0" u="none">
                <a:solidFill>
                  <a:schemeClr val="tx1"/>
                </a:solidFill>
                <a:latin typeface="Arial" pitchFamily="34" charset="0"/>
                <a:ea typeface="ＭＳ Ｐゴシック" pitchFamily="50" charset="-128"/>
              </a:rPr>
              <a:pPr algn="r"/>
              <a:t>20</a:t>
            </a:fld>
            <a:endParaRPr lang="en-US" altLang="ja-JP" sz="1200" b="0" u="none">
              <a:solidFill>
                <a:schemeClr val="tx1"/>
              </a:solidFill>
              <a:latin typeface="Arial" pitchFamily="34" charset="0"/>
              <a:ea typeface="ＭＳ Ｐゴシック" pitchFamily="50"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 1"/>
          <p:cNvSpPr>
            <a:spLocks noGrp="1" noRot="1" noChangeAspect="1" noTextEdit="1"/>
          </p:cNvSpPr>
          <p:nvPr>
            <p:ph type="sldImg"/>
          </p:nvPr>
        </p:nvSpPr>
        <p:spPr>
          <a:ln/>
        </p:spPr>
      </p:sp>
      <p:sp>
        <p:nvSpPr>
          <p:cNvPr id="47107" name="ノート プレースホルダ 2"/>
          <p:cNvSpPr>
            <a:spLocks noGrp="1"/>
          </p:cNvSpPr>
          <p:nvPr>
            <p:ph type="body" idx="1"/>
          </p:nvPr>
        </p:nvSpPr>
        <p:spPr>
          <a:noFill/>
          <a:ln/>
        </p:spPr>
        <p:txBody>
          <a:bodyPr/>
          <a:lstStyle/>
          <a:p>
            <a:pPr>
              <a:lnSpc>
                <a:spcPct val="80000"/>
              </a:lnSpc>
            </a:pPr>
            <a:endParaRPr lang="ja-JP" altLang="en-US" sz="1000">
              <a:latin typeface="Arial" pitchFamily="34" charset="0"/>
              <a:ea typeface="ＭＳ Ｐ明朝" pitchFamily="18" charset="-128"/>
            </a:endParaRPr>
          </a:p>
        </p:txBody>
      </p:sp>
      <p:sp>
        <p:nvSpPr>
          <p:cNvPr id="47108" name="スライド番号プレースホルダ 3"/>
          <p:cNvSpPr txBox="1">
            <a:spLocks noGrp="1"/>
          </p:cNvSpPr>
          <p:nvPr/>
        </p:nvSpPr>
        <p:spPr bwMode="auto">
          <a:xfrm>
            <a:off x="3883991" y="9446403"/>
            <a:ext cx="2972392" cy="497684"/>
          </a:xfrm>
          <a:prstGeom prst="rect">
            <a:avLst/>
          </a:prstGeom>
          <a:noFill/>
          <a:ln w="9525">
            <a:noFill/>
            <a:miter lim="800000"/>
            <a:headEnd/>
            <a:tailEnd/>
          </a:ln>
        </p:spPr>
        <p:txBody>
          <a:bodyPr lIns="92546" tIns="46273" rIns="92546" bIns="46273" anchor="b"/>
          <a:lstStyle/>
          <a:p>
            <a:pPr algn="r"/>
            <a:fld id="{EE021FBF-F524-4147-B7A7-2F0B336DFAFE}" type="slidenum">
              <a:rPr lang="en-US" altLang="ja-JP" sz="1200" b="0" u="none">
                <a:solidFill>
                  <a:schemeClr val="tx1"/>
                </a:solidFill>
                <a:latin typeface="Arial" pitchFamily="34" charset="0"/>
                <a:ea typeface="ＭＳ Ｐゴシック" pitchFamily="50" charset="-128"/>
              </a:rPr>
              <a:pPr algn="r"/>
              <a:t>21</a:t>
            </a:fld>
            <a:endParaRPr lang="en-US" altLang="ja-JP" sz="1200" b="0" u="none">
              <a:solidFill>
                <a:schemeClr val="tx1"/>
              </a:solidFill>
              <a:latin typeface="Arial" pitchFamily="34" charset="0"/>
              <a:ea typeface="ＭＳ Ｐゴシック" pitchFamily="50"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 1"/>
          <p:cNvSpPr>
            <a:spLocks noGrp="1" noRot="1" noChangeAspect="1" noTextEdit="1"/>
          </p:cNvSpPr>
          <p:nvPr>
            <p:ph type="sldImg"/>
          </p:nvPr>
        </p:nvSpPr>
        <p:spPr>
          <a:ln/>
        </p:spPr>
      </p:sp>
      <p:sp>
        <p:nvSpPr>
          <p:cNvPr id="48131" name="ノート プレースホルダ 2"/>
          <p:cNvSpPr>
            <a:spLocks noGrp="1"/>
          </p:cNvSpPr>
          <p:nvPr>
            <p:ph type="body" idx="1"/>
          </p:nvPr>
        </p:nvSpPr>
        <p:spPr>
          <a:xfrm>
            <a:off x="685316" y="4748007"/>
            <a:ext cx="5487370" cy="4475959"/>
          </a:xfrm>
          <a:noFill/>
          <a:ln/>
        </p:spPr>
        <p:txBody>
          <a:bodyPr/>
          <a:lstStyle/>
          <a:p>
            <a:endParaRPr lang="en-US" altLang="ja-JP" smtClean="0">
              <a:latin typeface="Arial" pitchFamily="34" charset="0"/>
              <a:ea typeface="ＭＳ Ｐ明朝" pitchFamily="18" charset="-128"/>
            </a:endParaRPr>
          </a:p>
        </p:txBody>
      </p:sp>
      <p:sp>
        <p:nvSpPr>
          <p:cNvPr id="48132" name="スライド番号プレースホルダ 3"/>
          <p:cNvSpPr txBox="1">
            <a:spLocks noGrp="1"/>
          </p:cNvSpPr>
          <p:nvPr/>
        </p:nvSpPr>
        <p:spPr bwMode="auto">
          <a:xfrm>
            <a:off x="3883991" y="9446403"/>
            <a:ext cx="2972392" cy="497684"/>
          </a:xfrm>
          <a:prstGeom prst="rect">
            <a:avLst/>
          </a:prstGeom>
          <a:noFill/>
          <a:ln w="9525">
            <a:noFill/>
            <a:miter lim="800000"/>
            <a:headEnd/>
            <a:tailEnd/>
          </a:ln>
        </p:spPr>
        <p:txBody>
          <a:bodyPr lIns="92546" tIns="46273" rIns="92546" bIns="46273" anchor="b"/>
          <a:lstStyle/>
          <a:p>
            <a:pPr algn="r"/>
            <a:fld id="{12CF809A-3A1D-4694-A5BA-1E91904487D2}" type="slidenum">
              <a:rPr lang="en-US" altLang="ja-JP" sz="1200" b="0" u="none">
                <a:solidFill>
                  <a:schemeClr val="tx1"/>
                </a:solidFill>
                <a:latin typeface="Arial" pitchFamily="34" charset="0"/>
                <a:ea typeface="ＭＳ Ｐゴシック" pitchFamily="50" charset="-128"/>
              </a:rPr>
              <a:pPr algn="r"/>
              <a:t>22</a:t>
            </a:fld>
            <a:endParaRPr lang="en-US" altLang="ja-JP" sz="1200" b="0" u="none">
              <a:solidFill>
                <a:schemeClr val="tx1"/>
              </a:solidFill>
              <a:latin typeface="Arial" pitchFamily="34" charset="0"/>
              <a:ea typeface="ＭＳ Ｐゴシック" pitchFamily="50"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 1"/>
          <p:cNvSpPr>
            <a:spLocks noGrp="1" noRot="1" noChangeAspect="1" noTextEdit="1"/>
          </p:cNvSpPr>
          <p:nvPr>
            <p:ph type="sldImg"/>
          </p:nvPr>
        </p:nvSpPr>
        <p:spPr>
          <a:ln/>
        </p:spPr>
      </p:sp>
      <p:sp>
        <p:nvSpPr>
          <p:cNvPr id="49155" name="ノート プレースホルダ 2"/>
          <p:cNvSpPr>
            <a:spLocks noGrp="1"/>
          </p:cNvSpPr>
          <p:nvPr>
            <p:ph type="body" idx="1"/>
          </p:nvPr>
        </p:nvSpPr>
        <p:spPr>
          <a:noFill/>
          <a:ln/>
        </p:spPr>
        <p:txBody>
          <a:bodyPr/>
          <a:lstStyle/>
          <a:p>
            <a:endParaRPr lang="ja-JP" altLang="en-US" smtClean="0">
              <a:latin typeface="Arial" pitchFamily="34" charset="0"/>
              <a:ea typeface="ＭＳ Ｐ明朝" pitchFamily="18" charset="-128"/>
            </a:endParaRPr>
          </a:p>
        </p:txBody>
      </p:sp>
      <p:sp>
        <p:nvSpPr>
          <p:cNvPr id="49156" name="スライド番号プレースホルダ 3"/>
          <p:cNvSpPr txBox="1">
            <a:spLocks noGrp="1"/>
          </p:cNvSpPr>
          <p:nvPr/>
        </p:nvSpPr>
        <p:spPr bwMode="auto">
          <a:xfrm>
            <a:off x="3883991" y="9446403"/>
            <a:ext cx="2972392" cy="497684"/>
          </a:xfrm>
          <a:prstGeom prst="rect">
            <a:avLst/>
          </a:prstGeom>
          <a:noFill/>
          <a:ln w="9525">
            <a:noFill/>
            <a:miter lim="800000"/>
            <a:headEnd/>
            <a:tailEnd/>
          </a:ln>
        </p:spPr>
        <p:txBody>
          <a:bodyPr lIns="92546" tIns="46273" rIns="92546" bIns="46273" anchor="b"/>
          <a:lstStyle/>
          <a:p>
            <a:pPr algn="r"/>
            <a:fld id="{E2FE2BBA-3B13-4648-B611-DC19F912A753}" type="slidenum">
              <a:rPr lang="ja-JP" altLang="en-US" sz="1200" b="0" u="none">
                <a:solidFill>
                  <a:schemeClr val="tx1"/>
                </a:solidFill>
                <a:latin typeface="Arial" pitchFamily="34" charset="0"/>
                <a:ea typeface="ＭＳ Ｐゴシック" pitchFamily="50" charset="-128"/>
              </a:rPr>
              <a:pPr algn="r"/>
              <a:t>23</a:t>
            </a:fld>
            <a:endParaRPr lang="en-US" altLang="ja-JP" sz="1200" b="0" u="none">
              <a:solidFill>
                <a:schemeClr val="tx1"/>
              </a:solidFill>
              <a:latin typeface="Arial" pitchFamily="34" charset="0"/>
              <a:ea typeface="ＭＳ Ｐゴシック" pitchFamily="50"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p:txBody>
          <a:bodyPr/>
          <a:lstStyle/>
          <a:p>
            <a:pPr>
              <a:defRPr/>
            </a:pPr>
            <a:fld id="{0B0E8C47-CB3F-486B-95E9-474C971A35EF}" type="slidenum">
              <a:rPr lang="en-US" altLang="ja-JP" smtClean="0">
                <a:latin typeface="Arial" pitchFamily="34" charset="0"/>
                <a:ea typeface="ＭＳ Ｐゴシック" pitchFamily="50" charset="-128"/>
              </a:rPr>
              <a:pPr>
                <a:defRPr/>
              </a:pPr>
              <a:t>24</a:t>
            </a:fld>
            <a:endParaRPr lang="en-US" altLang="ja-JP" smtClean="0">
              <a:latin typeface="Arial" pitchFamily="34" charset="0"/>
              <a:ea typeface="ＭＳ Ｐゴシック" pitchFamily="50" charset="-128"/>
            </a:endParaRPr>
          </a:p>
        </p:txBody>
      </p:sp>
      <p:sp>
        <p:nvSpPr>
          <p:cNvPr id="50179" name="スライド イメージ プレースホルダ 1"/>
          <p:cNvSpPr>
            <a:spLocks noGrp="1" noRot="1" noChangeAspect="1" noTextEdit="1"/>
          </p:cNvSpPr>
          <p:nvPr>
            <p:ph type="sldImg"/>
          </p:nvPr>
        </p:nvSpPr>
        <p:spPr>
          <a:ln/>
        </p:spPr>
      </p:sp>
      <p:sp>
        <p:nvSpPr>
          <p:cNvPr id="50180" name="ノート プレースホルダ 2"/>
          <p:cNvSpPr>
            <a:spLocks noGrp="1"/>
          </p:cNvSpPr>
          <p:nvPr>
            <p:ph type="body" idx="1"/>
          </p:nvPr>
        </p:nvSpPr>
        <p:spPr>
          <a:noFill/>
          <a:ln/>
        </p:spPr>
        <p:txBody>
          <a:bodyPr/>
          <a:lstStyle/>
          <a:p>
            <a:endParaRPr lang="ja-JP" altLang="ja-JP" smtClean="0">
              <a:latin typeface="Arial" pitchFamily="34" charset="0"/>
              <a:ea typeface="ＭＳ Ｐ明朝" pitchFamily="18" charset="-128"/>
            </a:endParaRPr>
          </a:p>
        </p:txBody>
      </p:sp>
      <p:sp>
        <p:nvSpPr>
          <p:cNvPr id="50181" name="スライド番号プレースホルダ 3"/>
          <p:cNvSpPr txBox="1">
            <a:spLocks noGrp="1"/>
          </p:cNvSpPr>
          <p:nvPr/>
        </p:nvSpPr>
        <p:spPr bwMode="auto">
          <a:xfrm>
            <a:off x="3883991" y="9446403"/>
            <a:ext cx="2972392" cy="497684"/>
          </a:xfrm>
          <a:prstGeom prst="rect">
            <a:avLst/>
          </a:prstGeom>
          <a:noFill/>
          <a:ln w="9525">
            <a:noFill/>
            <a:miter lim="800000"/>
            <a:headEnd/>
            <a:tailEnd/>
          </a:ln>
        </p:spPr>
        <p:txBody>
          <a:bodyPr lIns="92546" tIns="46273" rIns="92546" bIns="46273" anchor="b"/>
          <a:lstStyle/>
          <a:p>
            <a:pPr algn="r"/>
            <a:fld id="{B971005C-1A42-4366-9033-34E576AC9BCC}" type="slidenum">
              <a:rPr lang="en-US" altLang="ja-JP" sz="1200"/>
              <a:pPr algn="r"/>
              <a:t>24</a:t>
            </a:fld>
            <a:endParaRPr lang="en-US" altLang="ja-JP"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p:txBody>
          <a:bodyPr/>
          <a:lstStyle/>
          <a:p>
            <a:pPr>
              <a:defRPr/>
            </a:pPr>
            <a:fld id="{CDC077F9-0FF4-47D1-87C8-4E5BE7432B1F}" type="slidenum">
              <a:rPr lang="en-US" altLang="ja-JP" smtClean="0">
                <a:latin typeface="Arial" pitchFamily="34" charset="0"/>
                <a:ea typeface="ＭＳ Ｐゴシック" pitchFamily="50" charset="-128"/>
              </a:rPr>
              <a:pPr>
                <a:defRPr/>
              </a:pPr>
              <a:t>25</a:t>
            </a:fld>
            <a:endParaRPr lang="en-US" altLang="ja-JP" smtClean="0">
              <a:latin typeface="Arial" pitchFamily="34" charset="0"/>
              <a:ea typeface="ＭＳ Ｐゴシック" pitchFamily="50" charset="-128"/>
            </a:endParaRPr>
          </a:p>
        </p:txBody>
      </p:sp>
      <p:sp>
        <p:nvSpPr>
          <p:cNvPr id="51203" name="スライド イメージ プレースホルダ 1"/>
          <p:cNvSpPr>
            <a:spLocks noGrp="1" noRot="1" noChangeAspect="1" noTextEdit="1"/>
          </p:cNvSpPr>
          <p:nvPr>
            <p:ph type="sldImg"/>
          </p:nvPr>
        </p:nvSpPr>
        <p:spPr>
          <a:ln/>
        </p:spPr>
      </p:sp>
      <p:sp>
        <p:nvSpPr>
          <p:cNvPr id="51204" name="ノート プレースホルダ 2"/>
          <p:cNvSpPr>
            <a:spLocks noGrp="1"/>
          </p:cNvSpPr>
          <p:nvPr>
            <p:ph type="body" idx="1"/>
          </p:nvPr>
        </p:nvSpPr>
        <p:spPr>
          <a:noFill/>
          <a:ln/>
        </p:spPr>
        <p:txBody>
          <a:bodyPr/>
          <a:lstStyle/>
          <a:p>
            <a:endParaRPr lang="ja-JP" altLang="ja-JP" smtClean="0">
              <a:latin typeface="Arial" pitchFamily="34" charset="0"/>
              <a:ea typeface="ＭＳ Ｐ明朝" pitchFamily="18" charset="-128"/>
            </a:endParaRPr>
          </a:p>
        </p:txBody>
      </p:sp>
      <p:sp>
        <p:nvSpPr>
          <p:cNvPr id="51205" name="スライド番号プレースホルダ 3"/>
          <p:cNvSpPr txBox="1">
            <a:spLocks noGrp="1"/>
          </p:cNvSpPr>
          <p:nvPr/>
        </p:nvSpPr>
        <p:spPr bwMode="auto">
          <a:xfrm>
            <a:off x="3883991" y="9446403"/>
            <a:ext cx="2972392" cy="497684"/>
          </a:xfrm>
          <a:prstGeom prst="rect">
            <a:avLst/>
          </a:prstGeom>
          <a:noFill/>
          <a:ln w="9525">
            <a:noFill/>
            <a:miter lim="800000"/>
            <a:headEnd/>
            <a:tailEnd/>
          </a:ln>
        </p:spPr>
        <p:txBody>
          <a:bodyPr lIns="92546" tIns="46273" rIns="92546" bIns="46273" anchor="b"/>
          <a:lstStyle/>
          <a:p>
            <a:pPr algn="r"/>
            <a:fld id="{C0FB6253-8B71-4F48-874F-76ECE00B587D}" type="slidenum">
              <a:rPr lang="en-US" altLang="ja-JP" sz="1200"/>
              <a:pPr algn="r"/>
              <a:t>25</a:t>
            </a:fld>
            <a:endParaRPr lang="en-US" altLang="ja-JP"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スライド イメージ プレースホルダ 1"/>
          <p:cNvSpPr>
            <a:spLocks noGrp="1" noRot="1" noChangeAspect="1" noTextEdit="1"/>
          </p:cNvSpPr>
          <p:nvPr>
            <p:ph type="sldImg"/>
          </p:nvPr>
        </p:nvSpPr>
        <p:spPr>
          <a:ln/>
        </p:spPr>
      </p:sp>
      <p:sp>
        <p:nvSpPr>
          <p:cNvPr id="53251" name="ノート プレースホルダ 2"/>
          <p:cNvSpPr>
            <a:spLocks noGrp="1"/>
          </p:cNvSpPr>
          <p:nvPr>
            <p:ph type="body" idx="1"/>
          </p:nvPr>
        </p:nvSpPr>
        <p:spPr>
          <a:noFill/>
          <a:ln/>
        </p:spPr>
        <p:txBody>
          <a:bodyPr/>
          <a:lstStyle/>
          <a:p>
            <a:endParaRPr lang="ja-JP" altLang="en-US" smtClean="0">
              <a:latin typeface="Arial" pitchFamily="34" charset="0"/>
              <a:ea typeface="ＭＳ Ｐ明朝" pitchFamily="18" charset="-128"/>
            </a:endParaRPr>
          </a:p>
        </p:txBody>
      </p:sp>
      <p:sp>
        <p:nvSpPr>
          <p:cNvPr id="53252" name="スライド番号プレースホルダ 3"/>
          <p:cNvSpPr txBox="1">
            <a:spLocks noGrp="1"/>
          </p:cNvSpPr>
          <p:nvPr/>
        </p:nvSpPr>
        <p:spPr bwMode="auto">
          <a:xfrm>
            <a:off x="3883991" y="9446403"/>
            <a:ext cx="2972392" cy="497684"/>
          </a:xfrm>
          <a:prstGeom prst="rect">
            <a:avLst/>
          </a:prstGeom>
          <a:noFill/>
          <a:ln w="9525">
            <a:noFill/>
            <a:miter lim="800000"/>
            <a:headEnd/>
            <a:tailEnd/>
          </a:ln>
        </p:spPr>
        <p:txBody>
          <a:bodyPr lIns="92546" tIns="46273" rIns="92546" bIns="46273" anchor="b"/>
          <a:lstStyle/>
          <a:p>
            <a:pPr algn="r"/>
            <a:fld id="{AAE912D4-8ABA-4129-9894-15D8FCB72AD9}" type="slidenum">
              <a:rPr lang="ja-JP" altLang="en-US" sz="1200" b="0" u="none">
                <a:solidFill>
                  <a:schemeClr val="tx1"/>
                </a:solidFill>
                <a:latin typeface="Arial" pitchFamily="34" charset="0"/>
                <a:ea typeface="ＭＳ Ｐゴシック" pitchFamily="50" charset="-128"/>
              </a:rPr>
              <a:pPr algn="r"/>
              <a:t>26</a:t>
            </a:fld>
            <a:endParaRPr lang="en-US" altLang="ja-JP" sz="1200" b="0" u="none">
              <a:solidFill>
                <a:schemeClr val="tx1"/>
              </a:solidFill>
              <a:latin typeface="Arial" pitchFamily="34" charset="0"/>
              <a:ea typeface="ＭＳ Ｐゴシック" pitchFamily="50"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pPr>
              <a:defRPr/>
            </a:pPr>
            <a:fld id="{4FD4BC72-EF94-4007-B2D2-F39EFA4A3833}" type="slidenum">
              <a:rPr lang="en-US" altLang="ja-JP" smtClean="0"/>
              <a:pPr>
                <a:defRPr/>
              </a:pPr>
              <a:t>2</a:t>
            </a:fld>
            <a:endParaRPr lang="en-US" altLang="ja-JP"/>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pPr>
              <a:defRPr/>
            </a:pPr>
            <a:fld id="{4FD4BC72-EF94-4007-B2D2-F39EFA4A3833}" type="slidenum">
              <a:rPr lang="en-US" altLang="ja-JP" smtClean="0"/>
              <a:pPr>
                <a:defRPr/>
              </a:pPr>
              <a:t>3</a:t>
            </a:fld>
            <a:endParaRPr lang="en-US" altLang="ja-JP"/>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pPr>
              <a:defRPr/>
            </a:pPr>
            <a:fld id="{4FD4BC72-EF94-4007-B2D2-F39EFA4A3833}" type="slidenum">
              <a:rPr lang="en-US" altLang="ja-JP" smtClean="0"/>
              <a:pPr>
                <a:defRPr/>
              </a:pPr>
              <a:t>4</a:t>
            </a:fld>
            <a:endParaRPr lang="en-US" altLang="ja-JP"/>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pPr>
              <a:defRPr/>
            </a:pPr>
            <a:fld id="{4FD4BC72-EF94-4007-B2D2-F39EFA4A3833}" type="slidenum">
              <a:rPr lang="en-US" altLang="ja-JP" smtClean="0"/>
              <a:pPr>
                <a:defRPr/>
              </a:pPr>
              <a:t>5</a:t>
            </a:fld>
            <a:endParaRPr lang="en-US" altLang="ja-JP"/>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lIns="92533" tIns="46266" rIns="92533" bIns="46266"/>
          <a:lstStyle/>
          <a:p>
            <a:pPr eaLnBrk="1" hangingPunct="1"/>
            <a:endParaRPr lang="ja-JP" altLang="ja-JP" smtClean="0">
              <a:latin typeface="Arial" pitchFamily="34" charset="0"/>
              <a:ea typeface="ＭＳ Ｐ明朝" pitchFamily="18"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 1"/>
          <p:cNvSpPr>
            <a:spLocks noGrp="1" noRot="1" noChangeAspect="1" noTextEdit="1"/>
          </p:cNvSpPr>
          <p:nvPr>
            <p:ph type="sldImg"/>
          </p:nvPr>
        </p:nvSpPr>
        <p:spPr>
          <a:ln/>
        </p:spPr>
      </p:sp>
      <p:sp>
        <p:nvSpPr>
          <p:cNvPr id="36867" name="ノート プレースホルダ 2"/>
          <p:cNvSpPr>
            <a:spLocks noGrp="1"/>
          </p:cNvSpPr>
          <p:nvPr>
            <p:ph type="body" idx="1"/>
          </p:nvPr>
        </p:nvSpPr>
        <p:spPr>
          <a:xfrm>
            <a:off x="685316" y="4748007"/>
            <a:ext cx="5487370" cy="4475959"/>
          </a:xfrm>
          <a:noFill/>
          <a:ln/>
        </p:spPr>
        <p:txBody>
          <a:bodyPr/>
          <a:lstStyle/>
          <a:p>
            <a:endParaRPr lang="en-US" altLang="ja-JP" smtClean="0">
              <a:latin typeface="Arial" pitchFamily="34" charset="0"/>
              <a:ea typeface="ＭＳ Ｐ明朝" pitchFamily="18" charset="-128"/>
            </a:endParaRPr>
          </a:p>
        </p:txBody>
      </p:sp>
      <p:sp>
        <p:nvSpPr>
          <p:cNvPr id="36868" name="スライド番号プレースホルダ 3"/>
          <p:cNvSpPr txBox="1">
            <a:spLocks noGrp="1"/>
          </p:cNvSpPr>
          <p:nvPr/>
        </p:nvSpPr>
        <p:spPr bwMode="auto">
          <a:xfrm>
            <a:off x="3883991" y="9446403"/>
            <a:ext cx="2972392" cy="497684"/>
          </a:xfrm>
          <a:prstGeom prst="rect">
            <a:avLst/>
          </a:prstGeom>
          <a:noFill/>
          <a:ln w="9525">
            <a:noFill/>
            <a:miter lim="800000"/>
            <a:headEnd/>
            <a:tailEnd/>
          </a:ln>
        </p:spPr>
        <p:txBody>
          <a:bodyPr lIns="92546" tIns="46273" rIns="92546" bIns="46273" anchor="b"/>
          <a:lstStyle/>
          <a:p>
            <a:pPr algn="r"/>
            <a:fld id="{A921057D-3B6D-473E-9CC9-CF0F0F0B692C}" type="slidenum">
              <a:rPr lang="en-US" altLang="ja-JP" sz="1200" b="0" u="none">
                <a:solidFill>
                  <a:schemeClr val="tx1"/>
                </a:solidFill>
                <a:latin typeface="Arial" pitchFamily="34" charset="0"/>
                <a:ea typeface="ＭＳ Ｐゴシック" pitchFamily="50" charset="-128"/>
              </a:rPr>
              <a:pPr algn="r"/>
              <a:t>7</a:t>
            </a:fld>
            <a:endParaRPr lang="en-US" altLang="ja-JP" sz="1200" b="0" u="none">
              <a:solidFill>
                <a:schemeClr val="tx1"/>
              </a:solidFill>
              <a:latin typeface="Arial" pitchFamily="34" charset="0"/>
              <a:ea typeface="ＭＳ Ｐゴシック" pitchFamily="50"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pPr>
              <a:defRPr/>
            </a:pPr>
            <a:fld id="{4FD4BC72-EF94-4007-B2D2-F39EFA4A3833}" type="slidenum">
              <a:rPr lang="en-US" altLang="ja-JP" smtClean="0"/>
              <a:pPr>
                <a:defRPr/>
              </a:pPr>
              <a:t>8</a:t>
            </a:fld>
            <a:endParaRPr lang="en-US"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1E35F23-9464-4578-B804-E648DD113E79}" type="slidenum">
              <a:rPr lang="en-US" altLang="ja-JP"/>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222F54B3-257E-48AC-83E0-6F4FF4D81CD6}"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90824C0-7901-46AC-B2C4-3216F57370B4}" type="slidenum">
              <a:rPr lang="en-US" altLang="ja-JP"/>
              <a:pPr>
                <a:defRPr/>
              </a:pPr>
              <a: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228600" y="228600"/>
            <a:ext cx="77724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215900" y="1524000"/>
            <a:ext cx="3810000" cy="22479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178300" y="1524000"/>
            <a:ext cx="3810000" cy="22479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215900" y="3924300"/>
            <a:ext cx="3810000" cy="22479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 5"/>
          <p:cNvSpPr>
            <a:spLocks noGrp="1"/>
          </p:cNvSpPr>
          <p:nvPr>
            <p:ph sz="quarter" idx="4"/>
          </p:nvPr>
        </p:nvSpPr>
        <p:spPr>
          <a:xfrm>
            <a:off x="4178300" y="3924300"/>
            <a:ext cx="3810000" cy="22479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BFF4E785-9D7A-49A3-A667-69D5F4A93837}" type="slidenum">
              <a:rPr lang="en-US" altLang="ja-JP"/>
              <a:pPr>
                <a:defRPr/>
              </a:pPr>
              <a:t>‹#›</a:t>
            </a:fld>
            <a:endParaRPr lang="en-US" altLang="ja-JP"/>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215900" y="228600"/>
            <a:ext cx="7785100" cy="59436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B47C1C0F-F4AF-4F1A-A6AD-550D699675E4}"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E51D329-3690-458A-9B68-341C0949EF58}" type="slidenum">
              <a:rPr lang="en-US" altLang="ja-JP"/>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7924C7D6-8E86-4F61-9D6D-CF45442C702E}"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3954D1AB-E407-4BD0-B6FF-4168A701B4D6}"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A96FA71D-3C46-4C4D-9D98-919B2F5E71EB}"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2B652B22-C617-4880-8A04-2399AC4F89C9}"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7141D76A-5CCC-494C-93EB-E74E69C584AD}"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F1DD1DCA-0F18-40C5-A43A-87327EAED849}"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62AA3405-0119-4546-BBE8-8229C9F8CA73}"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331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u="none">
                <a:solidFill>
                  <a:schemeClr val="tx1"/>
                </a:solidFill>
                <a:latin typeface="Arial" charset="0"/>
                <a:ea typeface="ＭＳ Ｐゴシック" charset="-128"/>
                <a:cs typeface="+mn-cs"/>
              </a:defRPr>
            </a:lvl1pPr>
          </a:lstStyle>
          <a:p>
            <a:pPr>
              <a:defRPr/>
            </a:pPr>
            <a:endParaRPr lang="en-US" altLang="ja-JP"/>
          </a:p>
        </p:txBody>
      </p:sp>
      <p:sp>
        <p:nvSpPr>
          <p:cNvPr id="1331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u="none">
                <a:solidFill>
                  <a:schemeClr val="tx1"/>
                </a:solidFill>
                <a:latin typeface="Arial" charset="0"/>
                <a:ea typeface="ＭＳ Ｐゴシック" charset="-128"/>
                <a:cs typeface="+mn-cs"/>
              </a:defRPr>
            </a:lvl1pPr>
          </a:lstStyle>
          <a:p>
            <a:pPr>
              <a:defRPr/>
            </a:pPr>
            <a:endParaRPr lang="en-US" altLang="ja-JP"/>
          </a:p>
        </p:txBody>
      </p:sp>
      <p:sp>
        <p:nvSpPr>
          <p:cNvPr id="1331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u="none">
                <a:solidFill>
                  <a:schemeClr val="tx1"/>
                </a:solidFill>
                <a:latin typeface="Arial" charset="0"/>
                <a:ea typeface="ＭＳ Ｐゴシック" charset="-128"/>
                <a:cs typeface="+mn-cs"/>
              </a:defRPr>
            </a:lvl1pPr>
          </a:lstStyle>
          <a:p>
            <a:pPr>
              <a:defRPr/>
            </a:pPr>
            <a:fld id="{BFD3BDF0-2988-47AC-B2B3-2844620F9E23}"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2.png"/><Relationship Id="rId7"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5.png"/><Relationship Id="rId4" Type="http://schemas.openxmlformats.org/officeDocument/2006/relationships/image" Target="../media/image4.png"/><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8.jpeg"/><Relationship Id="rId7"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35.emf"/><Relationship Id="rId13" Type="http://schemas.openxmlformats.org/officeDocument/2006/relationships/image" Target="../media/image40.emf"/><Relationship Id="rId18" Type="http://schemas.openxmlformats.org/officeDocument/2006/relationships/image" Target="../media/image45.emf"/><Relationship Id="rId26" Type="http://schemas.openxmlformats.org/officeDocument/2006/relationships/image" Target="../media/image53.emf"/><Relationship Id="rId3" Type="http://schemas.openxmlformats.org/officeDocument/2006/relationships/image" Target="../media/image30.emf"/><Relationship Id="rId21" Type="http://schemas.openxmlformats.org/officeDocument/2006/relationships/image" Target="../media/image48.emf"/><Relationship Id="rId7" Type="http://schemas.openxmlformats.org/officeDocument/2006/relationships/image" Target="../media/image34.emf"/><Relationship Id="rId12" Type="http://schemas.openxmlformats.org/officeDocument/2006/relationships/image" Target="../media/image39.emf"/><Relationship Id="rId17" Type="http://schemas.openxmlformats.org/officeDocument/2006/relationships/image" Target="../media/image44.emf"/><Relationship Id="rId25" Type="http://schemas.openxmlformats.org/officeDocument/2006/relationships/image" Target="../media/image52.emf"/><Relationship Id="rId2" Type="http://schemas.openxmlformats.org/officeDocument/2006/relationships/notesSlide" Target="../notesSlides/notesSlide22.xml"/><Relationship Id="rId16" Type="http://schemas.openxmlformats.org/officeDocument/2006/relationships/image" Target="../media/image43.emf"/><Relationship Id="rId20" Type="http://schemas.openxmlformats.org/officeDocument/2006/relationships/image" Target="../media/image47.emf"/><Relationship Id="rId29" Type="http://schemas.openxmlformats.org/officeDocument/2006/relationships/image" Target="../media/image56.emf"/><Relationship Id="rId1" Type="http://schemas.openxmlformats.org/officeDocument/2006/relationships/slideLayout" Target="../slideLayouts/slideLayout7.xml"/><Relationship Id="rId6" Type="http://schemas.openxmlformats.org/officeDocument/2006/relationships/image" Target="../media/image33.emf"/><Relationship Id="rId11" Type="http://schemas.openxmlformats.org/officeDocument/2006/relationships/image" Target="../media/image38.emf"/><Relationship Id="rId24" Type="http://schemas.openxmlformats.org/officeDocument/2006/relationships/image" Target="../media/image51.emf"/><Relationship Id="rId5" Type="http://schemas.openxmlformats.org/officeDocument/2006/relationships/image" Target="../media/image32.emf"/><Relationship Id="rId15" Type="http://schemas.openxmlformats.org/officeDocument/2006/relationships/image" Target="../media/image42.emf"/><Relationship Id="rId23" Type="http://schemas.openxmlformats.org/officeDocument/2006/relationships/image" Target="../media/image50.emf"/><Relationship Id="rId28" Type="http://schemas.openxmlformats.org/officeDocument/2006/relationships/image" Target="../media/image55.emf"/><Relationship Id="rId10" Type="http://schemas.openxmlformats.org/officeDocument/2006/relationships/image" Target="../media/image37.emf"/><Relationship Id="rId19" Type="http://schemas.openxmlformats.org/officeDocument/2006/relationships/image" Target="../media/image46.emf"/><Relationship Id="rId31" Type="http://schemas.openxmlformats.org/officeDocument/2006/relationships/image" Target="../media/image58.emf"/><Relationship Id="rId4" Type="http://schemas.openxmlformats.org/officeDocument/2006/relationships/image" Target="../media/image31.emf"/><Relationship Id="rId9" Type="http://schemas.openxmlformats.org/officeDocument/2006/relationships/image" Target="../media/image36.emf"/><Relationship Id="rId14" Type="http://schemas.openxmlformats.org/officeDocument/2006/relationships/image" Target="../media/image41.emf"/><Relationship Id="rId22" Type="http://schemas.openxmlformats.org/officeDocument/2006/relationships/image" Target="../media/image49.emf"/><Relationship Id="rId27" Type="http://schemas.openxmlformats.org/officeDocument/2006/relationships/image" Target="../media/image54.emf"/><Relationship Id="rId30" Type="http://schemas.openxmlformats.org/officeDocument/2006/relationships/image" Target="../media/image57.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61.jpeg"/></Relationships>
</file>

<file path=ppt/slides/_rels/slide2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0" y="0"/>
            <a:ext cx="9144000" cy="6858000"/>
          </a:xfrm>
          <a:prstGeom prst="rect">
            <a:avLst/>
          </a:prstGeom>
          <a:solidFill>
            <a:schemeClr val="bg1"/>
          </a:solidFill>
          <a:ln w="9525" algn="ctr">
            <a:solidFill>
              <a:schemeClr val="tx1"/>
            </a:solidFill>
            <a:miter lim="800000"/>
            <a:headEnd/>
            <a:tailEnd/>
          </a:ln>
          <a:effectLst/>
        </p:spPr>
        <p:txBody>
          <a:bodyPr wrap="none" anchor="ctr"/>
          <a:lstStyle/>
          <a:p>
            <a:pPr algn="ctr">
              <a:defRPr/>
            </a:pPr>
            <a:endParaRPr lang="ja-JP" altLang="en-US" sz="3600" b="0" u="none">
              <a:solidFill>
                <a:schemeClr val="tx1"/>
              </a:solidFill>
              <a:effectLst>
                <a:outerShdw blurRad="38100" dist="38100" dir="2700000" algn="tl">
                  <a:srgbClr val="000000">
                    <a:alpha val="43137"/>
                  </a:srgbClr>
                </a:outerShdw>
              </a:effectLst>
              <a:latin typeface="Arial" charset="0"/>
              <a:ea typeface="ＭＳ Ｐゴシック" pitchFamily="50" charset="-128"/>
              <a:cs typeface="+mn-cs"/>
            </a:endParaRPr>
          </a:p>
        </p:txBody>
      </p:sp>
      <p:pic>
        <p:nvPicPr>
          <p:cNvPr id="2051" name="Picture 4"/>
          <p:cNvPicPr>
            <a:picLocks noChangeAspect="1" noChangeArrowheads="1"/>
          </p:cNvPicPr>
          <p:nvPr/>
        </p:nvPicPr>
        <p:blipFill>
          <a:blip r:embed="rId3" cstate="print"/>
          <a:srcRect/>
          <a:stretch>
            <a:fillRect/>
          </a:stretch>
        </p:blipFill>
        <p:spPr bwMode="auto">
          <a:xfrm>
            <a:off x="344549" y="70086"/>
            <a:ext cx="2386275" cy="1552682"/>
          </a:xfrm>
          <a:prstGeom prst="rect">
            <a:avLst/>
          </a:prstGeom>
          <a:ln>
            <a:noFill/>
          </a:ln>
          <a:effectLst/>
          <a:scene3d>
            <a:camera prst="orthographicFront">
              <a:rot lat="0" lon="0" rev="0"/>
            </a:camera>
            <a:lightRig rig="contrasting" dir="t">
              <a:rot lat="0" lon="0" rev="7800000"/>
            </a:lightRig>
          </a:scene3d>
          <a:sp3d>
            <a:bevelT w="139700" h="139700"/>
          </a:sp3d>
        </p:spPr>
      </p:pic>
      <p:pic>
        <p:nvPicPr>
          <p:cNvPr id="2052" name="Picture 3" descr="図9"/>
          <p:cNvPicPr>
            <a:picLocks noChangeAspect="1" noChangeArrowheads="1"/>
          </p:cNvPicPr>
          <p:nvPr/>
        </p:nvPicPr>
        <p:blipFill>
          <a:blip r:embed="rId4" cstate="print"/>
          <a:srcRect/>
          <a:stretch>
            <a:fillRect/>
          </a:stretch>
        </p:blipFill>
        <p:spPr bwMode="auto">
          <a:xfrm>
            <a:off x="3377984" y="2672343"/>
            <a:ext cx="2425700" cy="1625600"/>
          </a:xfrm>
          <a:prstGeom prst="rect">
            <a:avLst/>
          </a:prstGeom>
          <a:ln>
            <a:noFill/>
          </a:ln>
          <a:effectLst/>
        </p:spPr>
      </p:pic>
      <p:pic>
        <p:nvPicPr>
          <p:cNvPr id="9" name="Picture 74"/>
          <p:cNvPicPr>
            <a:picLocks noChangeAspect="1" noChangeArrowheads="1"/>
          </p:cNvPicPr>
          <p:nvPr/>
        </p:nvPicPr>
        <p:blipFill>
          <a:blip r:embed="rId5" cstate="print"/>
          <a:srcRect r="14813"/>
          <a:stretch>
            <a:fillRect/>
          </a:stretch>
        </p:blipFill>
        <p:spPr bwMode="auto">
          <a:xfrm>
            <a:off x="6266213" y="52677"/>
            <a:ext cx="2438400" cy="1552682"/>
          </a:xfrm>
          <a:prstGeom prst="rect">
            <a:avLst/>
          </a:prstGeom>
          <a:noFill/>
          <a:ln w="9525" algn="ctr">
            <a:noFill/>
            <a:miter lim="800000"/>
            <a:headEnd/>
            <a:tailEnd/>
          </a:ln>
          <a:effectLst>
            <a:outerShdw dist="35921" dir="2700000" algn="ctr" rotWithShape="0">
              <a:srgbClr val="33CC33"/>
            </a:outerShdw>
          </a:effectLst>
        </p:spPr>
      </p:pic>
      <p:pic>
        <p:nvPicPr>
          <p:cNvPr id="2054" name="Picture 5" descr="図5"/>
          <p:cNvPicPr>
            <a:picLocks noChangeAspect="1" noChangeArrowheads="1"/>
          </p:cNvPicPr>
          <p:nvPr/>
        </p:nvPicPr>
        <p:blipFill>
          <a:blip r:embed="rId6" cstate="print"/>
          <a:srcRect/>
          <a:stretch>
            <a:fillRect/>
          </a:stretch>
        </p:blipFill>
        <p:spPr bwMode="auto">
          <a:xfrm>
            <a:off x="3649518" y="5331288"/>
            <a:ext cx="2239433" cy="1460500"/>
          </a:xfrm>
          <a:prstGeom prst="rect">
            <a:avLst/>
          </a:prstGeom>
          <a:noFill/>
          <a:ln w="9525">
            <a:noFill/>
            <a:miter lim="800000"/>
            <a:headEnd/>
            <a:tailEnd/>
          </a:ln>
        </p:spPr>
      </p:pic>
      <p:pic>
        <p:nvPicPr>
          <p:cNvPr id="2055" name="Picture 37" descr="図6"/>
          <p:cNvPicPr>
            <a:picLocks noChangeAspect="1" noChangeArrowheads="1"/>
          </p:cNvPicPr>
          <p:nvPr/>
        </p:nvPicPr>
        <p:blipFill>
          <a:blip r:embed="rId7" cstate="print"/>
          <a:srcRect/>
          <a:stretch>
            <a:fillRect/>
          </a:stretch>
        </p:blipFill>
        <p:spPr bwMode="auto">
          <a:xfrm>
            <a:off x="6629400" y="5331288"/>
            <a:ext cx="1978314" cy="1460500"/>
          </a:xfrm>
          <a:prstGeom prst="rect">
            <a:avLst/>
          </a:prstGeom>
          <a:noFill/>
          <a:ln w="9525">
            <a:noFill/>
            <a:miter lim="800000"/>
            <a:headEnd/>
            <a:tailEnd/>
          </a:ln>
        </p:spPr>
      </p:pic>
      <p:pic>
        <p:nvPicPr>
          <p:cNvPr id="2056" name="Picture 35" descr="図1"/>
          <p:cNvPicPr>
            <a:picLocks noChangeAspect="1" noChangeArrowheads="1"/>
          </p:cNvPicPr>
          <p:nvPr/>
        </p:nvPicPr>
        <p:blipFill>
          <a:blip r:embed="rId8" cstate="print"/>
          <a:srcRect/>
          <a:stretch>
            <a:fillRect/>
          </a:stretch>
        </p:blipFill>
        <p:spPr bwMode="auto">
          <a:xfrm>
            <a:off x="344549" y="2641600"/>
            <a:ext cx="2496728" cy="1612470"/>
          </a:xfrm>
          <a:prstGeom prst="rect">
            <a:avLst/>
          </a:prstGeom>
          <a:noFill/>
          <a:ln w="9525">
            <a:noFill/>
            <a:miter lim="800000"/>
            <a:headEnd/>
            <a:tailEnd/>
          </a:ln>
        </p:spPr>
      </p:pic>
      <p:pic>
        <p:nvPicPr>
          <p:cNvPr id="2057" name="Picture 36" descr="図4"/>
          <p:cNvPicPr>
            <a:picLocks noChangeAspect="1" noChangeArrowheads="1"/>
          </p:cNvPicPr>
          <p:nvPr/>
        </p:nvPicPr>
        <p:blipFill>
          <a:blip r:embed="rId9" cstate="print"/>
          <a:srcRect/>
          <a:stretch>
            <a:fillRect/>
          </a:stretch>
        </p:blipFill>
        <p:spPr bwMode="auto">
          <a:xfrm>
            <a:off x="3377406" y="52677"/>
            <a:ext cx="2389187" cy="1587500"/>
          </a:xfrm>
          <a:prstGeom prst="rect">
            <a:avLst/>
          </a:prstGeom>
          <a:ln>
            <a:noFill/>
          </a:ln>
          <a:effectLst/>
        </p:spPr>
      </p:pic>
      <p:pic>
        <p:nvPicPr>
          <p:cNvPr id="14" name="Picture 2"/>
          <p:cNvPicPr>
            <a:picLocks noChangeAspect="1" noChangeArrowheads="1"/>
          </p:cNvPicPr>
          <p:nvPr/>
        </p:nvPicPr>
        <p:blipFill>
          <a:blip r:embed="rId10" cstate="print"/>
          <a:srcRect/>
          <a:stretch>
            <a:fillRect/>
          </a:stretch>
        </p:blipFill>
        <p:spPr bwMode="auto">
          <a:xfrm>
            <a:off x="344550" y="4890829"/>
            <a:ext cx="2496728" cy="1530603"/>
          </a:xfrm>
          <a:prstGeom prst="rect">
            <a:avLst/>
          </a:prstGeom>
          <a:noFill/>
          <a:ln w="9525">
            <a:solidFill>
              <a:schemeClr val="bg2"/>
            </a:solidFill>
            <a:miter lim="800000"/>
            <a:headEnd/>
            <a:tailEnd/>
          </a:ln>
          <a:effectLst>
            <a:outerShdw dist="35921" dir="2700000" algn="ctr" rotWithShape="0">
              <a:srgbClr val="33CC33">
                <a:alpha val="50000"/>
              </a:srgbClr>
            </a:outerShdw>
          </a:effectLst>
        </p:spPr>
      </p:pic>
      <p:pic>
        <p:nvPicPr>
          <p:cNvPr id="2059" name="Picture 2" descr="H170703水源を守る町民大会2"/>
          <p:cNvPicPr>
            <a:picLocks noChangeAspect="1" noChangeArrowheads="1"/>
          </p:cNvPicPr>
          <p:nvPr/>
        </p:nvPicPr>
        <p:blipFill>
          <a:blip r:embed="rId11" cstate="print"/>
          <a:srcRect/>
          <a:stretch>
            <a:fillRect/>
          </a:stretch>
        </p:blipFill>
        <p:spPr bwMode="auto">
          <a:xfrm>
            <a:off x="6363418" y="2679270"/>
            <a:ext cx="2243989" cy="1574800"/>
          </a:xfrm>
          <a:prstGeom prst="rect">
            <a:avLst/>
          </a:prstGeom>
          <a:noFill/>
          <a:ln w="9525">
            <a:noFill/>
            <a:miter lim="800000"/>
            <a:headEnd/>
            <a:tailEnd/>
          </a:ln>
        </p:spPr>
      </p:pic>
      <p:sp>
        <p:nvSpPr>
          <p:cNvPr id="2060" name="テキスト ボックス 8"/>
          <p:cNvSpPr txBox="1">
            <a:spLocks noChangeArrowheads="1"/>
          </p:cNvSpPr>
          <p:nvPr/>
        </p:nvSpPr>
        <p:spPr bwMode="auto">
          <a:xfrm>
            <a:off x="2879051" y="4254070"/>
            <a:ext cx="6019800" cy="1077218"/>
          </a:xfrm>
          <a:prstGeom prst="rect">
            <a:avLst/>
          </a:prstGeom>
          <a:solidFill>
            <a:schemeClr val="bg1"/>
          </a:solidFill>
          <a:ln w="9525">
            <a:noFill/>
            <a:miter lim="800000"/>
            <a:headEnd/>
            <a:tailEnd/>
          </a:ln>
        </p:spPr>
        <p:txBody>
          <a:bodyPr wrap="square">
            <a:spAutoFit/>
          </a:bodyPr>
          <a:lstStyle/>
          <a:p>
            <a:r>
              <a:rPr lang="en-US" altLang="ja-JP" sz="1600" u="none" dirty="0">
                <a:solidFill>
                  <a:srgbClr val="0070C0"/>
                </a:solidFill>
                <a:latin typeface="+mn-lt"/>
                <a:ea typeface="ＭＳ Ｐゴシック" pitchFamily="50" charset="-128"/>
                <a:cs typeface="Times New Roman" pitchFamily="18" charset="0"/>
              </a:rPr>
              <a:t>Reservoir Area Development </a:t>
            </a:r>
            <a:r>
              <a:rPr lang="en-US" altLang="ja-JP" sz="1600" u="none" dirty="0" smtClean="0">
                <a:solidFill>
                  <a:srgbClr val="0070C0"/>
                </a:solidFill>
                <a:latin typeface="+mn-lt"/>
                <a:ea typeface="ＭＳ Ｐゴシック" pitchFamily="50" charset="-128"/>
                <a:cs typeface="Times New Roman" pitchFamily="18" charset="0"/>
              </a:rPr>
              <a:t>Office, Water Resources Policy Division, Water Resources Department, Water and Disaster Management Bureau, Ministry of Land</a:t>
            </a:r>
            <a:r>
              <a:rPr lang="en-US" altLang="ja-JP" sz="1600" u="none" dirty="0">
                <a:solidFill>
                  <a:srgbClr val="0070C0"/>
                </a:solidFill>
                <a:latin typeface="+mn-lt"/>
                <a:ea typeface="ＭＳ Ｐゴシック" pitchFamily="50" charset="-128"/>
                <a:cs typeface="Times New Roman" pitchFamily="18" charset="0"/>
              </a:rPr>
              <a:t>, </a:t>
            </a:r>
            <a:r>
              <a:rPr lang="en-US" altLang="ja-JP" sz="1600" u="none" dirty="0" smtClean="0">
                <a:solidFill>
                  <a:srgbClr val="0070C0"/>
                </a:solidFill>
                <a:latin typeface="+mn-lt"/>
                <a:ea typeface="ＭＳ Ｐゴシック" pitchFamily="50" charset="-128"/>
                <a:cs typeface="Times New Roman" pitchFamily="18" charset="0"/>
              </a:rPr>
              <a:t>Infrastructure, Transport and Tourism, Japan</a:t>
            </a:r>
            <a:endParaRPr lang="ja-JP" altLang="en-US" sz="2000" u="none" dirty="0">
              <a:solidFill>
                <a:srgbClr val="0070C0"/>
              </a:solidFill>
              <a:latin typeface="+mn-lt"/>
              <a:ea typeface="ＭＳ Ｐゴシック" pitchFamily="50" charset="-128"/>
              <a:cs typeface="Times New Roman" pitchFamily="18" charset="0"/>
            </a:endParaRPr>
          </a:p>
        </p:txBody>
      </p:sp>
      <p:sp>
        <p:nvSpPr>
          <p:cNvPr id="2061" name="TextBox 14"/>
          <p:cNvSpPr txBox="1">
            <a:spLocks noChangeArrowheads="1"/>
          </p:cNvSpPr>
          <p:nvPr/>
        </p:nvSpPr>
        <p:spPr bwMode="auto">
          <a:xfrm>
            <a:off x="548639" y="1671326"/>
            <a:ext cx="7711441" cy="1015663"/>
          </a:xfrm>
          <a:prstGeom prst="rect">
            <a:avLst/>
          </a:prstGeom>
          <a:noFill/>
          <a:ln w="9525">
            <a:noFill/>
            <a:miter lim="800000"/>
            <a:headEnd/>
            <a:tailEnd/>
          </a:ln>
        </p:spPr>
        <p:txBody>
          <a:bodyPr wrap="square">
            <a:spAutoFit/>
          </a:bodyPr>
          <a:lstStyle/>
          <a:p>
            <a:pPr algn="ctr"/>
            <a:r>
              <a:rPr lang="en-US" altLang="ja-JP" sz="2000" u="none" dirty="0">
                <a:solidFill>
                  <a:srgbClr val="0070C0"/>
                </a:solidFill>
                <a:latin typeface="+mn-lt"/>
                <a:ea typeface="ＭＳ Ｐゴシック" pitchFamily="50" charset="-128"/>
                <a:cs typeface="Times New Roman" pitchFamily="18" charset="0"/>
              </a:rPr>
              <a:t>Current Conditions &amp; </a:t>
            </a:r>
            <a:r>
              <a:rPr lang="en-US" altLang="ja-JP" sz="2000" u="none" dirty="0" smtClean="0">
                <a:solidFill>
                  <a:srgbClr val="0070C0"/>
                </a:solidFill>
                <a:latin typeface="+mn-lt"/>
                <a:ea typeface="ＭＳ Ｐゴシック" pitchFamily="50" charset="-128"/>
                <a:cs typeface="Times New Roman" pitchFamily="18" charset="0"/>
              </a:rPr>
              <a:t>Issues of the </a:t>
            </a:r>
            <a:r>
              <a:rPr lang="en-US" altLang="ja-JP" sz="2000" u="none" dirty="0" smtClean="0">
                <a:solidFill>
                  <a:srgbClr val="0070C0"/>
                </a:solidFill>
                <a:latin typeface="+mn-lt"/>
                <a:ea typeface="ＭＳ Ｐゴシック" pitchFamily="50" charset="-128"/>
                <a:cs typeface="Times New Roman" pitchFamily="18" charset="0"/>
              </a:rPr>
              <a:t>“Measures for </a:t>
            </a:r>
            <a:r>
              <a:rPr lang="en-US" altLang="ja-JP" sz="2000" u="none" dirty="0">
                <a:solidFill>
                  <a:srgbClr val="0070C0"/>
                </a:solidFill>
                <a:latin typeface="+mn-lt"/>
                <a:ea typeface="ＭＳ Ｐゴシック" pitchFamily="50" charset="-128"/>
                <a:cs typeface="Times New Roman" pitchFamily="18" charset="0"/>
              </a:rPr>
              <a:t>Reservoir </a:t>
            </a:r>
            <a:r>
              <a:rPr lang="en-US" altLang="ja-JP" sz="2000" u="none" dirty="0" smtClean="0">
                <a:solidFill>
                  <a:srgbClr val="0070C0"/>
                </a:solidFill>
                <a:latin typeface="+mn-lt"/>
                <a:ea typeface="ＭＳ Ｐゴシック" pitchFamily="50" charset="-128"/>
                <a:cs typeface="Times New Roman" pitchFamily="18" charset="0"/>
              </a:rPr>
              <a:t>Area</a:t>
            </a:r>
            <a:r>
              <a:rPr lang="ja-JP" altLang="en-US" sz="2000" u="none" dirty="0" smtClean="0">
                <a:solidFill>
                  <a:srgbClr val="0070C0"/>
                </a:solidFill>
                <a:latin typeface="+mn-lt"/>
                <a:ea typeface="ＭＳ Ｐゴシック" pitchFamily="50" charset="-128"/>
                <a:cs typeface="Times New Roman" pitchFamily="18" charset="0"/>
              </a:rPr>
              <a:t> </a:t>
            </a:r>
            <a:r>
              <a:rPr lang="en-US" altLang="ja-JP" sz="2000" u="none" dirty="0" smtClean="0">
                <a:solidFill>
                  <a:srgbClr val="0070C0"/>
                </a:solidFill>
                <a:latin typeface="+mn-lt"/>
                <a:ea typeface="ＭＳ Ｐゴシック" pitchFamily="50" charset="-128"/>
                <a:cs typeface="Times New Roman" pitchFamily="18" charset="0"/>
              </a:rPr>
              <a:t>Development”</a:t>
            </a:r>
            <a:endParaRPr lang="en-US" altLang="ja-JP" sz="2000" u="none" dirty="0">
              <a:solidFill>
                <a:srgbClr val="0070C0"/>
              </a:solidFill>
              <a:latin typeface="+mn-lt"/>
              <a:ea typeface="ＭＳ Ｐゴシック" pitchFamily="50" charset="-128"/>
              <a:cs typeface="Times New Roman" pitchFamily="18" charset="0"/>
            </a:endParaRPr>
          </a:p>
          <a:p>
            <a:pPr algn="ctr"/>
            <a:r>
              <a:rPr lang="en-US" altLang="ja-JP" sz="2000" b="0" u="none" dirty="0">
                <a:solidFill>
                  <a:srgbClr val="0070C0"/>
                </a:solidFill>
                <a:latin typeface="+mn-lt"/>
                <a:ea typeface="ＭＳ Ｐゴシック" pitchFamily="50" charset="-128"/>
                <a:cs typeface="Times New Roman" pitchFamily="18" charset="0"/>
              </a:rPr>
              <a:t>- For </a:t>
            </a:r>
            <a:r>
              <a:rPr lang="en-US" altLang="ja-JP" sz="2000" b="0" u="none" dirty="0" smtClean="0">
                <a:solidFill>
                  <a:srgbClr val="0070C0"/>
                </a:solidFill>
                <a:latin typeface="+mn-lt"/>
                <a:ea typeface="ＭＳ Ｐゴシック" pitchFamily="50" charset="-128"/>
                <a:cs typeface="Times New Roman" pitchFamily="18" charset="0"/>
              </a:rPr>
              <a:t>Development of </a:t>
            </a:r>
            <a:r>
              <a:rPr lang="en-US" altLang="ja-JP" sz="2000" b="0" u="none" dirty="0">
                <a:solidFill>
                  <a:srgbClr val="0070C0"/>
                </a:solidFill>
                <a:latin typeface="+mn-lt"/>
                <a:ea typeface="ＭＳ Ｐゴシック" pitchFamily="50" charset="-128"/>
                <a:cs typeface="Times New Roman" pitchFamily="18" charset="0"/>
              </a:rPr>
              <a:t>Attractive Reservoir Area - </a:t>
            </a:r>
            <a:endParaRPr lang="ja-JP" altLang="en-US" sz="2000" dirty="0">
              <a:solidFill>
                <a:srgbClr val="0070C0"/>
              </a:solidFill>
              <a:latin typeface="+mn-lt"/>
              <a:ea typeface="ＭＳ Ｐゴシック" pitchFamily="50" charset="-128"/>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3" name="テキスト ボックス 2"/>
          <p:cNvSpPr txBox="1">
            <a:spLocks noChangeArrowheads="1"/>
          </p:cNvSpPr>
          <p:nvPr/>
        </p:nvSpPr>
        <p:spPr bwMode="auto">
          <a:xfrm>
            <a:off x="0" y="0"/>
            <a:ext cx="9144000" cy="400110"/>
          </a:xfrm>
          <a:prstGeom prst="rect">
            <a:avLst/>
          </a:prstGeom>
          <a:solidFill>
            <a:srgbClr val="3333FF"/>
          </a:solidFill>
          <a:ln w="9525">
            <a:noFill/>
            <a:miter lim="800000"/>
            <a:headEnd/>
            <a:tailEnd/>
          </a:ln>
        </p:spPr>
        <p:txBody>
          <a:bodyPr>
            <a:spAutoFit/>
          </a:bodyPr>
          <a:lstStyle/>
          <a:p>
            <a:pPr algn="ctr">
              <a:defRPr/>
            </a:pPr>
            <a:r>
              <a:rPr lang="en-US" altLang="ja-JP" sz="2000" u="none" dirty="0">
                <a:solidFill>
                  <a:schemeClr val="bg1"/>
                </a:solidFill>
                <a:latin typeface="Times New Roman" pitchFamily="18" charset="0"/>
                <a:cs typeface="Times New Roman" pitchFamily="18" charset="0"/>
              </a:rPr>
              <a:t>Mechanism of </a:t>
            </a:r>
            <a:r>
              <a:rPr lang="en-US" altLang="ja-JP" sz="2000" u="none" dirty="0" smtClean="0">
                <a:solidFill>
                  <a:schemeClr val="bg1"/>
                </a:solidFill>
                <a:latin typeface="Times New Roman" pitchFamily="18" charset="0"/>
                <a:cs typeface="Times New Roman" pitchFamily="18" charset="0"/>
              </a:rPr>
              <a:t>the Special </a:t>
            </a:r>
            <a:r>
              <a:rPr lang="en-US" altLang="ja-JP" sz="2000" u="none" dirty="0">
                <a:solidFill>
                  <a:schemeClr val="bg1"/>
                </a:solidFill>
                <a:latin typeface="Times New Roman" pitchFamily="18" charset="0"/>
                <a:cs typeface="Times New Roman" pitchFamily="18" charset="0"/>
              </a:rPr>
              <a:t>Measures </a:t>
            </a:r>
            <a:r>
              <a:rPr lang="en-US" altLang="ja-JP" sz="2000" u="none" dirty="0" smtClean="0">
                <a:solidFill>
                  <a:schemeClr val="bg1"/>
                </a:solidFill>
                <a:latin typeface="Times New Roman" pitchFamily="18" charset="0"/>
                <a:cs typeface="Times New Roman" pitchFamily="18" charset="0"/>
              </a:rPr>
              <a:t>Law for Reservoir Area Development</a:t>
            </a:r>
            <a:endParaRPr lang="ja-JP" altLang="en-US" sz="2000" b="0" u="none" dirty="0">
              <a:solidFill>
                <a:schemeClr val="bg1"/>
              </a:solidFill>
              <a:effectLst>
                <a:outerShdw blurRad="38100" dist="38100" dir="2700000" algn="tl">
                  <a:srgbClr val="000000">
                    <a:alpha val="43137"/>
                  </a:srgbClr>
                </a:outerShdw>
              </a:effectLst>
              <a:latin typeface="Arial" charset="0"/>
              <a:ea typeface="HGP創英角ｺﾞｼｯｸUB" pitchFamily="50" charset="-128"/>
              <a:cs typeface="+mn-cs"/>
            </a:endParaRPr>
          </a:p>
        </p:txBody>
      </p:sp>
      <p:sp>
        <p:nvSpPr>
          <p:cNvPr id="11267" name="Text Box 34"/>
          <p:cNvSpPr txBox="1">
            <a:spLocks noChangeArrowheads="1"/>
          </p:cNvSpPr>
          <p:nvPr/>
        </p:nvSpPr>
        <p:spPr bwMode="auto">
          <a:xfrm>
            <a:off x="352425" y="531693"/>
            <a:ext cx="8553450" cy="579437"/>
          </a:xfrm>
          <a:prstGeom prst="rect">
            <a:avLst/>
          </a:prstGeom>
          <a:solidFill>
            <a:srgbClr val="00FFFF"/>
          </a:solidFill>
          <a:ln w="9525" algn="ctr">
            <a:solidFill>
              <a:schemeClr val="tx1"/>
            </a:solidFill>
            <a:miter lim="800000"/>
            <a:headEnd/>
            <a:tailEnd/>
          </a:ln>
        </p:spPr>
        <p:txBody>
          <a:bodyPr>
            <a:spAutoFit/>
          </a:bodyPr>
          <a:lstStyle/>
          <a:p>
            <a:pPr marL="534988" indent="-534988">
              <a:lnSpc>
                <a:spcPts val="1925"/>
              </a:lnSpc>
            </a:pPr>
            <a:r>
              <a:rPr lang="en-US" altLang="ja-JP" sz="1600" u="none" dirty="0">
                <a:solidFill>
                  <a:schemeClr val="tx1"/>
                </a:solidFill>
                <a:latin typeface="Times New Roman" pitchFamily="18" charset="0"/>
                <a:cs typeface="Times New Roman" pitchFamily="18" charset="0"/>
              </a:rPr>
              <a:t>Purpose: Promoting construction of dams, etc. by improving living environment and developing</a:t>
            </a:r>
            <a:r>
              <a:rPr lang="ja-JP" altLang="en-US" sz="1600" u="none" dirty="0">
                <a:solidFill>
                  <a:schemeClr val="tx1"/>
                </a:solidFill>
                <a:latin typeface="Times New Roman" pitchFamily="18" charset="0"/>
                <a:cs typeface="Times New Roman" pitchFamily="18" charset="0"/>
              </a:rPr>
              <a:t>　　　　　　　　　　　　</a:t>
            </a:r>
            <a:endParaRPr lang="en-US" altLang="ja-JP" sz="1600" u="none" dirty="0">
              <a:solidFill>
                <a:schemeClr val="tx1"/>
              </a:solidFill>
              <a:latin typeface="Times New Roman" pitchFamily="18" charset="0"/>
              <a:cs typeface="Times New Roman" pitchFamily="18" charset="0"/>
            </a:endParaRPr>
          </a:p>
          <a:p>
            <a:pPr marL="534988" indent="-534988">
              <a:lnSpc>
                <a:spcPts val="1925"/>
              </a:lnSpc>
            </a:pPr>
            <a:r>
              <a:rPr lang="ja-JP" altLang="en-US" sz="1600" u="none" dirty="0">
                <a:solidFill>
                  <a:schemeClr val="tx1"/>
                </a:solidFill>
                <a:latin typeface="Times New Roman" pitchFamily="18" charset="0"/>
                <a:cs typeface="Times New Roman" pitchFamily="18" charset="0"/>
              </a:rPr>
              <a:t>　　　　</a:t>
            </a:r>
            <a:r>
              <a:rPr lang="en-US" altLang="ja-JP" sz="1600" u="none" dirty="0">
                <a:solidFill>
                  <a:schemeClr val="tx1"/>
                </a:solidFill>
                <a:latin typeface="Times New Roman" pitchFamily="18" charset="0"/>
                <a:cs typeface="Times New Roman" pitchFamily="18" charset="0"/>
              </a:rPr>
              <a:t>industrial infrastructure in water source areas.</a:t>
            </a:r>
            <a:endParaRPr lang="ja-JP" altLang="en-US" b="0" u="none" dirty="0">
              <a:solidFill>
                <a:schemeClr val="tx1"/>
              </a:solidFill>
            </a:endParaRPr>
          </a:p>
        </p:txBody>
      </p:sp>
      <p:sp>
        <p:nvSpPr>
          <p:cNvPr id="11268" name="Text Box 3"/>
          <p:cNvSpPr txBox="1">
            <a:spLocks noChangeArrowheads="1"/>
          </p:cNvSpPr>
          <p:nvPr/>
        </p:nvSpPr>
        <p:spPr bwMode="auto">
          <a:xfrm>
            <a:off x="249382" y="1237382"/>
            <a:ext cx="3965431" cy="523220"/>
          </a:xfrm>
          <a:prstGeom prst="rect">
            <a:avLst/>
          </a:prstGeom>
          <a:noFill/>
          <a:ln w="9525">
            <a:solidFill>
              <a:schemeClr val="tx1"/>
            </a:solidFill>
            <a:miter lim="800000"/>
            <a:headEnd/>
            <a:tailEnd/>
          </a:ln>
        </p:spPr>
        <p:txBody>
          <a:bodyPr wrap="square">
            <a:spAutoFit/>
          </a:bodyPr>
          <a:lstStyle/>
          <a:p>
            <a:pPr algn="ctr"/>
            <a:r>
              <a:rPr lang="en-US" altLang="ja-JP" sz="1400" u="none" dirty="0">
                <a:solidFill>
                  <a:srgbClr val="0070C0"/>
                </a:solidFill>
                <a:latin typeface="Times New Roman" pitchFamily="18" charset="0"/>
                <a:cs typeface="Times New Roman" pitchFamily="18" charset="0"/>
              </a:rPr>
              <a:t>Specifying the target dam (target of the Special Measures </a:t>
            </a:r>
            <a:r>
              <a:rPr lang="en-US" altLang="ja-JP" sz="1400" u="none" dirty="0" smtClean="0">
                <a:solidFill>
                  <a:srgbClr val="0070C0"/>
                </a:solidFill>
                <a:latin typeface="Times New Roman" pitchFamily="18" charset="0"/>
                <a:cs typeface="Times New Roman" pitchFamily="18" charset="0"/>
              </a:rPr>
              <a:t>Law for Reservoir </a:t>
            </a:r>
            <a:r>
              <a:rPr lang="en-US" altLang="ja-JP" sz="1400" u="none" dirty="0">
                <a:solidFill>
                  <a:srgbClr val="0070C0"/>
                </a:solidFill>
                <a:latin typeface="Times New Roman" pitchFamily="18" charset="0"/>
                <a:cs typeface="Times New Roman" pitchFamily="18" charset="0"/>
              </a:rPr>
              <a:t>Area </a:t>
            </a:r>
            <a:r>
              <a:rPr lang="en-US" altLang="ja-JP" sz="1400" u="none" dirty="0" smtClean="0">
                <a:solidFill>
                  <a:srgbClr val="0070C0"/>
                </a:solidFill>
                <a:latin typeface="Times New Roman" pitchFamily="18" charset="0"/>
                <a:cs typeface="Times New Roman" pitchFamily="18" charset="0"/>
              </a:rPr>
              <a:t>Development)</a:t>
            </a:r>
            <a:endParaRPr lang="ja-JP" altLang="en-US" sz="1600" b="0" u="none" dirty="0">
              <a:solidFill>
                <a:srgbClr val="0070C0"/>
              </a:solidFill>
            </a:endParaRPr>
          </a:p>
        </p:txBody>
      </p:sp>
      <p:sp>
        <p:nvSpPr>
          <p:cNvPr id="11269" name="Text Box 4"/>
          <p:cNvSpPr txBox="1">
            <a:spLocks noChangeArrowheads="1"/>
          </p:cNvSpPr>
          <p:nvPr/>
        </p:nvSpPr>
        <p:spPr bwMode="auto">
          <a:xfrm>
            <a:off x="846826" y="2604758"/>
            <a:ext cx="4186238" cy="523875"/>
          </a:xfrm>
          <a:prstGeom prst="rect">
            <a:avLst/>
          </a:prstGeom>
          <a:noFill/>
          <a:ln w="9525">
            <a:solidFill>
              <a:schemeClr val="tx1"/>
            </a:solidFill>
            <a:miter lim="800000"/>
            <a:headEnd/>
            <a:tailEnd/>
          </a:ln>
        </p:spPr>
        <p:txBody>
          <a:bodyPr>
            <a:spAutoFit/>
          </a:bodyPr>
          <a:lstStyle/>
          <a:p>
            <a:pPr algn="ctr"/>
            <a:r>
              <a:rPr lang="en-US" altLang="ja-JP" sz="1400" u="none" dirty="0">
                <a:solidFill>
                  <a:srgbClr val="0070C0"/>
                </a:solidFill>
                <a:latin typeface="Times New Roman" pitchFamily="18" charset="0"/>
                <a:cs typeface="Times New Roman" pitchFamily="18" charset="0"/>
              </a:rPr>
              <a:t>Specifying </a:t>
            </a:r>
            <a:r>
              <a:rPr lang="en-US" altLang="ja-JP" sz="1400" u="none" dirty="0" smtClean="0">
                <a:solidFill>
                  <a:srgbClr val="0070C0"/>
                </a:solidFill>
                <a:latin typeface="Times New Roman" pitchFamily="18" charset="0"/>
                <a:cs typeface="Times New Roman" pitchFamily="18" charset="0"/>
              </a:rPr>
              <a:t>reservoir </a:t>
            </a:r>
            <a:r>
              <a:rPr lang="en-US" altLang="ja-JP" sz="1400" u="none" dirty="0">
                <a:solidFill>
                  <a:srgbClr val="0070C0"/>
                </a:solidFill>
                <a:latin typeface="Times New Roman" pitchFamily="18" charset="0"/>
                <a:cs typeface="Times New Roman" pitchFamily="18" charset="0"/>
              </a:rPr>
              <a:t>area (target of the Special Measures </a:t>
            </a:r>
            <a:r>
              <a:rPr lang="en-US" altLang="ja-JP" sz="1400" u="none" dirty="0" smtClean="0">
                <a:solidFill>
                  <a:srgbClr val="0070C0"/>
                </a:solidFill>
                <a:latin typeface="Times New Roman" pitchFamily="18" charset="0"/>
                <a:cs typeface="Times New Roman" pitchFamily="18" charset="0"/>
              </a:rPr>
              <a:t>Law for Reservoir Area Development)</a:t>
            </a:r>
            <a:endParaRPr lang="en-US" altLang="ja-JP" sz="1600" b="0" u="none" dirty="0">
              <a:solidFill>
                <a:srgbClr val="3333FF"/>
              </a:solidFill>
            </a:endParaRPr>
          </a:p>
        </p:txBody>
      </p:sp>
      <p:sp>
        <p:nvSpPr>
          <p:cNvPr id="11270" name="Text Box 6"/>
          <p:cNvSpPr txBox="1">
            <a:spLocks noChangeArrowheads="1"/>
          </p:cNvSpPr>
          <p:nvPr/>
        </p:nvSpPr>
        <p:spPr bwMode="auto">
          <a:xfrm>
            <a:off x="846827" y="4741054"/>
            <a:ext cx="4160838" cy="523875"/>
          </a:xfrm>
          <a:prstGeom prst="rect">
            <a:avLst/>
          </a:prstGeom>
          <a:noFill/>
          <a:ln w="9525">
            <a:solidFill>
              <a:schemeClr val="tx1"/>
            </a:solidFill>
            <a:miter lim="800000"/>
            <a:headEnd/>
            <a:tailEnd/>
          </a:ln>
        </p:spPr>
        <p:txBody>
          <a:bodyPr>
            <a:spAutoFit/>
          </a:bodyPr>
          <a:lstStyle/>
          <a:p>
            <a:pPr algn="ctr"/>
            <a:r>
              <a:rPr lang="en-US" altLang="ja-JP" sz="1400" u="none" dirty="0">
                <a:solidFill>
                  <a:srgbClr val="0070C0"/>
                </a:solidFill>
                <a:latin typeface="Times New Roman" pitchFamily="18" charset="0"/>
                <a:cs typeface="Times New Roman" pitchFamily="18" charset="0"/>
              </a:rPr>
              <a:t>Implementation of development projects by the central as well as local governments</a:t>
            </a:r>
            <a:endParaRPr lang="ja-JP" altLang="en-US" sz="1600" b="0" u="none" dirty="0">
              <a:solidFill>
                <a:srgbClr val="0070C0"/>
              </a:solidFill>
            </a:endParaRPr>
          </a:p>
        </p:txBody>
      </p:sp>
      <p:sp>
        <p:nvSpPr>
          <p:cNvPr id="11271" name="Text Box 10"/>
          <p:cNvSpPr txBox="1">
            <a:spLocks noChangeArrowheads="1"/>
          </p:cNvSpPr>
          <p:nvPr/>
        </p:nvSpPr>
        <p:spPr bwMode="auto">
          <a:xfrm>
            <a:off x="6812172" y="2719328"/>
            <a:ext cx="2128838" cy="307975"/>
          </a:xfrm>
          <a:prstGeom prst="rect">
            <a:avLst/>
          </a:prstGeom>
          <a:noFill/>
          <a:ln w="9525">
            <a:solidFill>
              <a:schemeClr val="tx1"/>
            </a:solidFill>
            <a:miter lim="800000"/>
            <a:headEnd/>
            <a:tailEnd/>
          </a:ln>
        </p:spPr>
        <p:txBody>
          <a:bodyPr wrap="none">
            <a:spAutoFit/>
          </a:bodyPr>
          <a:lstStyle/>
          <a:p>
            <a:r>
              <a:rPr lang="en-US" altLang="ja-JP" sz="1400" u="none" dirty="0">
                <a:solidFill>
                  <a:schemeClr val="tx1"/>
                </a:solidFill>
                <a:latin typeface="Times New Roman" pitchFamily="18" charset="0"/>
                <a:cs typeface="Times New Roman" pitchFamily="18" charset="0"/>
              </a:rPr>
              <a:t>Application by governors</a:t>
            </a:r>
            <a:endParaRPr lang="ja-JP" altLang="en-US" sz="1600" b="0" u="none" dirty="0">
              <a:solidFill>
                <a:schemeClr val="tx1"/>
              </a:solidFill>
            </a:endParaRPr>
          </a:p>
        </p:txBody>
      </p:sp>
      <p:sp>
        <p:nvSpPr>
          <p:cNvPr id="11272" name="Freeform 16"/>
          <p:cNvSpPr>
            <a:spLocks/>
          </p:cNvSpPr>
          <p:nvPr/>
        </p:nvSpPr>
        <p:spPr bwMode="auto">
          <a:xfrm>
            <a:off x="2339975" y="1775335"/>
            <a:ext cx="66675" cy="827087"/>
          </a:xfrm>
          <a:custGeom>
            <a:avLst/>
            <a:gdLst>
              <a:gd name="T0" fmla="*/ 0 w 1"/>
              <a:gd name="T1" fmla="*/ 0 h 510"/>
              <a:gd name="T2" fmla="*/ 0 w 1"/>
              <a:gd name="T3" fmla="*/ 2147483647 h 510"/>
              <a:gd name="T4" fmla="*/ 0 60000 65536"/>
              <a:gd name="T5" fmla="*/ 0 60000 65536"/>
              <a:gd name="T6" fmla="*/ 0 w 1"/>
              <a:gd name="T7" fmla="*/ 0 h 510"/>
              <a:gd name="T8" fmla="*/ 1 w 1"/>
              <a:gd name="T9" fmla="*/ 510 h 510"/>
            </a:gdLst>
            <a:ahLst/>
            <a:cxnLst>
              <a:cxn ang="T4">
                <a:pos x="T0" y="T1"/>
              </a:cxn>
              <a:cxn ang="T5">
                <a:pos x="T2" y="T3"/>
              </a:cxn>
            </a:cxnLst>
            <a:rect l="T6" t="T7" r="T8" b="T9"/>
            <a:pathLst>
              <a:path w="1" h="510">
                <a:moveTo>
                  <a:pt x="0" y="0"/>
                </a:moveTo>
                <a:lnTo>
                  <a:pt x="0" y="510"/>
                </a:lnTo>
              </a:path>
            </a:pathLst>
          </a:custGeom>
          <a:noFill/>
          <a:ln w="28575">
            <a:solidFill>
              <a:schemeClr val="tx1"/>
            </a:solidFill>
            <a:round/>
            <a:headEnd/>
            <a:tailEnd type="stealth" w="med" len="med"/>
          </a:ln>
        </p:spPr>
        <p:txBody>
          <a:bodyPr wrap="none"/>
          <a:lstStyle/>
          <a:p>
            <a:endParaRPr lang="ja-JP" altLang="en-US"/>
          </a:p>
        </p:txBody>
      </p:sp>
      <p:sp>
        <p:nvSpPr>
          <p:cNvPr id="11273" name="Freeform 18"/>
          <p:cNvSpPr>
            <a:spLocks/>
          </p:cNvSpPr>
          <p:nvPr/>
        </p:nvSpPr>
        <p:spPr bwMode="auto">
          <a:xfrm flipH="1">
            <a:off x="2292037" y="4191897"/>
            <a:ext cx="45719" cy="544005"/>
          </a:xfrm>
          <a:custGeom>
            <a:avLst/>
            <a:gdLst>
              <a:gd name="T0" fmla="*/ 0 w 1"/>
              <a:gd name="T1" fmla="*/ 0 h 456"/>
              <a:gd name="T2" fmla="*/ 0 w 1"/>
              <a:gd name="T3" fmla="*/ 2147483647 h 456"/>
              <a:gd name="T4" fmla="*/ 0 60000 65536"/>
              <a:gd name="T5" fmla="*/ 0 60000 65536"/>
              <a:gd name="T6" fmla="*/ 0 w 1"/>
              <a:gd name="T7" fmla="*/ 0 h 456"/>
              <a:gd name="T8" fmla="*/ 1 w 1"/>
              <a:gd name="T9" fmla="*/ 456 h 456"/>
            </a:gdLst>
            <a:ahLst/>
            <a:cxnLst>
              <a:cxn ang="T4">
                <a:pos x="T0" y="T1"/>
              </a:cxn>
              <a:cxn ang="T5">
                <a:pos x="T2" y="T3"/>
              </a:cxn>
            </a:cxnLst>
            <a:rect l="T6" t="T7" r="T8" b="T9"/>
            <a:pathLst>
              <a:path w="1" h="456">
                <a:moveTo>
                  <a:pt x="0" y="0"/>
                </a:moveTo>
                <a:lnTo>
                  <a:pt x="0" y="456"/>
                </a:lnTo>
              </a:path>
            </a:pathLst>
          </a:custGeom>
          <a:noFill/>
          <a:ln w="28575">
            <a:solidFill>
              <a:schemeClr val="tx1"/>
            </a:solidFill>
            <a:round/>
            <a:headEnd/>
            <a:tailEnd type="stealth" w="med" len="med"/>
          </a:ln>
        </p:spPr>
        <p:txBody>
          <a:bodyPr wrap="none"/>
          <a:lstStyle/>
          <a:p>
            <a:endParaRPr lang="ja-JP" altLang="en-US"/>
          </a:p>
        </p:txBody>
      </p:sp>
      <p:sp>
        <p:nvSpPr>
          <p:cNvPr id="11274" name="Freeform 19"/>
          <p:cNvSpPr>
            <a:spLocks/>
          </p:cNvSpPr>
          <p:nvPr/>
        </p:nvSpPr>
        <p:spPr bwMode="auto">
          <a:xfrm>
            <a:off x="5037138" y="2882151"/>
            <a:ext cx="1773237" cy="130175"/>
          </a:xfrm>
          <a:custGeom>
            <a:avLst/>
            <a:gdLst>
              <a:gd name="T0" fmla="*/ 2147483647 w 451"/>
              <a:gd name="T1" fmla="*/ 0 h 1"/>
              <a:gd name="T2" fmla="*/ 0 w 451"/>
              <a:gd name="T3" fmla="*/ 0 h 1"/>
              <a:gd name="T4" fmla="*/ 0 60000 65536"/>
              <a:gd name="T5" fmla="*/ 0 60000 65536"/>
              <a:gd name="T6" fmla="*/ 0 w 451"/>
              <a:gd name="T7" fmla="*/ 0 h 1"/>
              <a:gd name="T8" fmla="*/ 451 w 451"/>
              <a:gd name="T9" fmla="*/ 1 h 1"/>
            </a:gdLst>
            <a:ahLst/>
            <a:cxnLst>
              <a:cxn ang="T4">
                <a:pos x="T0" y="T1"/>
              </a:cxn>
              <a:cxn ang="T5">
                <a:pos x="T2" y="T3"/>
              </a:cxn>
            </a:cxnLst>
            <a:rect l="T6" t="T7" r="T8" b="T9"/>
            <a:pathLst>
              <a:path w="451" h="1">
                <a:moveTo>
                  <a:pt x="451" y="0"/>
                </a:moveTo>
                <a:lnTo>
                  <a:pt x="0" y="0"/>
                </a:lnTo>
              </a:path>
            </a:pathLst>
          </a:custGeom>
          <a:noFill/>
          <a:ln w="28575">
            <a:solidFill>
              <a:schemeClr val="tx1"/>
            </a:solidFill>
            <a:round/>
            <a:headEnd/>
            <a:tailEnd type="stealth" w="med" len="med"/>
          </a:ln>
        </p:spPr>
        <p:txBody>
          <a:bodyPr wrap="none"/>
          <a:lstStyle/>
          <a:p>
            <a:endParaRPr lang="ja-JP" altLang="en-US"/>
          </a:p>
        </p:txBody>
      </p:sp>
      <p:sp>
        <p:nvSpPr>
          <p:cNvPr id="11275" name="Text Box 23"/>
          <p:cNvSpPr txBox="1">
            <a:spLocks noChangeArrowheads="1"/>
          </p:cNvSpPr>
          <p:nvPr/>
        </p:nvSpPr>
        <p:spPr bwMode="auto">
          <a:xfrm>
            <a:off x="0" y="5432844"/>
            <a:ext cx="1662114" cy="954107"/>
          </a:xfrm>
          <a:prstGeom prst="rect">
            <a:avLst/>
          </a:prstGeom>
          <a:noFill/>
          <a:ln w="9525">
            <a:noFill/>
            <a:miter lim="800000"/>
            <a:headEnd/>
            <a:tailEnd/>
          </a:ln>
        </p:spPr>
        <p:txBody>
          <a:bodyPr wrap="square">
            <a:spAutoFit/>
          </a:bodyPr>
          <a:lstStyle/>
          <a:p>
            <a:r>
              <a:rPr lang="en-US" altLang="ja-JP" sz="1400" u="none" dirty="0">
                <a:solidFill>
                  <a:srgbClr val="0070C0"/>
                </a:solidFill>
                <a:latin typeface="Times New Roman" pitchFamily="18" charset="0"/>
                <a:cs typeface="Times New Roman" pitchFamily="18" charset="0"/>
              </a:rPr>
              <a:t>[Merits of Special Measures </a:t>
            </a:r>
            <a:r>
              <a:rPr lang="en-US" altLang="ja-JP" sz="1400" u="none" dirty="0" smtClean="0">
                <a:solidFill>
                  <a:srgbClr val="0070C0"/>
                </a:solidFill>
                <a:latin typeface="Times New Roman" pitchFamily="18" charset="0"/>
                <a:cs typeface="Times New Roman" pitchFamily="18" charset="0"/>
              </a:rPr>
              <a:t>Law for Reservoir Area Development</a:t>
            </a:r>
            <a:r>
              <a:rPr lang="en-US" altLang="ja-JP" sz="1400" b="0" u="none" dirty="0" smtClean="0">
                <a:solidFill>
                  <a:srgbClr val="0070C0"/>
                </a:solidFill>
              </a:rPr>
              <a:t>】</a:t>
            </a:r>
            <a:endParaRPr lang="en-US" altLang="ja-JP" sz="1400" b="0" u="none" dirty="0">
              <a:solidFill>
                <a:srgbClr val="0070C0"/>
              </a:solidFill>
            </a:endParaRPr>
          </a:p>
        </p:txBody>
      </p:sp>
      <p:sp>
        <p:nvSpPr>
          <p:cNvPr id="11276" name="Text Box 28"/>
          <p:cNvSpPr txBox="1">
            <a:spLocks noChangeArrowheads="1"/>
          </p:cNvSpPr>
          <p:nvPr/>
        </p:nvSpPr>
        <p:spPr bwMode="auto">
          <a:xfrm>
            <a:off x="4649997" y="1192573"/>
            <a:ext cx="4368800" cy="954087"/>
          </a:xfrm>
          <a:prstGeom prst="rect">
            <a:avLst/>
          </a:prstGeom>
          <a:noFill/>
          <a:ln w="9525">
            <a:solidFill>
              <a:schemeClr val="tx1"/>
            </a:solidFill>
            <a:miter lim="800000"/>
            <a:headEnd/>
            <a:tailEnd/>
          </a:ln>
        </p:spPr>
        <p:txBody>
          <a:bodyPr>
            <a:spAutoFit/>
          </a:bodyPr>
          <a:lstStyle/>
          <a:p>
            <a:r>
              <a:rPr lang="en-US" altLang="ja-JP" sz="1400" u="none" dirty="0">
                <a:solidFill>
                  <a:schemeClr val="tx1"/>
                </a:solidFill>
                <a:latin typeface="Times New Roman" pitchFamily="18" charset="0"/>
                <a:cs typeface="Times New Roman" pitchFamily="18" charset="0"/>
              </a:rPr>
              <a:t>Criteria for specifying a dam </a:t>
            </a:r>
            <a:r>
              <a:rPr lang="en-US" altLang="ja-JP" sz="1400" u="none" dirty="0">
                <a:solidFill>
                  <a:schemeClr val="tx1"/>
                </a:solidFill>
                <a:latin typeface="Times New Roman" pitchFamily="18" charset="0"/>
                <a:cs typeface="Times New Roman" pitchFamily="18" charset="0"/>
                <a:sym typeface="Wingdings" pitchFamily="2" charset="2"/>
              </a:rPr>
              <a:t></a:t>
            </a:r>
            <a:r>
              <a:rPr lang="en-US" altLang="ja-JP" sz="1400" u="none" dirty="0">
                <a:solidFill>
                  <a:schemeClr val="tx1"/>
                </a:solidFill>
                <a:latin typeface="Times New Roman" pitchFamily="18" charset="0"/>
                <a:cs typeface="Times New Roman" pitchFamily="18" charset="0"/>
              </a:rPr>
              <a:t> a dam with large scale submersion: submerged houses of more than 20 or submerged area of agricultural land of more than 20 ha. (more than 60 ha. in Hokkaido area). </a:t>
            </a:r>
            <a:r>
              <a:rPr lang="ja-JP" altLang="en-US" sz="1400" b="0" u="none" dirty="0">
                <a:solidFill>
                  <a:schemeClr val="tx1"/>
                </a:solidFill>
              </a:rPr>
              <a:t>　　　　　　　　　　　　　　　　　　　　</a:t>
            </a:r>
          </a:p>
        </p:txBody>
      </p:sp>
      <p:sp>
        <p:nvSpPr>
          <p:cNvPr id="11277" name="Text Box 29"/>
          <p:cNvSpPr txBox="1">
            <a:spLocks noChangeArrowheads="1"/>
          </p:cNvSpPr>
          <p:nvPr/>
        </p:nvSpPr>
        <p:spPr bwMode="auto">
          <a:xfrm>
            <a:off x="837301" y="3699654"/>
            <a:ext cx="4170363" cy="523875"/>
          </a:xfrm>
          <a:prstGeom prst="rect">
            <a:avLst/>
          </a:prstGeom>
          <a:solidFill>
            <a:schemeClr val="bg1"/>
          </a:solidFill>
          <a:ln w="9525">
            <a:solidFill>
              <a:schemeClr val="tx1"/>
            </a:solidFill>
            <a:miter lim="800000"/>
            <a:headEnd/>
            <a:tailEnd/>
          </a:ln>
        </p:spPr>
        <p:txBody>
          <a:bodyPr>
            <a:spAutoFit/>
          </a:bodyPr>
          <a:lstStyle/>
          <a:p>
            <a:pPr algn="ctr"/>
            <a:r>
              <a:rPr lang="en-US" altLang="ja-JP" sz="1400" u="none" dirty="0">
                <a:solidFill>
                  <a:srgbClr val="0070C0"/>
                </a:solidFill>
                <a:latin typeface="Times New Roman" pitchFamily="18" charset="0"/>
                <a:cs typeface="Times New Roman" pitchFamily="18" charset="0"/>
              </a:rPr>
              <a:t>Deciding </a:t>
            </a:r>
            <a:r>
              <a:rPr lang="en-US" altLang="ja-JP" sz="1400" u="none" dirty="0" smtClean="0">
                <a:solidFill>
                  <a:srgbClr val="0070C0"/>
                </a:solidFill>
                <a:latin typeface="Times New Roman" pitchFamily="18" charset="0"/>
                <a:cs typeface="Times New Roman" pitchFamily="18" charset="0"/>
              </a:rPr>
              <a:t>Reservoir Area </a:t>
            </a:r>
            <a:r>
              <a:rPr lang="en-US" altLang="ja-JP" sz="1400" u="none" dirty="0">
                <a:solidFill>
                  <a:srgbClr val="0070C0"/>
                </a:solidFill>
                <a:latin typeface="Times New Roman" pitchFamily="18" charset="0"/>
                <a:cs typeface="Times New Roman" pitchFamily="18" charset="0"/>
              </a:rPr>
              <a:t>Development Plan </a:t>
            </a:r>
          </a:p>
          <a:p>
            <a:pPr algn="ctr"/>
            <a:r>
              <a:rPr lang="en-US" altLang="ja-JP" sz="1400" u="none" dirty="0">
                <a:solidFill>
                  <a:srgbClr val="0070C0"/>
                </a:solidFill>
                <a:latin typeface="Times New Roman" pitchFamily="18" charset="0"/>
                <a:cs typeface="Times New Roman" pitchFamily="18" charset="0"/>
              </a:rPr>
              <a:t>(= concrete contents of the plan)</a:t>
            </a:r>
            <a:endParaRPr lang="ja-JP" altLang="en-US" sz="1600" b="0" u="none" dirty="0">
              <a:solidFill>
                <a:srgbClr val="3333FF"/>
              </a:solidFill>
            </a:endParaRPr>
          </a:p>
        </p:txBody>
      </p:sp>
      <p:sp>
        <p:nvSpPr>
          <p:cNvPr id="11278" name="Line 35"/>
          <p:cNvSpPr>
            <a:spLocks noChangeShapeType="1"/>
          </p:cNvSpPr>
          <p:nvPr/>
        </p:nvSpPr>
        <p:spPr bwMode="auto">
          <a:xfrm>
            <a:off x="4219574" y="1499170"/>
            <a:ext cx="438689" cy="10453"/>
          </a:xfrm>
          <a:prstGeom prst="line">
            <a:avLst/>
          </a:prstGeom>
          <a:noFill/>
          <a:ln w="28575">
            <a:solidFill>
              <a:srgbClr val="000000"/>
            </a:solidFill>
            <a:round/>
            <a:headEnd/>
            <a:tailEnd type="triangle" w="med" len="med"/>
          </a:ln>
        </p:spPr>
        <p:txBody>
          <a:bodyPr wrap="square">
            <a:spAutoFit/>
          </a:bodyPr>
          <a:lstStyle/>
          <a:p>
            <a:endParaRPr lang="ja-JP" altLang="en-US"/>
          </a:p>
        </p:txBody>
      </p:sp>
      <p:sp>
        <p:nvSpPr>
          <p:cNvPr id="11279" name="Text Box 36"/>
          <p:cNvSpPr txBox="1">
            <a:spLocks noChangeArrowheads="1"/>
          </p:cNvSpPr>
          <p:nvPr/>
        </p:nvSpPr>
        <p:spPr bwMode="auto">
          <a:xfrm>
            <a:off x="2297622" y="2106492"/>
            <a:ext cx="6459538" cy="528637"/>
          </a:xfrm>
          <a:prstGeom prst="rect">
            <a:avLst/>
          </a:prstGeom>
          <a:noFill/>
          <a:ln w="9525" algn="ctr">
            <a:noFill/>
            <a:miter lim="800000"/>
            <a:headEnd/>
            <a:tailEnd/>
          </a:ln>
        </p:spPr>
        <p:txBody>
          <a:bodyPr>
            <a:spAutoFit/>
          </a:bodyPr>
          <a:lstStyle/>
          <a:p>
            <a:pPr marL="266700" indent="-266700">
              <a:lnSpc>
                <a:spcPts val="1675"/>
              </a:lnSpc>
              <a:buFont typeface="Wingdings" pitchFamily="2" charset="2"/>
              <a:buChar char="¡"/>
            </a:pPr>
            <a:r>
              <a:rPr lang="en-US" altLang="ja-JP" sz="1400" u="none" dirty="0" smtClean="0">
                <a:solidFill>
                  <a:schemeClr val="tx1"/>
                </a:solidFill>
                <a:latin typeface="Times New Roman" pitchFamily="18" charset="0"/>
                <a:cs typeface="Times New Roman" pitchFamily="18" charset="0"/>
              </a:rPr>
              <a:t>By </a:t>
            </a:r>
            <a:r>
              <a:rPr lang="en-US" altLang="ja-JP" sz="1400" u="none" dirty="0">
                <a:solidFill>
                  <a:schemeClr val="tx1"/>
                </a:solidFill>
                <a:latin typeface="Times New Roman" pitchFamily="18" charset="0"/>
                <a:cs typeface="Times New Roman" pitchFamily="18" charset="0"/>
              </a:rPr>
              <a:t>the request of governors, the central government designates by means </a:t>
            </a:r>
            <a:r>
              <a:rPr lang="en-US" altLang="ja-JP" sz="1400" u="none" dirty="0" smtClean="0">
                <a:solidFill>
                  <a:schemeClr val="tx1"/>
                </a:solidFill>
                <a:latin typeface="Times New Roman" pitchFamily="18" charset="0"/>
                <a:cs typeface="Times New Roman" pitchFamily="18" charset="0"/>
              </a:rPr>
              <a:t>of the </a:t>
            </a:r>
            <a:r>
              <a:rPr lang="en-US" altLang="ja-JP" sz="1400" u="none" dirty="0">
                <a:solidFill>
                  <a:schemeClr val="tx1"/>
                </a:solidFill>
                <a:latin typeface="Times New Roman" pitchFamily="18" charset="0"/>
                <a:cs typeface="Times New Roman" pitchFamily="18" charset="0"/>
              </a:rPr>
              <a:t>government ordinance.</a:t>
            </a:r>
            <a:endParaRPr lang="ja-JP" altLang="en-US" sz="1400" b="0" u="none" dirty="0">
              <a:solidFill>
                <a:schemeClr val="tx1"/>
              </a:solidFill>
            </a:endParaRPr>
          </a:p>
        </p:txBody>
      </p:sp>
      <p:sp>
        <p:nvSpPr>
          <p:cNvPr id="11280" name="Text Box 38"/>
          <p:cNvSpPr txBox="1">
            <a:spLocks noChangeArrowheads="1"/>
          </p:cNvSpPr>
          <p:nvPr/>
        </p:nvSpPr>
        <p:spPr bwMode="auto">
          <a:xfrm>
            <a:off x="2317150" y="3139745"/>
            <a:ext cx="6383318" cy="523220"/>
          </a:xfrm>
          <a:prstGeom prst="rect">
            <a:avLst/>
          </a:prstGeom>
          <a:noFill/>
          <a:ln w="9525" algn="ctr">
            <a:noFill/>
            <a:miter lim="800000"/>
            <a:headEnd/>
            <a:tailEnd/>
          </a:ln>
        </p:spPr>
        <p:txBody>
          <a:bodyPr wrap="square">
            <a:spAutoFit/>
          </a:bodyPr>
          <a:lstStyle/>
          <a:p>
            <a:r>
              <a:rPr lang="en-US" altLang="ja-JP" sz="1400" u="none" dirty="0">
                <a:solidFill>
                  <a:schemeClr val="tx1"/>
                </a:solidFill>
                <a:latin typeface="Times New Roman" pitchFamily="18" charset="0"/>
                <a:cs typeface="Times New Roman" pitchFamily="18" charset="0"/>
                <a:sym typeface="Wingdings" pitchFamily="2" charset="2"/>
              </a:rPr>
              <a:t></a:t>
            </a:r>
            <a:r>
              <a:rPr lang="ja-JP" altLang="en-US" sz="1400" u="none" dirty="0">
                <a:solidFill>
                  <a:schemeClr val="tx1"/>
                </a:solidFill>
                <a:latin typeface="Times New Roman" pitchFamily="18" charset="0"/>
                <a:cs typeface="Times New Roman" pitchFamily="18" charset="0"/>
                <a:sym typeface="Wingdings" pitchFamily="2" charset="2"/>
              </a:rPr>
              <a:t>　</a:t>
            </a:r>
            <a:r>
              <a:rPr lang="en-US" altLang="ja-JP" sz="1400" u="none" dirty="0">
                <a:solidFill>
                  <a:schemeClr val="tx1"/>
                </a:solidFill>
                <a:latin typeface="Times New Roman" pitchFamily="18" charset="0"/>
                <a:cs typeface="Times New Roman" pitchFamily="18" charset="0"/>
              </a:rPr>
              <a:t>Designated by the Minister of Land, </a:t>
            </a:r>
            <a:r>
              <a:rPr lang="en-US" altLang="ja-JP" sz="1400" u="none" dirty="0" smtClean="0">
                <a:solidFill>
                  <a:schemeClr val="tx1"/>
                </a:solidFill>
                <a:latin typeface="Times New Roman" pitchFamily="18" charset="0"/>
                <a:cs typeface="Times New Roman" pitchFamily="18" charset="0"/>
              </a:rPr>
              <a:t>Infrastructure, Transport and Tourism</a:t>
            </a:r>
            <a:endParaRPr lang="ja-JP" altLang="ja-JP" sz="1400" u="none" dirty="0">
              <a:solidFill>
                <a:schemeClr val="tx1"/>
              </a:solidFill>
              <a:latin typeface="Times New Roman" pitchFamily="18" charset="0"/>
              <a:cs typeface="Times New Roman" pitchFamily="18" charset="0"/>
            </a:endParaRPr>
          </a:p>
          <a:p>
            <a:r>
              <a:rPr lang="en-US" altLang="ja-JP" sz="1400" u="none" dirty="0">
                <a:solidFill>
                  <a:schemeClr val="tx1"/>
                </a:solidFill>
                <a:latin typeface="Times New Roman" pitchFamily="18" charset="0"/>
                <a:cs typeface="Times New Roman" pitchFamily="18" charset="0"/>
                <a:sym typeface="Wingdings" pitchFamily="2" charset="2"/>
              </a:rPr>
              <a:t></a:t>
            </a:r>
            <a:r>
              <a:rPr lang="ja-JP" altLang="en-US" sz="1400" u="none" dirty="0">
                <a:solidFill>
                  <a:schemeClr val="tx1"/>
                </a:solidFill>
                <a:latin typeface="Times New Roman" pitchFamily="18" charset="0"/>
                <a:cs typeface="Times New Roman" pitchFamily="18" charset="0"/>
                <a:sym typeface="Wingdings" pitchFamily="2" charset="2"/>
              </a:rPr>
              <a:t>　</a:t>
            </a:r>
            <a:r>
              <a:rPr lang="en-US" altLang="ja-JP" sz="1400" u="none" dirty="0" smtClean="0">
                <a:solidFill>
                  <a:schemeClr val="tx1"/>
                </a:solidFill>
                <a:latin typeface="Times New Roman" pitchFamily="18" charset="0"/>
                <a:cs typeface="Times New Roman" pitchFamily="18" charset="0"/>
                <a:sym typeface="Wingdings" pitchFamily="2" charset="2"/>
              </a:rPr>
              <a:t>Segmented sections of municipalities</a:t>
            </a:r>
            <a:r>
              <a:rPr lang="en-US" altLang="ja-JP" sz="1400" u="none" dirty="0" smtClean="0">
                <a:solidFill>
                  <a:schemeClr val="tx1"/>
                </a:solidFill>
                <a:latin typeface="Times New Roman" pitchFamily="18" charset="0"/>
                <a:cs typeface="Times New Roman" pitchFamily="18" charset="0"/>
              </a:rPr>
              <a:t>, </a:t>
            </a:r>
            <a:r>
              <a:rPr lang="en-US" altLang="ja-JP" sz="1400" u="none" dirty="0">
                <a:solidFill>
                  <a:schemeClr val="tx1"/>
                </a:solidFill>
                <a:latin typeface="Times New Roman" pitchFamily="18" charset="0"/>
                <a:cs typeface="Times New Roman" pitchFamily="18" charset="0"/>
              </a:rPr>
              <a:t>etc., that border the reservoirs</a:t>
            </a:r>
            <a:endParaRPr lang="ja-JP" altLang="en-US" sz="1400" b="0" u="none" dirty="0">
              <a:solidFill>
                <a:schemeClr val="tx1"/>
              </a:solidFill>
              <a:latin typeface="Times New Roman" pitchFamily="18" charset="0"/>
              <a:cs typeface="Times New Roman" pitchFamily="18" charset="0"/>
            </a:endParaRPr>
          </a:p>
        </p:txBody>
      </p:sp>
      <p:sp>
        <p:nvSpPr>
          <p:cNvPr id="11281" name="Text Box 12"/>
          <p:cNvSpPr txBox="1">
            <a:spLocks noChangeArrowheads="1"/>
          </p:cNvSpPr>
          <p:nvPr/>
        </p:nvSpPr>
        <p:spPr bwMode="auto">
          <a:xfrm>
            <a:off x="1558237" y="5341608"/>
            <a:ext cx="7442200" cy="1200329"/>
          </a:xfrm>
          <a:prstGeom prst="rect">
            <a:avLst/>
          </a:prstGeom>
          <a:noFill/>
          <a:ln w="9525">
            <a:solidFill>
              <a:schemeClr val="tx1"/>
            </a:solidFill>
            <a:miter lim="800000"/>
            <a:headEnd/>
            <a:tailEnd/>
          </a:ln>
        </p:spPr>
        <p:txBody>
          <a:bodyPr>
            <a:spAutoFit/>
          </a:bodyPr>
          <a:lstStyle/>
          <a:p>
            <a:r>
              <a:rPr lang="en-US" altLang="ja-JP" sz="1200" u="none" dirty="0">
                <a:solidFill>
                  <a:schemeClr val="tx1"/>
                </a:solidFill>
                <a:latin typeface="Times New Roman" pitchFamily="18" charset="0"/>
                <a:cs typeface="Times New Roman" pitchFamily="18" charset="0"/>
                <a:sym typeface="Wingdings" pitchFamily="2" charset="2"/>
              </a:rPr>
              <a:t></a:t>
            </a:r>
            <a:r>
              <a:rPr lang="en-US" altLang="ja-JP" sz="1200" u="none" dirty="0">
                <a:solidFill>
                  <a:schemeClr val="tx1"/>
                </a:solidFill>
                <a:latin typeface="Times New Roman" pitchFamily="18" charset="0"/>
                <a:cs typeface="Times New Roman" pitchFamily="18" charset="0"/>
              </a:rPr>
              <a:t>Consideration given by the central government in adoption of the public works.</a:t>
            </a:r>
            <a:endParaRPr lang="ja-JP" altLang="ja-JP" sz="1200" u="none" dirty="0">
              <a:solidFill>
                <a:schemeClr val="tx1"/>
              </a:solidFill>
              <a:latin typeface="Times New Roman" pitchFamily="18" charset="0"/>
              <a:cs typeface="Times New Roman" pitchFamily="18" charset="0"/>
            </a:endParaRPr>
          </a:p>
          <a:p>
            <a:r>
              <a:rPr lang="ja-JP" altLang="ja-JP" sz="1200" u="none" dirty="0">
                <a:solidFill>
                  <a:schemeClr val="tx1"/>
                </a:solidFill>
                <a:latin typeface="Times New Roman" pitchFamily="18" charset="0"/>
                <a:cs typeface="Times New Roman" pitchFamily="18" charset="0"/>
                <a:sym typeface="Wingdings" pitchFamily="2" charset="2"/>
              </a:rPr>
              <a:t></a:t>
            </a:r>
            <a:r>
              <a:rPr lang="en-US" altLang="ja-JP" sz="1200" u="none" dirty="0">
                <a:solidFill>
                  <a:schemeClr val="tx1"/>
                </a:solidFill>
                <a:latin typeface="Times New Roman" pitchFamily="18" charset="0"/>
                <a:cs typeface="Times New Roman" pitchFamily="18" charset="0"/>
              </a:rPr>
              <a:t>For the large scale submersion dam (houses submerged of more than 150 or agricultural land submerged </a:t>
            </a:r>
          </a:p>
          <a:p>
            <a:r>
              <a:rPr lang="en-US" altLang="ja-JP" sz="1200" u="none" dirty="0">
                <a:solidFill>
                  <a:schemeClr val="tx1"/>
                </a:solidFill>
                <a:latin typeface="Times New Roman" pitchFamily="18" charset="0"/>
                <a:cs typeface="Times New Roman" pitchFamily="18" charset="0"/>
              </a:rPr>
              <a:t>    of more than 150 ha), percentage of </a:t>
            </a:r>
            <a:r>
              <a:rPr lang="en-US" altLang="ja-JP" sz="1200" u="none" dirty="0" smtClean="0">
                <a:solidFill>
                  <a:schemeClr val="tx1"/>
                </a:solidFill>
                <a:latin typeface="Times New Roman" pitchFamily="18" charset="0"/>
                <a:cs typeface="Times New Roman" pitchFamily="18" charset="0"/>
              </a:rPr>
              <a:t>national government subsidy ratio for </a:t>
            </a:r>
            <a:r>
              <a:rPr lang="en-US" altLang="ja-JP" sz="1200" u="none" dirty="0">
                <a:solidFill>
                  <a:schemeClr val="tx1"/>
                </a:solidFill>
                <a:latin typeface="Times New Roman" pitchFamily="18" charset="0"/>
                <a:cs typeface="Times New Roman" pitchFamily="18" charset="0"/>
              </a:rPr>
              <a:t>the project </a:t>
            </a:r>
            <a:r>
              <a:rPr lang="en-US" altLang="ja-JP" sz="1200" u="none" dirty="0" smtClean="0">
                <a:solidFill>
                  <a:schemeClr val="tx1"/>
                </a:solidFill>
                <a:latin typeface="Times New Roman" pitchFamily="18" charset="0"/>
                <a:cs typeface="Times New Roman" pitchFamily="18" charset="0"/>
              </a:rPr>
              <a:t>is </a:t>
            </a:r>
            <a:r>
              <a:rPr lang="en-US" altLang="ja-JP" sz="1200" u="none" dirty="0">
                <a:solidFill>
                  <a:schemeClr val="tx1"/>
                </a:solidFill>
                <a:latin typeface="Times New Roman" pitchFamily="18" charset="0"/>
                <a:cs typeface="Times New Roman" pitchFamily="18" charset="0"/>
              </a:rPr>
              <a:t>increased.</a:t>
            </a:r>
            <a:endParaRPr lang="ja-JP" altLang="ja-JP" sz="1200" u="none" dirty="0">
              <a:solidFill>
                <a:schemeClr val="tx1"/>
              </a:solidFill>
              <a:latin typeface="Times New Roman" pitchFamily="18" charset="0"/>
              <a:cs typeface="Times New Roman" pitchFamily="18" charset="0"/>
            </a:endParaRPr>
          </a:p>
          <a:p>
            <a:r>
              <a:rPr lang="ja-JP" altLang="en-US" sz="1200" u="none" dirty="0" smtClean="0">
                <a:solidFill>
                  <a:schemeClr val="tx1"/>
                </a:solidFill>
                <a:latin typeface="Times New Roman" pitchFamily="18" charset="0"/>
                <a:cs typeface="Times New Roman" pitchFamily="18" charset="0"/>
                <a:sym typeface="Wingdings" pitchFamily="2" charset="2"/>
              </a:rPr>
              <a:t></a:t>
            </a:r>
            <a:r>
              <a:rPr lang="en-US" altLang="ja-JP" sz="1200" u="none" dirty="0" smtClean="0">
                <a:solidFill>
                  <a:schemeClr val="tx1"/>
                </a:solidFill>
                <a:latin typeface="Times New Roman" pitchFamily="18" charset="0"/>
                <a:cs typeface="Times New Roman" pitchFamily="18" charset="0"/>
                <a:sym typeface="Wingdings" pitchFamily="2" charset="2"/>
              </a:rPr>
              <a:t>A  part of the p</a:t>
            </a:r>
            <a:r>
              <a:rPr lang="en-US" altLang="ja-JP" sz="1200" u="none" dirty="0" smtClean="0">
                <a:solidFill>
                  <a:schemeClr val="tx1"/>
                </a:solidFill>
                <a:latin typeface="Times New Roman" pitchFamily="18" charset="0"/>
                <a:cs typeface="Times New Roman" pitchFamily="18" charset="0"/>
              </a:rPr>
              <a:t>roject </a:t>
            </a:r>
            <a:r>
              <a:rPr lang="en-US" altLang="ja-JP" sz="1200" u="none" dirty="0">
                <a:solidFill>
                  <a:schemeClr val="tx1"/>
                </a:solidFill>
                <a:latin typeface="Times New Roman" pitchFamily="18" charset="0"/>
                <a:cs typeface="Times New Roman" pitchFamily="18" charset="0"/>
              </a:rPr>
              <a:t>costs (burden shouldered by local governments) </a:t>
            </a:r>
            <a:r>
              <a:rPr lang="en-US" altLang="ja-JP" sz="1200" u="none" dirty="0" smtClean="0">
                <a:solidFill>
                  <a:schemeClr val="tx1"/>
                </a:solidFill>
                <a:latin typeface="Times New Roman" pitchFamily="18" charset="0"/>
                <a:cs typeface="Times New Roman" pitchFamily="18" charset="0"/>
              </a:rPr>
              <a:t> is borne </a:t>
            </a:r>
            <a:r>
              <a:rPr lang="en-US" altLang="ja-JP" sz="1200" u="none" dirty="0">
                <a:solidFill>
                  <a:schemeClr val="tx1"/>
                </a:solidFill>
                <a:latin typeface="Times New Roman" pitchFamily="18" charset="0"/>
                <a:cs typeface="Times New Roman" pitchFamily="18" charset="0"/>
              </a:rPr>
              <a:t>partially by benefitted area in </a:t>
            </a:r>
            <a:r>
              <a:rPr lang="en-US" altLang="ja-JP" sz="1200" u="none" dirty="0" smtClean="0">
                <a:solidFill>
                  <a:schemeClr val="tx1"/>
                </a:solidFill>
                <a:latin typeface="Times New Roman" pitchFamily="18" charset="0"/>
                <a:cs typeface="Times New Roman" pitchFamily="18" charset="0"/>
              </a:rPr>
              <a:t>         </a:t>
            </a:r>
          </a:p>
          <a:p>
            <a:r>
              <a:rPr lang="en-US" altLang="ja-JP" sz="1200" u="none" dirty="0" smtClean="0">
                <a:solidFill>
                  <a:schemeClr val="tx1"/>
                </a:solidFill>
                <a:latin typeface="Times New Roman" pitchFamily="18" charset="0"/>
                <a:cs typeface="Times New Roman" pitchFamily="18" charset="0"/>
              </a:rPr>
              <a:t>    the downstream</a:t>
            </a:r>
            <a:r>
              <a:rPr lang="en-US" altLang="ja-JP" sz="1200" u="none" dirty="0">
                <a:solidFill>
                  <a:schemeClr val="tx1"/>
                </a:solidFill>
                <a:latin typeface="Times New Roman" pitchFamily="18" charset="0"/>
                <a:cs typeface="Times New Roman" pitchFamily="18" charset="0"/>
              </a:rPr>
              <a:t>.</a:t>
            </a:r>
            <a:endParaRPr lang="ja-JP" altLang="ja-JP" sz="1200" u="none" dirty="0">
              <a:solidFill>
                <a:schemeClr val="tx1"/>
              </a:solidFill>
              <a:latin typeface="Times New Roman" pitchFamily="18" charset="0"/>
              <a:cs typeface="Times New Roman" pitchFamily="18" charset="0"/>
            </a:endParaRPr>
          </a:p>
          <a:p>
            <a:r>
              <a:rPr lang="en-US" altLang="ja-JP" sz="1200" u="none" dirty="0">
                <a:solidFill>
                  <a:schemeClr val="tx1"/>
                </a:solidFill>
                <a:latin typeface="Times New Roman" pitchFamily="18" charset="0"/>
                <a:cs typeface="Times New Roman" pitchFamily="18" charset="0"/>
                <a:sym typeface="Wingdings" pitchFamily="2" charset="2"/>
              </a:rPr>
              <a:t> </a:t>
            </a:r>
            <a:r>
              <a:rPr lang="en-US" altLang="ja-JP" sz="1200" u="none" dirty="0">
                <a:solidFill>
                  <a:schemeClr val="tx1"/>
                </a:solidFill>
                <a:latin typeface="Times New Roman" pitchFamily="18" charset="0"/>
                <a:cs typeface="Times New Roman" pitchFamily="18" charset="0"/>
              </a:rPr>
              <a:t>Both central and local governments have duties to make efforts for activation of water source areas.</a:t>
            </a:r>
            <a:endParaRPr lang="ja-JP" altLang="en-US" sz="1400" b="0" u="none" dirty="0">
              <a:solidFill>
                <a:schemeClr val="tx1"/>
              </a:solidFill>
            </a:endParaRPr>
          </a:p>
        </p:txBody>
      </p:sp>
      <p:sp>
        <p:nvSpPr>
          <p:cNvPr id="11282" name="Text Box 10"/>
          <p:cNvSpPr txBox="1">
            <a:spLocks noChangeArrowheads="1"/>
          </p:cNvSpPr>
          <p:nvPr/>
        </p:nvSpPr>
        <p:spPr bwMode="auto">
          <a:xfrm>
            <a:off x="5954713" y="3809520"/>
            <a:ext cx="3030537" cy="307975"/>
          </a:xfrm>
          <a:prstGeom prst="rect">
            <a:avLst/>
          </a:prstGeom>
          <a:noFill/>
          <a:ln w="9525">
            <a:solidFill>
              <a:schemeClr val="tx1"/>
            </a:solidFill>
            <a:miter lim="800000"/>
            <a:headEnd/>
            <a:tailEnd/>
          </a:ln>
        </p:spPr>
        <p:txBody>
          <a:bodyPr wrap="none">
            <a:spAutoFit/>
          </a:bodyPr>
          <a:lstStyle/>
          <a:p>
            <a:r>
              <a:rPr lang="en-US" altLang="ja-JP" sz="1400" u="none" dirty="0">
                <a:solidFill>
                  <a:schemeClr val="tx1"/>
                </a:solidFill>
                <a:latin typeface="Times New Roman" pitchFamily="18" charset="0"/>
                <a:cs typeface="Times New Roman" pitchFamily="18" charset="0"/>
              </a:rPr>
              <a:t>The draft is formulated by governors</a:t>
            </a:r>
            <a:endParaRPr lang="ja-JP" altLang="en-US" sz="1600" b="0" u="none" dirty="0">
              <a:solidFill>
                <a:schemeClr val="tx1"/>
              </a:solidFill>
            </a:endParaRPr>
          </a:p>
        </p:txBody>
      </p:sp>
      <p:sp>
        <p:nvSpPr>
          <p:cNvPr id="11283" name="Freeform 19"/>
          <p:cNvSpPr>
            <a:spLocks/>
          </p:cNvSpPr>
          <p:nvPr/>
        </p:nvSpPr>
        <p:spPr bwMode="auto">
          <a:xfrm>
            <a:off x="5014223" y="3959525"/>
            <a:ext cx="929377" cy="120290"/>
          </a:xfrm>
          <a:custGeom>
            <a:avLst/>
            <a:gdLst>
              <a:gd name="T0" fmla="*/ 2147483647 w 451"/>
              <a:gd name="T1" fmla="*/ 0 h 1"/>
              <a:gd name="T2" fmla="*/ 0 w 451"/>
              <a:gd name="T3" fmla="*/ 0 h 1"/>
              <a:gd name="T4" fmla="*/ 0 60000 65536"/>
              <a:gd name="T5" fmla="*/ 0 60000 65536"/>
              <a:gd name="T6" fmla="*/ 0 w 451"/>
              <a:gd name="T7" fmla="*/ 0 h 1"/>
              <a:gd name="T8" fmla="*/ 451 w 451"/>
              <a:gd name="T9" fmla="*/ 1 h 1"/>
            </a:gdLst>
            <a:ahLst/>
            <a:cxnLst>
              <a:cxn ang="T4">
                <a:pos x="T0" y="T1"/>
              </a:cxn>
              <a:cxn ang="T5">
                <a:pos x="T2" y="T3"/>
              </a:cxn>
            </a:cxnLst>
            <a:rect l="T6" t="T7" r="T8" b="T9"/>
            <a:pathLst>
              <a:path w="451" h="1">
                <a:moveTo>
                  <a:pt x="451" y="0"/>
                </a:moveTo>
                <a:lnTo>
                  <a:pt x="0" y="0"/>
                </a:lnTo>
              </a:path>
            </a:pathLst>
          </a:custGeom>
          <a:noFill/>
          <a:ln w="28575">
            <a:solidFill>
              <a:schemeClr val="tx1"/>
            </a:solidFill>
            <a:round/>
            <a:headEnd/>
            <a:tailEnd type="stealth" w="med" len="med"/>
          </a:ln>
        </p:spPr>
        <p:txBody>
          <a:bodyPr wrap="none"/>
          <a:lstStyle/>
          <a:p>
            <a:endParaRPr lang="ja-JP" altLang="en-US"/>
          </a:p>
        </p:txBody>
      </p:sp>
      <p:sp>
        <p:nvSpPr>
          <p:cNvPr id="11284" name="Text Box 19"/>
          <p:cNvSpPr txBox="1">
            <a:spLocks noChangeArrowheads="1"/>
          </p:cNvSpPr>
          <p:nvPr/>
        </p:nvSpPr>
        <p:spPr bwMode="auto">
          <a:xfrm>
            <a:off x="8712200" y="6521450"/>
            <a:ext cx="431800" cy="336550"/>
          </a:xfrm>
          <a:prstGeom prst="rect">
            <a:avLst/>
          </a:prstGeom>
          <a:noFill/>
          <a:ln w="9525" algn="ctr">
            <a:noFill/>
            <a:miter lim="800000"/>
            <a:headEnd/>
            <a:tailEnd/>
          </a:ln>
        </p:spPr>
        <p:txBody>
          <a:bodyPr>
            <a:spAutoFit/>
          </a:bodyPr>
          <a:lstStyle/>
          <a:p>
            <a:pPr algn="ctr">
              <a:spcBef>
                <a:spcPct val="50000"/>
              </a:spcBef>
            </a:pPr>
            <a:r>
              <a:rPr lang="en-US" altLang="ja-JP" sz="1600" b="0" u="none">
                <a:solidFill>
                  <a:schemeClr val="tx1"/>
                </a:solidFill>
              </a:rPr>
              <a:t>9</a:t>
            </a:r>
          </a:p>
        </p:txBody>
      </p:sp>
      <p:sp>
        <p:nvSpPr>
          <p:cNvPr id="11285" name="Freeform 18"/>
          <p:cNvSpPr>
            <a:spLocks/>
          </p:cNvSpPr>
          <p:nvPr/>
        </p:nvSpPr>
        <p:spPr bwMode="auto">
          <a:xfrm flipH="1">
            <a:off x="2286738" y="3129325"/>
            <a:ext cx="45719" cy="562782"/>
          </a:xfrm>
          <a:custGeom>
            <a:avLst/>
            <a:gdLst>
              <a:gd name="T0" fmla="*/ 0 w 1"/>
              <a:gd name="T1" fmla="*/ 0 h 456"/>
              <a:gd name="T2" fmla="*/ 0 w 1"/>
              <a:gd name="T3" fmla="*/ 2147483647 h 456"/>
              <a:gd name="T4" fmla="*/ 0 60000 65536"/>
              <a:gd name="T5" fmla="*/ 0 60000 65536"/>
              <a:gd name="T6" fmla="*/ 0 w 1"/>
              <a:gd name="T7" fmla="*/ 0 h 456"/>
              <a:gd name="T8" fmla="*/ 1 w 1"/>
              <a:gd name="T9" fmla="*/ 456 h 456"/>
            </a:gdLst>
            <a:ahLst/>
            <a:cxnLst>
              <a:cxn ang="T4">
                <a:pos x="T0" y="T1"/>
              </a:cxn>
              <a:cxn ang="T5">
                <a:pos x="T2" y="T3"/>
              </a:cxn>
            </a:cxnLst>
            <a:rect l="T6" t="T7" r="T8" b="T9"/>
            <a:pathLst>
              <a:path w="1" h="456">
                <a:moveTo>
                  <a:pt x="0" y="0"/>
                </a:moveTo>
                <a:lnTo>
                  <a:pt x="0" y="456"/>
                </a:lnTo>
              </a:path>
            </a:pathLst>
          </a:custGeom>
          <a:noFill/>
          <a:ln w="28575">
            <a:solidFill>
              <a:schemeClr val="tx1"/>
            </a:solidFill>
            <a:round/>
            <a:headEnd/>
            <a:tailEnd type="stealth" w="med" len="med"/>
          </a:ln>
        </p:spPr>
        <p:txBody>
          <a:bodyPr wrap="none"/>
          <a:lstStyle/>
          <a:p>
            <a:endParaRPr lang="ja-JP" altLang="en-US"/>
          </a:p>
        </p:txBody>
      </p:sp>
      <p:sp>
        <p:nvSpPr>
          <p:cNvPr id="11286" name="TextBox 25"/>
          <p:cNvSpPr txBox="1">
            <a:spLocks noChangeArrowheads="1"/>
          </p:cNvSpPr>
          <p:nvPr/>
        </p:nvSpPr>
        <p:spPr bwMode="auto">
          <a:xfrm>
            <a:off x="2329132" y="4240993"/>
            <a:ext cx="7037250" cy="523220"/>
          </a:xfrm>
          <a:prstGeom prst="rect">
            <a:avLst/>
          </a:prstGeom>
          <a:noFill/>
          <a:ln w="9525">
            <a:noFill/>
            <a:miter lim="800000"/>
            <a:headEnd/>
            <a:tailEnd/>
          </a:ln>
        </p:spPr>
        <p:txBody>
          <a:bodyPr wrap="square">
            <a:spAutoFit/>
          </a:bodyPr>
          <a:lstStyle/>
          <a:p>
            <a:r>
              <a:rPr lang="en-US" altLang="ja-JP" sz="1400" u="none" dirty="0">
                <a:solidFill>
                  <a:schemeClr val="tx1"/>
                </a:solidFill>
                <a:latin typeface="Times New Roman" pitchFamily="18" charset="0"/>
                <a:cs typeface="Times New Roman" pitchFamily="18" charset="0"/>
                <a:sym typeface="Wingdings" pitchFamily="2" charset="2"/>
              </a:rPr>
              <a:t></a:t>
            </a:r>
            <a:r>
              <a:rPr lang="ja-JP" altLang="en-US" sz="1400" u="none" dirty="0">
                <a:solidFill>
                  <a:schemeClr val="tx1"/>
                </a:solidFill>
                <a:latin typeface="Times New Roman" pitchFamily="18" charset="0"/>
                <a:cs typeface="Times New Roman" pitchFamily="18" charset="0"/>
                <a:sym typeface="Wingdings" pitchFamily="2" charset="2"/>
              </a:rPr>
              <a:t>　</a:t>
            </a:r>
            <a:r>
              <a:rPr lang="en-US" altLang="ja-JP" sz="1400" u="none" dirty="0">
                <a:solidFill>
                  <a:schemeClr val="tx1"/>
                </a:solidFill>
                <a:latin typeface="Times New Roman" pitchFamily="18" charset="0"/>
                <a:cs typeface="Times New Roman" pitchFamily="18" charset="0"/>
              </a:rPr>
              <a:t>Designated by the Minister of Land, </a:t>
            </a:r>
            <a:r>
              <a:rPr lang="en-US" altLang="ja-JP" sz="1400" u="none" dirty="0" smtClean="0">
                <a:solidFill>
                  <a:schemeClr val="tx1"/>
                </a:solidFill>
                <a:latin typeface="Times New Roman" pitchFamily="18" charset="0"/>
                <a:cs typeface="Times New Roman" pitchFamily="18" charset="0"/>
              </a:rPr>
              <a:t>Infrastructure, Transport and Tourism</a:t>
            </a:r>
            <a:endParaRPr lang="ja-JP" altLang="ja-JP" sz="1400" u="none" dirty="0">
              <a:solidFill>
                <a:schemeClr val="tx1"/>
              </a:solidFill>
              <a:latin typeface="Times New Roman" pitchFamily="18" charset="0"/>
              <a:cs typeface="Times New Roman" pitchFamily="18" charset="0"/>
            </a:endParaRPr>
          </a:p>
          <a:p>
            <a:r>
              <a:rPr lang="en-US" altLang="ja-JP" sz="1400" u="none" dirty="0">
                <a:solidFill>
                  <a:schemeClr val="tx1"/>
                </a:solidFill>
                <a:latin typeface="Times New Roman" pitchFamily="18" charset="0"/>
                <a:cs typeface="Times New Roman" pitchFamily="18" charset="0"/>
                <a:sym typeface="Wingdings" pitchFamily="2" charset="2"/>
              </a:rPr>
              <a:t></a:t>
            </a:r>
            <a:r>
              <a:rPr lang="ja-JP" altLang="en-US" sz="1400" u="none" dirty="0">
                <a:solidFill>
                  <a:schemeClr val="tx1"/>
                </a:solidFill>
                <a:latin typeface="Times New Roman" pitchFamily="18" charset="0"/>
                <a:cs typeface="Times New Roman" pitchFamily="18" charset="0"/>
                <a:sym typeface="Wingdings" pitchFamily="2" charset="2"/>
              </a:rPr>
              <a:t>　</a:t>
            </a:r>
            <a:r>
              <a:rPr lang="en-US" altLang="ja-JP" sz="1400" u="none" dirty="0">
                <a:solidFill>
                  <a:schemeClr val="tx1"/>
                </a:solidFill>
                <a:latin typeface="Times New Roman" pitchFamily="18" charset="0"/>
                <a:cs typeface="Times New Roman" pitchFamily="18" charset="0"/>
              </a:rPr>
              <a:t>24 </a:t>
            </a:r>
            <a:r>
              <a:rPr lang="en-US" altLang="ja-JP" sz="1400" u="none" dirty="0" smtClean="0">
                <a:solidFill>
                  <a:schemeClr val="tx1"/>
                </a:solidFill>
                <a:latin typeface="Times New Roman" pitchFamily="18" charset="0"/>
                <a:cs typeface="Times New Roman" pitchFamily="18" charset="0"/>
              </a:rPr>
              <a:t>categories of project such </a:t>
            </a:r>
            <a:r>
              <a:rPr lang="en-US" altLang="ja-JP" sz="1400" u="none" dirty="0">
                <a:solidFill>
                  <a:schemeClr val="tx1"/>
                </a:solidFill>
                <a:latin typeface="Times New Roman" pitchFamily="18" charset="0"/>
                <a:cs typeface="Times New Roman" pitchFamily="18" charset="0"/>
              </a:rPr>
              <a:t>as roads, land improvement, </a:t>
            </a:r>
            <a:r>
              <a:rPr lang="en-US" altLang="ja-JP" sz="1400" u="none" dirty="0" smtClean="0">
                <a:solidFill>
                  <a:schemeClr val="tx1"/>
                </a:solidFill>
                <a:latin typeface="Times New Roman" pitchFamily="18" charset="0"/>
                <a:cs typeface="Times New Roman" pitchFamily="18" charset="0"/>
              </a:rPr>
              <a:t>sports/recreation </a:t>
            </a:r>
            <a:r>
              <a:rPr lang="en-US" altLang="ja-JP" sz="1400" u="none" dirty="0">
                <a:solidFill>
                  <a:schemeClr val="tx1"/>
                </a:solidFill>
                <a:latin typeface="Times New Roman" pitchFamily="18" charset="0"/>
                <a:cs typeface="Times New Roman" pitchFamily="18" charset="0"/>
              </a:rPr>
              <a:t>facilities</a:t>
            </a:r>
            <a:endParaRPr lang="ja-JP" altLang="en-US" sz="1400" u="none"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156410" y="498141"/>
            <a:ext cx="8831179" cy="6586418"/>
          </a:xfrm>
          <a:prstGeom prst="rect">
            <a:avLst/>
          </a:prstGeom>
          <a:noFill/>
          <a:ln w="9525" algn="ctr">
            <a:noFill/>
            <a:miter lim="800000"/>
            <a:headEnd/>
            <a:tailEnd/>
          </a:ln>
        </p:spPr>
        <p:txBody>
          <a:bodyPr wrap="square">
            <a:spAutoFit/>
          </a:bodyPr>
          <a:lstStyle/>
          <a:p>
            <a:pPr marL="180975" indent="-180975">
              <a:buFont typeface="Wingdings" pitchFamily="2" charset="2"/>
              <a:buChar char=""/>
            </a:pPr>
            <a:r>
              <a:rPr lang="en-US" altLang="ja-JP" sz="1600" u="none" dirty="0">
                <a:solidFill>
                  <a:srgbClr val="0070C0"/>
                </a:solidFill>
                <a:latin typeface="Times New Roman" pitchFamily="18" charset="0"/>
                <a:cs typeface="Times New Roman" pitchFamily="18" charset="0"/>
              </a:rPr>
              <a:t>Projects </a:t>
            </a:r>
            <a:r>
              <a:rPr lang="en-US" altLang="ja-JP" sz="1600" u="none" dirty="0" smtClean="0">
                <a:solidFill>
                  <a:srgbClr val="0070C0"/>
                </a:solidFill>
                <a:latin typeface="Times New Roman" pitchFamily="18" charset="0"/>
                <a:cs typeface="Times New Roman" pitchFamily="18" charset="0"/>
              </a:rPr>
              <a:t>with national government subsidy, </a:t>
            </a:r>
            <a:r>
              <a:rPr lang="en-US" altLang="ja-JP" sz="1600" u="none" dirty="0">
                <a:solidFill>
                  <a:srgbClr val="0070C0"/>
                </a:solidFill>
                <a:latin typeface="Times New Roman" pitchFamily="18" charset="0"/>
                <a:cs typeface="Times New Roman" pitchFamily="18" charset="0"/>
              </a:rPr>
              <a:t>which is positioned as the </a:t>
            </a:r>
            <a:r>
              <a:rPr lang="en-US" altLang="ja-JP" sz="1600" u="none" dirty="0" smtClean="0">
                <a:solidFill>
                  <a:srgbClr val="0070C0"/>
                </a:solidFill>
                <a:latin typeface="Times New Roman" pitchFamily="18" charset="0"/>
                <a:cs typeface="Times New Roman" pitchFamily="18" charset="0"/>
              </a:rPr>
              <a:t>development project </a:t>
            </a:r>
            <a:r>
              <a:rPr lang="en-US" altLang="ja-JP" sz="1600" u="none" dirty="0">
                <a:solidFill>
                  <a:srgbClr val="0070C0"/>
                </a:solidFill>
                <a:latin typeface="Times New Roman" pitchFamily="18" charset="0"/>
                <a:cs typeface="Times New Roman" pitchFamily="18" charset="0"/>
              </a:rPr>
              <a:t>based on the </a:t>
            </a:r>
            <a:r>
              <a:rPr lang="en-US" altLang="ja-JP" sz="1600" u="none" dirty="0" smtClean="0">
                <a:solidFill>
                  <a:srgbClr val="0070C0"/>
                </a:solidFill>
                <a:latin typeface="Times New Roman" pitchFamily="18" charset="0"/>
                <a:cs typeface="Times New Roman" pitchFamily="18" charset="0"/>
              </a:rPr>
              <a:t>reservoir area </a:t>
            </a:r>
            <a:r>
              <a:rPr lang="en-US" altLang="ja-JP" sz="1600" u="none" dirty="0">
                <a:solidFill>
                  <a:srgbClr val="0070C0"/>
                </a:solidFill>
                <a:latin typeface="Times New Roman" pitchFamily="18" charset="0"/>
                <a:cs typeface="Times New Roman" pitchFamily="18" charset="0"/>
              </a:rPr>
              <a:t>development </a:t>
            </a:r>
            <a:r>
              <a:rPr lang="en-US" altLang="ja-JP" sz="1600" u="none" dirty="0" smtClean="0">
                <a:solidFill>
                  <a:srgbClr val="0070C0"/>
                </a:solidFill>
                <a:latin typeface="Times New Roman" pitchFamily="18" charset="0"/>
                <a:cs typeface="Times New Roman" pitchFamily="18" charset="0"/>
              </a:rPr>
              <a:t>plan, shall be </a:t>
            </a:r>
            <a:r>
              <a:rPr lang="en-US" altLang="ja-JP" sz="1600" u="none" dirty="0">
                <a:solidFill>
                  <a:srgbClr val="0070C0"/>
                </a:solidFill>
                <a:latin typeface="Times New Roman" pitchFamily="18" charset="0"/>
                <a:cs typeface="Times New Roman" pitchFamily="18" charset="0"/>
              </a:rPr>
              <a:t>adopted by priority (Article 5 ~ Article 7</a:t>
            </a:r>
            <a:r>
              <a:rPr lang="en-US" altLang="ja-JP" sz="1600" u="none" dirty="0" smtClean="0">
                <a:solidFill>
                  <a:srgbClr val="0070C0"/>
                </a:solidFill>
                <a:latin typeface="Times New Roman" pitchFamily="18" charset="0"/>
                <a:cs typeface="Times New Roman" pitchFamily="18" charset="0"/>
              </a:rPr>
              <a:t>)</a:t>
            </a:r>
            <a:endParaRPr lang="en-US" altLang="ja-JP" sz="1600" u="none" dirty="0">
              <a:solidFill>
                <a:srgbClr val="0070C0"/>
              </a:solidFill>
              <a:latin typeface="Times New Roman" pitchFamily="18" charset="0"/>
              <a:cs typeface="Times New Roman" pitchFamily="18" charset="0"/>
            </a:endParaRPr>
          </a:p>
          <a:p>
            <a:endParaRPr lang="ja-JP" altLang="ja-JP" sz="1400" u="none" dirty="0">
              <a:solidFill>
                <a:srgbClr val="0070C0"/>
              </a:solidFill>
              <a:latin typeface="Times New Roman" pitchFamily="18" charset="0"/>
              <a:cs typeface="Times New Roman" pitchFamily="18" charset="0"/>
            </a:endParaRPr>
          </a:p>
          <a:p>
            <a:r>
              <a:rPr lang="en-US" altLang="ja-JP" sz="1400" u="none" dirty="0" smtClean="0">
                <a:solidFill>
                  <a:srgbClr val="0070C0"/>
                </a:solidFill>
                <a:latin typeface="Times New Roman" pitchFamily="18" charset="0"/>
                <a:cs typeface="Times New Roman" pitchFamily="18" charset="0"/>
                <a:sym typeface="Wingdings" pitchFamily="2" charset="2"/>
              </a:rPr>
              <a:t></a:t>
            </a:r>
            <a:r>
              <a:rPr lang="en-US" altLang="ja-JP" sz="1600" u="none" dirty="0" smtClean="0">
                <a:solidFill>
                  <a:srgbClr val="0070C0"/>
                </a:solidFill>
                <a:latin typeface="Times New Roman" pitchFamily="18" charset="0"/>
                <a:cs typeface="Times New Roman" pitchFamily="18" charset="0"/>
              </a:rPr>
              <a:t>Measures shall be </a:t>
            </a:r>
            <a:r>
              <a:rPr lang="en-US" altLang="ja-JP" sz="1600" u="none" dirty="0">
                <a:solidFill>
                  <a:srgbClr val="0070C0"/>
                </a:solidFill>
                <a:latin typeface="Times New Roman" pitchFamily="18" charset="0"/>
                <a:cs typeface="Times New Roman" pitchFamily="18" charset="0"/>
              </a:rPr>
              <a:t>taken so that a part of the costs required for </a:t>
            </a:r>
            <a:r>
              <a:rPr lang="en-US" altLang="ja-JP" sz="1600" u="none" dirty="0" smtClean="0">
                <a:solidFill>
                  <a:srgbClr val="0070C0"/>
                </a:solidFill>
                <a:latin typeface="Times New Roman" pitchFamily="18" charset="0"/>
                <a:cs typeface="Times New Roman" pitchFamily="18" charset="0"/>
              </a:rPr>
              <a:t>development of the project </a:t>
            </a:r>
            <a:r>
              <a:rPr lang="en-US" altLang="ja-JP" sz="1600" u="none" dirty="0">
                <a:solidFill>
                  <a:srgbClr val="0070C0"/>
                </a:solidFill>
                <a:latin typeface="Times New Roman" pitchFamily="18" charset="0"/>
                <a:cs typeface="Times New Roman" pitchFamily="18" charset="0"/>
              </a:rPr>
              <a:t>can be </a:t>
            </a:r>
            <a:endParaRPr lang="id-ID" altLang="ja-JP" sz="1600" u="none" dirty="0" smtClean="0">
              <a:solidFill>
                <a:srgbClr val="0070C0"/>
              </a:solidFill>
              <a:latin typeface="Times New Roman" pitchFamily="18" charset="0"/>
              <a:cs typeface="Times New Roman" pitchFamily="18" charset="0"/>
            </a:endParaRPr>
          </a:p>
          <a:p>
            <a:r>
              <a:rPr lang="id-ID" altLang="ja-JP" sz="1600" u="none" dirty="0" smtClean="0">
                <a:solidFill>
                  <a:srgbClr val="0070C0"/>
                </a:solidFill>
                <a:latin typeface="Times New Roman" pitchFamily="18" charset="0"/>
                <a:cs typeface="Times New Roman" pitchFamily="18" charset="0"/>
              </a:rPr>
              <a:t>    </a:t>
            </a:r>
            <a:r>
              <a:rPr lang="en-US" altLang="ja-JP" sz="1600" u="none" dirty="0" smtClean="0">
                <a:solidFill>
                  <a:srgbClr val="0070C0"/>
                </a:solidFill>
                <a:latin typeface="Times New Roman" pitchFamily="18" charset="0"/>
                <a:cs typeface="Times New Roman" pitchFamily="18" charset="0"/>
              </a:rPr>
              <a:t>borne </a:t>
            </a:r>
            <a:r>
              <a:rPr lang="en-US" altLang="ja-JP" sz="1600" u="none" dirty="0">
                <a:solidFill>
                  <a:srgbClr val="0070C0"/>
                </a:solidFill>
                <a:latin typeface="Times New Roman" pitchFamily="18" charset="0"/>
                <a:cs typeface="Times New Roman" pitchFamily="18" charset="0"/>
              </a:rPr>
              <a:t>by </a:t>
            </a:r>
            <a:r>
              <a:rPr lang="en-US" altLang="ja-JP" sz="1600" u="none" dirty="0" smtClean="0">
                <a:solidFill>
                  <a:srgbClr val="0070C0"/>
                </a:solidFill>
                <a:latin typeface="Times New Roman" pitchFamily="18" charset="0"/>
                <a:cs typeface="Times New Roman" pitchFamily="18" charset="0"/>
              </a:rPr>
              <a:t>beneficiaries </a:t>
            </a:r>
            <a:r>
              <a:rPr lang="en-US" altLang="ja-JP" sz="1600" u="none" dirty="0">
                <a:solidFill>
                  <a:srgbClr val="0070C0"/>
                </a:solidFill>
                <a:latin typeface="Times New Roman" pitchFamily="18" charset="0"/>
                <a:cs typeface="Times New Roman" pitchFamily="18" charset="0"/>
              </a:rPr>
              <a:t>in the downstream (Article 12</a:t>
            </a:r>
            <a:r>
              <a:rPr lang="en-US" altLang="ja-JP" sz="1600" u="none" dirty="0" smtClean="0">
                <a:solidFill>
                  <a:srgbClr val="0070C0"/>
                </a:solidFill>
                <a:latin typeface="Times New Roman" pitchFamily="18" charset="0"/>
                <a:cs typeface="Times New Roman" pitchFamily="18" charset="0"/>
              </a:rPr>
              <a:t>)</a:t>
            </a:r>
            <a:endParaRPr lang="en-US" altLang="ja-JP" sz="1600" u="none" dirty="0">
              <a:solidFill>
                <a:srgbClr val="0070C0"/>
              </a:solidFill>
              <a:latin typeface="Times New Roman" pitchFamily="18" charset="0"/>
              <a:cs typeface="Times New Roman" pitchFamily="18" charset="0"/>
            </a:endParaRPr>
          </a:p>
          <a:p>
            <a:endParaRPr lang="ja-JP" altLang="ja-JP" sz="1400" u="none" dirty="0">
              <a:solidFill>
                <a:srgbClr val="0070C0"/>
              </a:solidFill>
              <a:latin typeface="Times New Roman" pitchFamily="18" charset="0"/>
              <a:cs typeface="Times New Roman" pitchFamily="18" charset="0"/>
            </a:endParaRPr>
          </a:p>
          <a:p>
            <a:pPr marL="180975" indent="-180975"/>
            <a:r>
              <a:rPr lang="en-US" altLang="ja-JP" sz="1400" u="none" dirty="0" smtClean="0">
                <a:solidFill>
                  <a:srgbClr val="0070C0"/>
                </a:solidFill>
                <a:latin typeface="Times New Roman" pitchFamily="18" charset="0"/>
                <a:cs typeface="Times New Roman" pitchFamily="18" charset="0"/>
                <a:sym typeface="Wingdings" pitchFamily="2" charset="2"/>
              </a:rPr>
              <a:t></a:t>
            </a:r>
            <a:r>
              <a:rPr lang="en-US" altLang="ja-JP" sz="1600" u="none" dirty="0" smtClean="0">
                <a:solidFill>
                  <a:srgbClr val="0070C0"/>
                </a:solidFill>
                <a:latin typeface="Times New Roman" pitchFamily="18" charset="0"/>
                <a:cs typeface="Times New Roman" pitchFamily="18" charset="0"/>
              </a:rPr>
              <a:t>Measures shall be taken </a:t>
            </a:r>
            <a:r>
              <a:rPr lang="en-US" altLang="ja-JP" sz="1600" u="none" dirty="0">
                <a:solidFill>
                  <a:srgbClr val="0070C0"/>
                </a:solidFill>
                <a:latin typeface="Times New Roman" pitchFamily="18" charset="0"/>
                <a:cs typeface="Times New Roman" pitchFamily="18" charset="0"/>
              </a:rPr>
              <a:t>so that percentage of </a:t>
            </a:r>
            <a:r>
              <a:rPr lang="en-US" altLang="ja-JP" sz="1600" u="none" dirty="0" smtClean="0">
                <a:solidFill>
                  <a:srgbClr val="0070C0"/>
                </a:solidFill>
                <a:latin typeface="Times New Roman" pitchFamily="18" charset="0"/>
                <a:cs typeface="Times New Roman" pitchFamily="18" charset="0"/>
              </a:rPr>
              <a:t>national government subsidy </a:t>
            </a:r>
            <a:r>
              <a:rPr lang="en-US" altLang="ja-JP" sz="1600" u="none" dirty="0">
                <a:solidFill>
                  <a:srgbClr val="0070C0"/>
                </a:solidFill>
                <a:latin typeface="Times New Roman" pitchFamily="18" charset="0"/>
                <a:cs typeface="Times New Roman" pitchFamily="18" charset="0"/>
              </a:rPr>
              <a:t>may be increased for the </a:t>
            </a:r>
            <a:r>
              <a:rPr lang="en-US" altLang="ja-JP" sz="1600" u="none" dirty="0" smtClean="0">
                <a:solidFill>
                  <a:srgbClr val="0070C0"/>
                </a:solidFill>
                <a:latin typeface="Times New Roman" pitchFamily="18" charset="0"/>
                <a:cs typeface="Times New Roman" pitchFamily="18" charset="0"/>
              </a:rPr>
              <a:t>dam with large-scale submersion(Article </a:t>
            </a:r>
            <a:r>
              <a:rPr lang="en-US" altLang="ja-JP" sz="1600" u="none" dirty="0">
                <a:solidFill>
                  <a:srgbClr val="0070C0"/>
                </a:solidFill>
                <a:latin typeface="Times New Roman" pitchFamily="18" charset="0"/>
                <a:cs typeface="Times New Roman" pitchFamily="18" charset="0"/>
              </a:rPr>
              <a:t>9</a:t>
            </a:r>
            <a:r>
              <a:rPr lang="en-US" altLang="ja-JP" sz="1600" u="none" dirty="0" smtClean="0">
                <a:solidFill>
                  <a:srgbClr val="0070C0"/>
                </a:solidFill>
                <a:latin typeface="Times New Roman" pitchFamily="18" charset="0"/>
                <a:cs typeface="Times New Roman" pitchFamily="18" charset="0"/>
              </a:rPr>
              <a:t>)</a:t>
            </a:r>
            <a:endParaRPr lang="ja-JP" altLang="ja-JP" sz="1600" u="none" dirty="0">
              <a:solidFill>
                <a:srgbClr val="0070C0"/>
              </a:solidFill>
              <a:latin typeface="Times New Roman" pitchFamily="18" charset="0"/>
              <a:cs typeface="Times New Roman" pitchFamily="18" charset="0"/>
            </a:endParaRPr>
          </a:p>
          <a:p>
            <a:r>
              <a:rPr lang="en-US" altLang="ja-JP" sz="1400" u="none" dirty="0">
                <a:solidFill>
                  <a:schemeClr val="tx1"/>
                </a:solidFill>
                <a:latin typeface="Times New Roman" pitchFamily="18" charset="0"/>
                <a:cs typeface="Times New Roman" pitchFamily="18" charset="0"/>
              </a:rPr>
              <a:t>    This provision is applied to the dam, with which more than 150 houses </a:t>
            </a:r>
            <a:r>
              <a:rPr lang="en-US" altLang="ja-JP" sz="1400" u="none" dirty="0" smtClean="0">
                <a:solidFill>
                  <a:schemeClr val="tx1"/>
                </a:solidFill>
                <a:latin typeface="Times New Roman" pitchFamily="18" charset="0"/>
                <a:cs typeface="Times New Roman" pitchFamily="18" charset="0"/>
              </a:rPr>
              <a:t>or </a:t>
            </a:r>
            <a:r>
              <a:rPr lang="en-US" altLang="ja-JP" sz="1400" u="none" dirty="0">
                <a:solidFill>
                  <a:schemeClr val="tx1"/>
                </a:solidFill>
                <a:latin typeface="Times New Roman" pitchFamily="18" charset="0"/>
                <a:cs typeface="Times New Roman" pitchFamily="18" charset="0"/>
              </a:rPr>
              <a:t>more than 150 ha. of     </a:t>
            </a:r>
          </a:p>
          <a:p>
            <a:r>
              <a:rPr lang="en-US" altLang="ja-JP" sz="1400" u="none" dirty="0">
                <a:solidFill>
                  <a:schemeClr val="tx1"/>
                </a:solidFill>
                <a:latin typeface="Times New Roman" pitchFamily="18" charset="0"/>
                <a:cs typeface="Times New Roman" pitchFamily="18" charset="0"/>
              </a:rPr>
              <a:t>    agricultural land are submerged (in the case of the dam, </a:t>
            </a:r>
            <a:r>
              <a:rPr lang="en-US" altLang="ja-JP" sz="1400" u="none" dirty="0" smtClean="0">
                <a:solidFill>
                  <a:schemeClr val="tx1"/>
                </a:solidFill>
                <a:latin typeface="Times New Roman" pitchFamily="18" charset="0"/>
                <a:cs typeface="Times New Roman" pitchFamily="18" charset="0"/>
              </a:rPr>
              <a:t>whose location is not in the area of prefectural </a:t>
            </a:r>
          </a:p>
          <a:p>
            <a:r>
              <a:rPr lang="en-US" altLang="ja-JP" sz="1400" u="none" dirty="0" smtClean="0">
                <a:solidFill>
                  <a:schemeClr val="tx1"/>
                </a:solidFill>
                <a:latin typeface="Times New Roman" pitchFamily="18" charset="0"/>
                <a:cs typeface="Times New Roman" pitchFamily="18" charset="0"/>
              </a:rPr>
              <a:t>    government that receives remarkable benefits from the dam; </a:t>
            </a:r>
            <a:r>
              <a:rPr lang="en-US" altLang="ja-JP" sz="1400" u="none" dirty="0">
                <a:solidFill>
                  <a:schemeClr val="tx1"/>
                </a:solidFill>
                <a:latin typeface="Times New Roman" pitchFamily="18" charset="0"/>
                <a:cs typeface="Times New Roman" pitchFamily="18" charset="0"/>
              </a:rPr>
              <a:t>the dam with submerged </a:t>
            </a:r>
            <a:r>
              <a:rPr lang="en-US" altLang="ja-JP" sz="1400" u="none" dirty="0" smtClean="0">
                <a:solidFill>
                  <a:schemeClr val="tx1"/>
                </a:solidFill>
                <a:latin typeface="Times New Roman" pitchFamily="18" charset="0"/>
                <a:cs typeface="Times New Roman" pitchFamily="18" charset="0"/>
              </a:rPr>
              <a:t>houses </a:t>
            </a:r>
            <a:r>
              <a:rPr lang="en-US" altLang="ja-JP" sz="1400" u="none" dirty="0">
                <a:solidFill>
                  <a:schemeClr val="tx1"/>
                </a:solidFill>
                <a:latin typeface="Times New Roman" pitchFamily="18" charset="0"/>
                <a:cs typeface="Times New Roman" pitchFamily="18" charset="0"/>
              </a:rPr>
              <a:t>of more than </a:t>
            </a:r>
            <a:endParaRPr lang="en-US" altLang="ja-JP" sz="1400" u="none" dirty="0" smtClean="0">
              <a:solidFill>
                <a:schemeClr val="tx1"/>
              </a:solidFill>
              <a:latin typeface="Times New Roman" pitchFamily="18" charset="0"/>
              <a:cs typeface="Times New Roman" pitchFamily="18" charset="0"/>
            </a:endParaRPr>
          </a:p>
          <a:p>
            <a:r>
              <a:rPr lang="en-US" altLang="ja-JP" sz="1400" u="none" dirty="0" smtClean="0">
                <a:solidFill>
                  <a:schemeClr val="tx1"/>
                </a:solidFill>
                <a:latin typeface="Times New Roman" pitchFamily="18" charset="0"/>
                <a:cs typeface="Times New Roman" pitchFamily="18" charset="0"/>
              </a:rPr>
              <a:t>    75 or submerged </a:t>
            </a:r>
            <a:r>
              <a:rPr lang="en-US" altLang="ja-JP" sz="1400" u="none" dirty="0">
                <a:solidFill>
                  <a:schemeClr val="tx1"/>
                </a:solidFill>
                <a:latin typeface="Times New Roman" pitchFamily="18" charset="0"/>
                <a:cs typeface="Times New Roman" pitchFamily="18" charset="0"/>
              </a:rPr>
              <a:t>agricultural land of more than 75 ha.).</a:t>
            </a:r>
            <a:endParaRPr lang="ja-JP" altLang="ja-JP" sz="1400" u="none" dirty="0">
              <a:solidFill>
                <a:schemeClr val="tx1"/>
              </a:solidFill>
              <a:latin typeface="Times New Roman" pitchFamily="18" charset="0"/>
              <a:cs typeface="Times New Roman" pitchFamily="18" charset="0"/>
            </a:endParaRPr>
          </a:p>
          <a:p>
            <a:pPr marL="266700" indent="-266700"/>
            <a:r>
              <a:rPr lang="ja-JP" altLang="en-US" sz="1400" u="none" dirty="0">
                <a:solidFill>
                  <a:schemeClr val="tx1"/>
                </a:solidFill>
                <a:latin typeface="Times New Roman" pitchFamily="18" charset="0"/>
                <a:cs typeface="Times New Roman" pitchFamily="18" charset="0"/>
              </a:rPr>
              <a:t>　</a:t>
            </a:r>
            <a:r>
              <a:rPr lang="ja-JP" altLang="en-US" sz="1400" u="none" dirty="0">
                <a:solidFill>
                  <a:schemeClr val="tx1"/>
                </a:solidFill>
                <a:latin typeface="Times New Roman" pitchFamily="18" charset="0"/>
                <a:ea typeface="ＭＳ 明朝" pitchFamily="17" charset="-128"/>
                <a:cs typeface="Times New Roman" pitchFamily="18" charset="0"/>
              </a:rPr>
              <a:t>▽</a:t>
            </a:r>
            <a:r>
              <a:rPr lang="en-US" altLang="ja-JP" sz="1400" u="none" dirty="0">
                <a:solidFill>
                  <a:schemeClr val="tx1"/>
                </a:solidFill>
                <a:latin typeface="Times New Roman" pitchFamily="18" charset="0"/>
                <a:cs typeface="Times New Roman" pitchFamily="18" charset="0"/>
              </a:rPr>
              <a:t>Increase in the percentage of </a:t>
            </a:r>
            <a:r>
              <a:rPr lang="en-US" altLang="ja-JP" sz="1400" u="none" dirty="0" smtClean="0">
                <a:solidFill>
                  <a:schemeClr val="tx1"/>
                </a:solidFill>
                <a:latin typeface="Times New Roman" pitchFamily="18" charset="0"/>
                <a:cs typeface="Times New Roman" pitchFamily="18" charset="0"/>
              </a:rPr>
              <a:t>national government subsidy ratio differs </a:t>
            </a:r>
            <a:r>
              <a:rPr lang="en-US" altLang="ja-JP" sz="1400" u="none" dirty="0">
                <a:solidFill>
                  <a:schemeClr val="tx1"/>
                </a:solidFill>
                <a:latin typeface="Times New Roman" pitchFamily="18" charset="0"/>
                <a:cs typeface="Times New Roman" pitchFamily="18" charset="0"/>
              </a:rPr>
              <a:t>by projects and the time when the said dam is </a:t>
            </a:r>
            <a:r>
              <a:rPr lang="en-US" altLang="ja-JP" sz="1400" u="none" dirty="0" smtClean="0">
                <a:solidFill>
                  <a:schemeClr val="tx1"/>
                </a:solidFill>
                <a:latin typeface="Times New Roman" pitchFamily="18" charset="0"/>
                <a:cs typeface="Times New Roman" pitchFamily="18" charset="0"/>
              </a:rPr>
              <a:t>designated </a:t>
            </a:r>
            <a:r>
              <a:rPr lang="en-US" altLang="ja-JP" sz="1400" u="none" dirty="0">
                <a:solidFill>
                  <a:schemeClr val="tx1"/>
                </a:solidFill>
                <a:latin typeface="Times New Roman" pitchFamily="18" charset="0"/>
                <a:cs typeface="Times New Roman" pitchFamily="18" charset="0"/>
              </a:rPr>
              <a:t>as the target.</a:t>
            </a:r>
            <a:endParaRPr lang="ja-JP" altLang="ja-JP" sz="1400" u="none" dirty="0">
              <a:solidFill>
                <a:schemeClr val="tx1"/>
              </a:solidFill>
              <a:latin typeface="Times New Roman" pitchFamily="18" charset="0"/>
              <a:cs typeface="Times New Roman" pitchFamily="18" charset="0"/>
            </a:endParaRPr>
          </a:p>
          <a:p>
            <a:r>
              <a:rPr lang="ja-JP" altLang="en-US" sz="1400" u="none" dirty="0">
                <a:solidFill>
                  <a:schemeClr val="tx1"/>
                </a:solidFill>
                <a:latin typeface="Times New Roman" pitchFamily="18" charset="0"/>
                <a:cs typeface="Times New Roman" pitchFamily="18" charset="0"/>
              </a:rPr>
              <a:t>　　</a:t>
            </a:r>
            <a:r>
              <a:rPr lang="en-US" altLang="ja-JP" sz="1400" u="none" dirty="0">
                <a:solidFill>
                  <a:schemeClr val="tx1"/>
                </a:solidFill>
                <a:latin typeface="Times New Roman" pitchFamily="18" charset="0"/>
                <a:cs typeface="Times New Roman" pitchFamily="18" charset="0"/>
              </a:rPr>
              <a:t>(Example:  Road (in the case of the designated dam on and after 1993):</a:t>
            </a:r>
            <a:endParaRPr lang="ja-JP" altLang="ja-JP" sz="1400" u="none" dirty="0">
              <a:solidFill>
                <a:schemeClr val="tx1"/>
              </a:solidFill>
              <a:latin typeface="Times New Roman" pitchFamily="18" charset="0"/>
              <a:cs typeface="Times New Roman" pitchFamily="18" charset="0"/>
            </a:endParaRPr>
          </a:p>
          <a:p>
            <a:r>
              <a:rPr lang="ja-JP" altLang="en-US" sz="1400" u="none" dirty="0">
                <a:solidFill>
                  <a:schemeClr val="tx1"/>
                </a:solidFill>
                <a:latin typeface="Times New Roman" pitchFamily="18" charset="0"/>
                <a:cs typeface="Times New Roman" pitchFamily="18" charset="0"/>
              </a:rPr>
              <a:t>　　</a:t>
            </a:r>
            <a:r>
              <a:rPr lang="en-US" altLang="ja-JP" sz="1400" u="none" dirty="0">
                <a:solidFill>
                  <a:schemeClr val="tx1"/>
                </a:solidFill>
                <a:latin typeface="Times New Roman" pitchFamily="18" charset="0"/>
                <a:cs typeface="Times New Roman" pitchFamily="18" charset="0"/>
              </a:rPr>
              <a:t>- Usual </a:t>
            </a:r>
            <a:r>
              <a:rPr lang="en-US" altLang="ja-JP" sz="1400" u="none" dirty="0" smtClean="0">
                <a:solidFill>
                  <a:schemeClr val="tx1"/>
                </a:solidFill>
                <a:latin typeface="Times New Roman" pitchFamily="18" charset="0"/>
                <a:cs typeface="Times New Roman" pitchFamily="18" charset="0"/>
              </a:rPr>
              <a:t>subsidy ratio:  </a:t>
            </a:r>
            <a:r>
              <a:rPr lang="en-US" altLang="ja-JP" sz="1400" u="none" dirty="0">
                <a:solidFill>
                  <a:schemeClr val="tx1"/>
                </a:solidFill>
                <a:latin typeface="Times New Roman" pitchFamily="18" charset="0"/>
                <a:cs typeface="Times New Roman" pitchFamily="18" charset="0"/>
              </a:rPr>
              <a:t>1/2</a:t>
            </a:r>
            <a:endParaRPr lang="ja-JP" altLang="ja-JP" sz="1400" u="none" dirty="0">
              <a:solidFill>
                <a:schemeClr val="tx1"/>
              </a:solidFill>
              <a:latin typeface="Times New Roman" pitchFamily="18" charset="0"/>
              <a:cs typeface="Times New Roman" pitchFamily="18" charset="0"/>
            </a:endParaRPr>
          </a:p>
          <a:p>
            <a:r>
              <a:rPr lang="ja-JP" altLang="en-US" sz="1400" u="none" dirty="0">
                <a:solidFill>
                  <a:schemeClr val="tx1"/>
                </a:solidFill>
                <a:latin typeface="Times New Roman" pitchFamily="18" charset="0"/>
                <a:cs typeface="Times New Roman" pitchFamily="18" charset="0"/>
              </a:rPr>
              <a:t>　　</a:t>
            </a:r>
            <a:r>
              <a:rPr lang="en-US" altLang="ja-JP" sz="1400" u="none" dirty="0">
                <a:solidFill>
                  <a:schemeClr val="tx1"/>
                </a:solidFill>
                <a:latin typeface="Times New Roman" pitchFamily="18" charset="0"/>
                <a:cs typeface="Times New Roman" pitchFamily="18" charset="0"/>
              </a:rPr>
              <a:t>- Special </a:t>
            </a:r>
            <a:r>
              <a:rPr lang="en-US" altLang="ja-JP" sz="1400" u="none" dirty="0" smtClean="0">
                <a:solidFill>
                  <a:schemeClr val="tx1"/>
                </a:solidFill>
                <a:latin typeface="Times New Roman" pitchFamily="18" charset="0"/>
                <a:cs typeface="Times New Roman" pitchFamily="18" charset="0"/>
              </a:rPr>
              <a:t>subsidy ratio: </a:t>
            </a:r>
            <a:r>
              <a:rPr lang="en-US" altLang="ja-JP" sz="1400" u="none" dirty="0">
                <a:solidFill>
                  <a:schemeClr val="tx1"/>
                </a:solidFill>
                <a:latin typeface="Times New Roman" pitchFamily="18" charset="0"/>
                <a:cs typeface="Times New Roman" pitchFamily="18" charset="0"/>
              </a:rPr>
              <a:t>5.5/10 (roads in the area where </a:t>
            </a:r>
            <a:r>
              <a:rPr lang="en-US" altLang="ja-JP" sz="1400" u="none" dirty="0" smtClean="0">
                <a:solidFill>
                  <a:schemeClr val="tx1"/>
                </a:solidFill>
                <a:latin typeface="Times New Roman" pitchFamily="18" charset="0"/>
                <a:cs typeface="Times New Roman" pitchFamily="18" charset="0"/>
              </a:rPr>
              <a:t>has heavy </a:t>
            </a:r>
            <a:r>
              <a:rPr lang="en-US" altLang="ja-JP" sz="1400" u="none" dirty="0">
                <a:solidFill>
                  <a:schemeClr val="tx1"/>
                </a:solidFill>
                <a:latin typeface="Times New Roman" pitchFamily="18" charset="0"/>
                <a:cs typeface="Times New Roman" pitchFamily="18" charset="0"/>
              </a:rPr>
              <a:t>snow falls under severe cold weather: </a:t>
            </a:r>
            <a:endParaRPr lang="en-US" altLang="ja-JP" sz="1400" u="none" dirty="0" smtClean="0">
              <a:solidFill>
                <a:schemeClr val="tx1"/>
              </a:solidFill>
              <a:latin typeface="Times New Roman" pitchFamily="18" charset="0"/>
              <a:cs typeface="Times New Roman" pitchFamily="18" charset="0"/>
            </a:endParaRPr>
          </a:p>
          <a:p>
            <a:r>
              <a:rPr lang="en-US" altLang="ja-JP" sz="1400" u="none" dirty="0" smtClean="0">
                <a:solidFill>
                  <a:schemeClr val="tx1"/>
                </a:solidFill>
                <a:latin typeface="Times New Roman" pitchFamily="18" charset="0"/>
                <a:cs typeface="Times New Roman" pitchFamily="18" charset="0"/>
              </a:rPr>
              <a:t>           2/3</a:t>
            </a:r>
            <a:r>
              <a:rPr lang="en-US" altLang="ja-JP" sz="1400" u="none" dirty="0">
                <a:solidFill>
                  <a:schemeClr val="tx1"/>
                </a:solidFill>
                <a:latin typeface="Times New Roman" pitchFamily="18" charset="0"/>
                <a:cs typeface="Times New Roman" pitchFamily="18" charset="0"/>
              </a:rPr>
              <a:t>; </a:t>
            </a:r>
            <a:r>
              <a:rPr lang="ja-JP" altLang="en-US" sz="1400" u="none" dirty="0">
                <a:solidFill>
                  <a:schemeClr val="tx1"/>
                </a:solidFill>
                <a:latin typeface="Times New Roman" pitchFamily="18" charset="0"/>
                <a:cs typeface="Times New Roman" pitchFamily="18" charset="0"/>
              </a:rPr>
              <a:t>　　</a:t>
            </a:r>
            <a:endParaRPr lang="en-US" altLang="ja-JP" sz="1400" u="none" dirty="0">
              <a:solidFill>
                <a:schemeClr val="tx1"/>
              </a:solidFill>
              <a:latin typeface="Times New Roman" pitchFamily="18" charset="0"/>
              <a:cs typeface="Times New Roman" pitchFamily="18" charset="0"/>
            </a:endParaRPr>
          </a:p>
          <a:p>
            <a:r>
              <a:rPr lang="ja-JP" altLang="en-US" sz="1400" u="none" dirty="0">
                <a:solidFill>
                  <a:schemeClr val="tx1"/>
                </a:solidFill>
                <a:latin typeface="Times New Roman" pitchFamily="18" charset="0"/>
                <a:cs typeface="Times New Roman" pitchFamily="18" charset="0"/>
              </a:rPr>
              <a:t>　　</a:t>
            </a:r>
            <a:r>
              <a:rPr lang="en-US" altLang="ja-JP" sz="1400" u="none" dirty="0" smtClean="0">
                <a:solidFill>
                  <a:schemeClr val="tx1"/>
                </a:solidFill>
                <a:latin typeface="Times New Roman" pitchFamily="18" charset="0"/>
                <a:cs typeface="Times New Roman" pitchFamily="18" charset="0"/>
              </a:rPr>
              <a:t>- High </a:t>
            </a:r>
            <a:r>
              <a:rPr lang="en-US" altLang="ja-JP" sz="1400" u="none" dirty="0">
                <a:solidFill>
                  <a:schemeClr val="tx1"/>
                </a:solidFill>
                <a:latin typeface="Times New Roman" pitchFamily="18" charset="0"/>
                <a:cs typeface="Times New Roman" pitchFamily="18" charset="0"/>
              </a:rPr>
              <a:t>standard </a:t>
            </a:r>
            <a:r>
              <a:rPr lang="en-US" altLang="ja-JP" sz="1400" u="none" dirty="0" smtClean="0">
                <a:solidFill>
                  <a:schemeClr val="tx1"/>
                </a:solidFill>
                <a:latin typeface="Times New Roman" pitchFamily="18" charset="0"/>
                <a:cs typeface="Times New Roman" pitchFamily="18" charset="0"/>
              </a:rPr>
              <a:t>road: </a:t>
            </a:r>
            <a:r>
              <a:rPr lang="en-US" altLang="ja-JP" sz="1400" u="none" dirty="0">
                <a:solidFill>
                  <a:schemeClr val="tx1"/>
                </a:solidFill>
                <a:latin typeface="Times New Roman" pitchFamily="18" charset="0"/>
                <a:cs typeface="Times New Roman" pitchFamily="18" charset="0"/>
              </a:rPr>
              <a:t>6/10)</a:t>
            </a:r>
            <a:endParaRPr lang="ja-JP" altLang="ja-JP" sz="1400" u="none" dirty="0">
              <a:solidFill>
                <a:schemeClr val="tx1"/>
              </a:solidFill>
              <a:latin typeface="Times New Roman" pitchFamily="18" charset="0"/>
              <a:cs typeface="Times New Roman" pitchFamily="18" charset="0"/>
            </a:endParaRPr>
          </a:p>
          <a:p>
            <a:r>
              <a:rPr lang="en-US" altLang="ja-JP" sz="1400" u="none" dirty="0">
                <a:latin typeface="Times New Roman" pitchFamily="18" charset="0"/>
                <a:cs typeface="Times New Roman" pitchFamily="18" charset="0"/>
              </a:rPr>
              <a:t> </a:t>
            </a:r>
            <a:endParaRPr lang="ja-JP" altLang="ja-JP" sz="1400" u="none" dirty="0">
              <a:latin typeface="Times New Roman" pitchFamily="18" charset="0"/>
              <a:cs typeface="Times New Roman" pitchFamily="18" charset="0"/>
            </a:endParaRPr>
          </a:p>
          <a:p>
            <a:r>
              <a:rPr lang="en-US" altLang="ja-JP" sz="1400" u="none" dirty="0" smtClean="0">
                <a:solidFill>
                  <a:srgbClr val="0070C0"/>
                </a:solidFill>
                <a:latin typeface="Times New Roman" pitchFamily="18" charset="0"/>
                <a:cs typeface="Times New Roman" pitchFamily="18" charset="0"/>
                <a:sym typeface="Wingdings" pitchFamily="2" charset="2"/>
              </a:rPr>
              <a:t></a:t>
            </a:r>
            <a:r>
              <a:rPr lang="en-US" altLang="ja-JP" sz="1600" u="none" dirty="0" smtClean="0">
                <a:solidFill>
                  <a:srgbClr val="0070C0"/>
                </a:solidFill>
                <a:latin typeface="Times New Roman" pitchFamily="18" charset="0"/>
                <a:cs typeface="Times New Roman" pitchFamily="18" charset="0"/>
              </a:rPr>
              <a:t>Special </a:t>
            </a:r>
            <a:r>
              <a:rPr lang="en-US" altLang="ja-JP" sz="1600" u="none" dirty="0">
                <a:solidFill>
                  <a:srgbClr val="0070C0"/>
                </a:solidFill>
                <a:latin typeface="Times New Roman" pitchFamily="18" charset="0"/>
                <a:cs typeface="Times New Roman" pitchFamily="18" charset="0"/>
              </a:rPr>
              <a:t>measure on tax (Article 13 and Article 14)</a:t>
            </a:r>
            <a:endParaRPr lang="ja-JP" altLang="ja-JP" sz="1600" u="none" dirty="0">
              <a:solidFill>
                <a:srgbClr val="0070C0"/>
              </a:solidFill>
              <a:latin typeface="Times New Roman" pitchFamily="18" charset="0"/>
              <a:cs typeface="Times New Roman" pitchFamily="18" charset="0"/>
            </a:endParaRPr>
          </a:p>
          <a:p>
            <a:pPr marL="361950" indent="-361950"/>
            <a:r>
              <a:rPr lang="en-US" altLang="ja-JP" sz="1400" u="none" dirty="0">
                <a:solidFill>
                  <a:schemeClr val="tx1"/>
                </a:solidFill>
                <a:latin typeface="Times New Roman" pitchFamily="18" charset="0"/>
                <a:cs typeface="Times New Roman" pitchFamily="18" charset="0"/>
              </a:rPr>
              <a:t>    </a:t>
            </a:r>
            <a:r>
              <a:rPr lang="en-US" altLang="ja-JP" sz="1400" u="none" dirty="0" err="1">
                <a:solidFill>
                  <a:schemeClr val="tx1"/>
                </a:solidFill>
                <a:latin typeface="Times New Roman" pitchFamily="18" charset="0"/>
                <a:cs typeface="Times New Roman" pitchFamily="18" charset="0"/>
              </a:rPr>
              <a:t>i</a:t>
            </a:r>
            <a:r>
              <a:rPr lang="en-US" altLang="ja-JP" sz="1400" u="none" dirty="0">
                <a:solidFill>
                  <a:schemeClr val="tx1"/>
                </a:solidFill>
                <a:latin typeface="Times New Roman" pitchFamily="18" charset="0"/>
                <a:cs typeface="Times New Roman" pitchFamily="18" charset="0"/>
              </a:rPr>
              <a:t>) Measure for compensation to decrease in profits </a:t>
            </a:r>
            <a:r>
              <a:rPr lang="en-US" altLang="ja-JP" sz="1400" u="none" dirty="0" smtClean="0">
                <a:solidFill>
                  <a:schemeClr val="tx1"/>
                </a:solidFill>
                <a:latin typeface="Times New Roman" pitchFamily="18" charset="0"/>
                <a:cs typeface="Times New Roman" pitchFamily="18" charset="0"/>
              </a:rPr>
              <a:t>arising from </a:t>
            </a:r>
            <a:r>
              <a:rPr lang="en-US" altLang="ja-JP" sz="1400" u="none" dirty="0">
                <a:solidFill>
                  <a:schemeClr val="tx1"/>
                </a:solidFill>
                <a:latin typeface="Times New Roman" pitchFamily="18" charset="0"/>
                <a:cs typeface="Times New Roman" pitchFamily="18" charset="0"/>
              </a:rPr>
              <a:t>taxation on a different basis of the fixed assets tax </a:t>
            </a:r>
            <a:r>
              <a:rPr lang="en-US" altLang="ja-JP" sz="1400" u="none" dirty="0" smtClean="0">
                <a:solidFill>
                  <a:schemeClr val="tx1"/>
                </a:solidFill>
                <a:latin typeface="Times New Roman" pitchFamily="18" charset="0"/>
                <a:cs typeface="Times New Roman" pitchFamily="18" charset="0"/>
              </a:rPr>
              <a:t>related </a:t>
            </a:r>
            <a:r>
              <a:rPr lang="en-US" altLang="ja-JP" sz="1400" u="none" dirty="0">
                <a:solidFill>
                  <a:schemeClr val="tx1"/>
                </a:solidFill>
                <a:latin typeface="Times New Roman" pitchFamily="18" charset="0"/>
                <a:cs typeface="Times New Roman" pitchFamily="18" charset="0"/>
              </a:rPr>
              <a:t>to manufacturing industry and hotel business located in the water source areas.</a:t>
            </a:r>
            <a:endParaRPr lang="ja-JP" altLang="ja-JP" sz="1400" u="none" dirty="0">
              <a:solidFill>
                <a:schemeClr val="tx1"/>
              </a:solidFill>
              <a:latin typeface="Times New Roman" pitchFamily="18" charset="0"/>
              <a:cs typeface="Times New Roman" pitchFamily="18" charset="0"/>
            </a:endParaRPr>
          </a:p>
          <a:p>
            <a:pPr marL="361950" indent="-361950"/>
            <a:r>
              <a:rPr lang="en-US" altLang="ja-JP" sz="1400" u="none" dirty="0">
                <a:solidFill>
                  <a:schemeClr val="tx1"/>
                </a:solidFill>
                <a:latin typeface="Times New Roman" pitchFamily="18" charset="0"/>
                <a:cs typeface="Times New Roman" pitchFamily="18" charset="0"/>
              </a:rPr>
              <a:t>    ii) </a:t>
            </a:r>
            <a:r>
              <a:rPr lang="en-US" altLang="ja-JP" sz="1400" u="none" dirty="0" smtClean="0">
                <a:solidFill>
                  <a:schemeClr val="tx1"/>
                </a:solidFill>
                <a:latin typeface="Times New Roman" pitchFamily="18" charset="0"/>
                <a:cs typeface="Times New Roman" pitchFamily="18" charset="0"/>
              </a:rPr>
              <a:t>Specially recognized </a:t>
            </a:r>
            <a:r>
              <a:rPr lang="en-US" altLang="ja-JP" sz="1400" u="none" dirty="0">
                <a:solidFill>
                  <a:schemeClr val="tx1"/>
                </a:solidFill>
                <a:latin typeface="Times New Roman" pitchFamily="18" charset="0"/>
                <a:cs typeface="Times New Roman" pitchFamily="18" charset="0"/>
              </a:rPr>
              <a:t>depreciation of income tax and corporate tax related to manufacturing industry and hotel  </a:t>
            </a:r>
            <a:r>
              <a:rPr lang="en-US" altLang="ja-JP" sz="1400" u="none" dirty="0" smtClean="0">
                <a:solidFill>
                  <a:schemeClr val="tx1"/>
                </a:solidFill>
                <a:latin typeface="Times New Roman" pitchFamily="18" charset="0"/>
                <a:cs typeface="Times New Roman" pitchFamily="18" charset="0"/>
              </a:rPr>
              <a:t>business </a:t>
            </a:r>
            <a:r>
              <a:rPr lang="en-US" altLang="ja-JP" sz="1400" u="none" dirty="0">
                <a:solidFill>
                  <a:schemeClr val="tx1"/>
                </a:solidFill>
                <a:latin typeface="Times New Roman" pitchFamily="18" charset="0"/>
                <a:cs typeface="Times New Roman" pitchFamily="18" charset="0"/>
              </a:rPr>
              <a:t>located in the water source areas.</a:t>
            </a:r>
            <a:endParaRPr lang="ja-JP" altLang="ja-JP" sz="1400" u="none" dirty="0">
              <a:solidFill>
                <a:schemeClr val="tx1"/>
              </a:solidFill>
              <a:latin typeface="Times New Roman" pitchFamily="18" charset="0"/>
              <a:cs typeface="Times New Roman" pitchFamily="18" charset="0"/>
            </a:endParaRPr>
          </a:p>
          <a:p>
            <a:r>
              <a:rPr lang="en-US" altLang="ja-JP" sz="1600" u="none" dirty="0">
                <a:latin typeface="Times New Roman" pitchFamily="18" charset="0"/>
                <a:cs typeface="Times New Roman" pitchFamily="18" charset="0"/>
              </a:rPr>
              <a:t> </a:t>
            </a:r>
            <a:endParaRPr lang="ja-JP" altLang="ja-JP" sz="1600" u="none" dirty="0">
              <a:latin typeface="Times New Roman" pitchFamily="18" charset="0"/>
              <a:cs typeface="Times New Roman" pitchFamily="18" charset="0"/>
            </a:endParaRPr>
          </a:p>
          <a:p>
            <a:r>
              <a:rPr lang="en-US" altLang="ja-JP" sz="1400" u="none" dirty="0" smtClean="0">
                <a:solidFill>
                  <a:srgbClr val="0070C0"/>
                </a:solidFill>
                <a:latin typeface="Times New Roman" pitchFamily="18" charset="0"/>
                <a:cs typeface="Times New Roman" pitchFamily="18" charset="0"/>
                <a:sym typeface="Wingdings 2" pitchFamily="18" charset="2"/>
              </a:rPr>
              <a:t></a:t>
            </a:r>
            <a:r>
              <a:rPr lang="en-US" altLang="ja-JP" sz="1600" u="none" dirty="0" smtClean="0">
                <a:solidFill>
                  <a:srgbClr val="0070C0"/>
                </a:solidFill>
                <a:latin typeface="Times New Roman" pitchFamily="18" charset="0"/>
                <a:cs typeface="Times New Roman" pitchFamily="18" charset="0"/>
                <a:sym typeface="Wingdings 2" pitchFamily="18" charset="2"/>
              </a:rPr>
              <a:t>Assistance for </a:t>
            </a:r>
            <a:r>
              <a:rPr lang="en-US" altLang="ja-JP" sz="1600" u="none" dirty="0" smtClean="0">
                <a:solidFill>
                  <a:srgbClr val="0070C0"/>
                </a:solidFill>
                <a:latin typeface="Times New Roman" pitchFamily="18" charset="0"/>
                <a:cs typeface="Times New Roman" pitchFamily="18" charset="0"/>
              </a:rPr>
              <a:t>resettlement </a:t>
            </a:r>
            <a:r>
              <a:rPr lang="en-US" altLang="ja-JP" sz="1600" u="none" dirty="0">
                <a:solidFill>
                  <a:srgbClr val="0070C0"/>
                </a:solidFill>
                <a:latin typeface="Times New Roman" pitchFamily="18" charset="0"/>
                <a:cs typeface="Times New Roman" pitchFamily="18" charset="0"/>
              </a:rPr>
              <a:t>of habitation by relevant authorities (Article 8</a:t>
            </a:r>
            <a:r>
              <a:rPr lang="en-US" altLang="ja-JP" sz="1600" u="none" dirty="0" smtClean="0">
                <a:solidFill>
                  <a:srgbClr val="0070C0"/>
                </a:solidFill>
                <a:latin typeface="Times New Roman" pitchFamily="18" charset="0"/>
                <a:cs typeface="Times New Roman" pitchFamily="18" charset="0"/>
              </a:rPr>
              <a:t>)</a:t>
            </a:r>
            <a:endParaRPr lang="ja-JP" altLang="ja-JP" sz="1600" u="none" dirty="0">
              <a:solidFill>
                <a:srgbClr val="0070C0"/>
              </a:solidFill>
              <a:latin typeface="Times New Roman" pitchFamily="18" charset="0"/>
              <a:cs typeface="Times New Roman" pitchFamily="18" charset="0"/>
            </a:endParaRPr>
          </a:p>
          <a:p>
            <a:endParaRPr lang="ja-JP" altLang="en-US" b="0" u="none" dirty="0">
              <a:solidFill>
                <a:srgbClr val="3333FF"/>
              </a:solidFill>
            </a:endParaRPr>
          </a:p>
        </p:txBody>
      </p:sp>
      <p:sp>
        <p:nvSpPr>
          <p:cNvPr id="268293" name="テキスト ボックス 2"/>
          <p:cNvSpPr txBox="1">
            <a:spLocks noChangeArrowheads="1"/>
          </p:cNvSpPr>
          <p:nvPr/>
        </p:nvSpPr>
        <p:spPr bwMode="auto">
          <a:xfrm>
            <a:off x="0" y="0"/>
            <a:ext cx="9144000" cy="461963"/>
          </a:xfrm>
          <a:prstGeom prst="rect">
            <a:avLst/>
          </a:prstGeom>
          <a:solidFill>
            <a:srgbClr val="3333FF"/>
          </a:solidFill>
          <a:ln w="9525">
            <a:noFill/>
            <a:miter lim="800000"/>
            <a:headEnd/>
            <a:tailEnd/>
          </a:ln>
        </p:spPr>
        <p:txBody>
          <a:bodyPr>
            <a:spAutoFit/>
          </a:bodyPr>
          <a:lstStyle/>
          <a:p>
            <a:pPr algn="ctr">
              <a:defRPr/>
            </a:pPr>
            <a:r>
              <a:rPr lang="en-US" altLang="ja-JP" sz="2400" u="none" dirty="0">
                <a:solidFill>
                  <a:schemeClr val="bg1"/>
                </a:solidFill>
                <a:latin typeface="Times New Roman" pitchFamily="18" charset="0"/>
                <a:cs typeface="Times New Roman" pitchFamily="18" charset="0"/>
              </a:rPr>
              <a:t>Merits of </a:t>
            </a:r>
            <a:r>
              <a:rPr lang="en-US" altLang="ja-JP" sz="2400" u="none" dirty="0" smtClean="0">
                <a:solidFill>
                  <a:schemeClr val="bg1"/>
                </a:solidFill>
                <a:latin typeface="Times New Roman" pitchFamily="18" charset="0"/>
                <a:cs typeface="Times New Roman" pitchFamily="18" charset="0"/>
              </a:rPr>
              <a:t>the Special </a:t>
            </a:r>
            <a:r>
              <a:rPr lang="en-US" altLang="ja-JP" sz="2400" u="none" dirty="0">
                <a:solidFill>
                  <a:schemeClr val="bg1"/>
                </a:solidFill>
                <a:latin typeface="Times New Roman" pitchFamily="18" charset="0"/>
                <a:cs typeface="Times New Roman" pitchFamily="18" charset="0"/>
              </a:rPr>
              <a:t>Measures </a:t>
            </a:r>
            <a:r>
              <a:rPr lang="en-US" altLang="ja-JP" sz="2400" u="none" dirty="0" smtClean="0">
                <a:solidFill>
                  <a:schemeClr val="bg1"/>
                </a:solidFill>
                <a:latin typeface="Times New Roman" pitchFamily="18" charset="0"/>
                <a:cs typeface="Times New Roman" pitchFamily="18" charset="0"/>
              </a:rPr>
              <a:t>Law for Reservoir </a:t>
            </a:r>
            <a:r>
              <a:rPr lang="en-US" altLang="ja-JP" sz="2400" u="none" dirty="0">
                <a:solidFill>
                  <a:schemeClr val="bg1"/>
                </a:solidFill>
                <a:latin typeface="Times New Roman" pitchFamily="18" charset="0"/>
                <a:cs typeface="Times New Roman" pitchFamily="18" charset="0"/>
              </a:rPr>
              <a:t>Area </a:t>
            </a:r>
            <a:r>
              <a:rPr lang="en-US" altLang="ja-JP" sz="2400" u="none" dirty="0" smtClean="0">
                <a:solidFill>
                  <a:schemeClr val="bg1"/>
                </a:solidFill>
                <a:latin typeface="Times New Roman" pitchFamily="18" charset="0"/>
                <a:cs typeface="Times New Roman" pitchFamily="18" charset="0"/>
              </a:rPr>
              <a:t>Development</a:t>
            </a:r>
            <a:endParaRPr lang="ja-JP" altLang="en-US" sz="2400" b="0" u="none" dirty="0">
              <a:solidFill>
                <a:schemeClr val="bg1"/>
              </a:solidFill>
              <a:effectLst>
                <a:outerShdw blurRad="38100" dist="38100" dir="2700000" algn="tl">
                  <a:srgbClr val="000000"/>
                </a:outerShdw>
              </a:effectLst>
              <a:latin typeface="Arial" charset="0"/>
              <a:ea typeface="HGP創英角ｺﾞｼｯｸUB" pitchFamily="50" charset="-128"/>
              <a:cs typeface="+mn-cs"/>
            </a:endParaRPr>
          </a:p>
        </p:txBody>
      </p:sp>
      <p:sp>
        <p:nvSpPr>
          <p:cNvPr id="12292" name="Text Box 19"/>
          <p:cNvSpPr txBox="1">
            <a:spLocks noChangeArrowheads="1"/>
          </p:cNvSpPr>
          <p:nvPr/>
        </p:nvSpPr>
        <p:spPr bwMode="auto">
          <a:xfrm>
            <a:off x="8572500" y="6521450"/>
            <a:ext cx="571500" cy="336550"/>
          </a:xfrm>
          <a:prstGeom prst="rect">
            <a:avLst/>
          </a:prstGeom>
          <a:noFill/>
          <a:ln w="9525" algn="ctr">
            <a:noFill/>
            <a:miter lim="800000"/>
            <a:headEnd/>
            <a:tailEnd/>
          </a:ln>
        </p:spPr>
        <p:txBody>
          <a:bodyPr>
            <a:spAutoFit/>
          </a:bodyPr>
          <a:lstStyle/>
          <a:p>
            <a:pPr algn="ctr">
              <a:spcBef>
                <a:spcPct val="50000"/>
              </a:spcBef>
            </a:pPr>
            <a:r>
              <a:rPr lang="en-US" altLang="ja-JP" sz="1600" b="0" u="none">
                <a:solidFill>
                  <a:schemeClr val="tx1"/>
                </a:solidFill>
              </a:rPr>
              <a:t>10</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3"/>
          <p:cNvSpPr txBox="1">
            <a:spLocks noChangeArrowheads="1"/>
          </p:cNvSpPr>
          <p:nvPr/>
        </p:nvSpPr>
        <p:spPr bwMode="auto">
          <a:xfrm>
            <a:off x="4457700" y="873125"/>
            <a:ext cx="5410200" cy="461963"/>
          </a:xfrm>
          <a:prstGeom prst="rect">
            <a:avLst/>
          </a:prstGeom>
          <a:noFill/>
          <a:ln w="9525">
            <a:noFill/>
            <a:miter lim="800000"/>
            <a:headEnd/>
            <a:tailEnd/>
          </a:ln>
        </p:spPr>
        <p:txBody>
          <a:bodyPr>
            <a:spAutoFit/>
          </a:bodyPr>
          <a:lstStyle/>
          <a:p>
            <a:endParaRPr lang="ja-JP" altLang="en-US" sz="2400" b="0" u="none">
              <a:solidFill>
                <a:schemeClr val="tx1"/>
              </a:solidFill>
            </a:endParaRPr>
          </a:p>
        </p:txBody>
      </p:sp>
      <p:sp>
        <p:nvSpPr>
          <p:cNvPr id="133123" name="テキスト ボックス 2"/>
          <p:cNvSpPr txBox="1">
            <a:spLocks noChangeArrowheads="1"/>
          </p:cNvSpPr>
          <p:nvPr/>
        </p:nvSpPr>
        <p:spPr bwMode="auto">
          <a:xfrm>
            <a:off x="0" y="0"/>
            <a:ext cx="9144000" cy="461963"/>
          </a:xfrm>
          <a:prstGeom prst="rect">
            <a:avLst/>
          </a:prstGeom>
          <a:solidFill>
            <a:srgbClr val="3333FF"/>
          </a:solidFill>
          <a:ln w="9525">
            <a:noFill/>
            <a:miter lim="800000"/>
            <a:headEnd/>
            <a:tailEnd/>
          </a:ln>
        </p:spPr>
        <p:txBody>
          <a:bodyPr>
            <a:spAutoFit/>
          </a:bodyPr>
          <a:lstStyle/>
          <a:p>
            <a:pPr algn="ctr">
              <a:defRPr/>
            </a:pPr>
            <a:r>
              <a:rPr lang="en-US" altLang="ja-JP" sz="2400" u="none" dirty="0">
                <a:solidFill>
                  <a:schemeClr val="bg1"/>
                </a:solidFill>
                <a:latin typeface="Times New Roman" pitchFamily="18" charset="0"/>
                <a:cs typeface="Times New Roman" pitchFamily="18" charset="0"/>
              </a:rPr>
              <a:t>Target Projects of </a:t>
            </a:r>
            <a:r>
              <a:rPr lang="en-US" altLang="ja-JP" sz="2400" u="none" dirty="0" smtClean="0">
                <a:solidFill>
                  <a:schemeClr val="bg1"/>
                </a:solidFill>
                <a:latin typeface="Times New Roman" pitchFamily="18" charset="0"/>
                <a:cs typeface="Times New Roman" pitchFamily="18" charset="0"/>
              </a:rPr>
              <a:t>Reservoir </a:t>
            </a:r>
            <a:r>
              <a:rPr lang="en-US" altLang="ja-JP" sz="2400" u="none" dirty="0">
                <a:solidFill>
                  <a:schemeClr val="bg1"/>
                </a:solidFill>
                <a:latin typeface="Times New Roman" pitchFamily="18" charset="0"/>
                <a:cs typeface="Times New Roman" pitchFamily="18" charset="0"/>
              </a:rPr>
              <a:t>Area Development Plan</a:t>
            </a:r>
            <a:endParaRPr lang="ja-JP" altLang="en-US" sz="2400" b="0" u="none" dirty="0">
              <a:solidFill>
                <a:schemeClr val="bg1"/>
              </a:solidFill>
              <a:effectLst>
                <a:outerShdw blurRad="38100" dist="38100" dir="2700000" algn="tl">
                  <a:srgbClr val="000000"/>
                </a:outerShdw>
              </a:effectLst>
              <a:latin typeface="HGP創英角ｺﾞｼｯｸUB" pitchFamily="50" charset="-128"/>
              <a:ea typeface="HGP創英角ｺﾞｼｯｸUB" pitchFamily="50" charset="-128"/>
              <a:cs typeface="+mn-cs"/>
            </a:endParaRPr>
          </a:p>
        </p:txBody>
      </p:sp>
      <p:sp>
        <p:nvSpPr>
          <p:cNvPr id="13316" name="Text Box 19"/>
          <p:cNvSpPr txBox="1">
            <a:spLocks noChangeArrowheads="1"/>
          </p:cNvSpPr>
          <p:nvPr/>
        </p:nvSpPr>
        <p:spPr bwMode="auto">
          <a:xfrm>
            <a:off x="8572500" y="6521450"/>
            <a:ext cx="571500" cy="336550"/>
          </a:xfrm>
          <a:prstGeom prst="rect">
            <a:avLst/>
          </a:prstGeom>
          <a:noFill/>
          <a:ln w="9525" algn="ctr">
            <a:noFill/>
            <a:miter lim="800000"/>
            <a:headEnd/>
            <a:tailEnd/>
          </a:ln>
        </p:spPr>
        <p:txBody>
          <a:bodyPr>
            <a:spAutoFit/>
          </a:bodyPr>
          <a:lstStyle/>
          <a:p>
            <a:pPr algn="ctr">
              <a:spcBef>
                <a:spcPct val="50000"/>
              </a:spcBef>
            </a:pPr>
            <a:r>
              <a:rPr lang="en-US" altLang="ja-JP" sz="1600" b="0" u="none">
                <a:solidFill>
                  <a:schemeClr val="tx1"/>
                </a:solidFill>
              </a:rPr>
              <a:t>11</a:t>
            </a:r>
          </a:p>
        </p:txBody>
      </p:sp>
      <p:sp>
        <p:nvSpPr>
          <p:cNvPr id="13317" name="TextBox 5"/>
          <p:cNvSpPr txBox="1">
            <a:spLocks noChangeArrowheads="1"/>
          </p:cNvSpPr>
          <p:nvPr/>
        </p:nvSpPr>
        <p:spPr bwMode="auto">
          <a:xfrm>
            <a:off x="403225" y="700088"/>
            <a:ext cx="8515350" cy="5770811"/>
          </a:xfrm>
          <a:prstGeom prst="rect">
            <a:avLst/>
          </a:prstGeom>
          <a:noFill/>
          <a:ln w="9525">
            <a:noFill/>
            <a:miter lim="800000"/>
            <a:headEnd/>
            <a:tailEnd/>
          </a:ln>
        </p:spPr>
        <p:txBody>
          <a:bodyPr>
            <a:spAutoFit/>
          </a:bodyPr>
          <a:lstStyle/>
          <a:p>
            <a:pPr>
              <a:lnSpc>
                <a:spcPct val="150000"/>
              </a:lnSpc>
            </a:pPr>
            <a:r>
              <a:rPr lang="en-US" altLang="ja-JP" u="none" dirty="0">
                <a:solidFill>
                  <a:schemeClr val="tx1"/>
                </a:solidFill>
                <a:latin typeface="Times New Roman" pitchFamily="18" charset="0"/>
                <a:cs typeface="Times New Roman" pitchFamily="18" charset="0"/>
                <a:sym typeface="Wingdings" pitchFamily="2" charset="2"/>
              </a:rPr>
              <a:t> </a:t>
            </a:r>
            <a:r>
              <a:rPr lang="en-US" altLang="ja-JP" u="none" dirty="0">
                <a:solidFill>
                  <a:schemeClr val="tx1"/>
                </a:solidFill>
                <a:latin typeface="Times New Roman" pitchFamily="18" charset="0"/>
                <a:cs typeface="Times New Roman" pitchFamily="18" charset="0"/>
              </a:rPr>
              <a:t>Land </a:t>
            </a:r>
            <a:r>
              <a:rPr lang="en-US" altLang="ja-JP" u="none" dirty="0" smtClean="0">
                <a:solidFill>
                  <a:schemeClr val="tx1"/>
                </a:solidFill>
                <a:latin typeface="Times New Roman" pitchFamily="18" charset="0"/>
                <a:cs typeface="Times New Roman" pitchFamily="18" charset="0"/>
              </a:rPr>
              <a:t>improvement</a:t>
            </a:r>
            <a:r>
              <a:rPr lang="en-US" altLang="ja-JP" u="none" dirty="0" smtClean="0">
                <a:latin typeface="Times New Roman" pitchFamily="18" charset="0"/>
                <a:cs typeface="Times New Roman" pitchFamily="18" charset="0"/>
              </a:rPr>
              <a:t>*</a:t>
            </a:r>
            <a:r>
              <a:rPr lang="en-US" altLang="ja-JP" u="none" dirty="0" smtClean="0">
                <a:solidFill>
                  <a:schemeClr val="tx1"/>
                </a:solidFill>
                <a:latin typeface="Times New Roman" pitchFamily="18" charset="0"/>
                <a:cs typeface="Times New Roman" pitchFamily="18" charset="0"/>
              </a:rPr>
              <a:t>		</a:t>
            </a:r>
            <a:r>
              <a:rPr lang="en-US" altLang="ja-JP" u="none" dirty="0" smtClean="0">
                <a:solidFill>
                  <a:schemeClr val="tx1"/>
                </a:solidFill>
                <a:latin typeface="Times New Roman" pitchFamily="18" charset="0"/>
                <a:cs typeface="Times New Roman" pitchFamily="18" charset="0"/>
                <a:sym typeface="Wingdings" pitchFamily="2" charset="2"/>
              </a:rPr>
              <a:t></a:t>
            </a:r>
            <a:r>
              <a:rPr lang="en-US" altLang="ja-JP" u="none" dirty="0" smtClean="0">
                <a:solidFill>
                  <a:schemeClr val="tx1"/>
                </a:solidFill>
                <a:latin typeface="Times New Roman" pitchFamily="18" charset="0"/>
                <a:cs typeface="Times New Roman" pitchFamily="18" charset="0"/>
              </a:rPr>
              <a:t>  Jointly used facilities </a:t>
            </a:r>
            <a:endParaRPr lang="en-US" altLang="ja-JP" u="none" dirty="0" smtClean="0">
              <a:solidFill>
                <a:schemeClr val="tx1"/>
              </a:solidFill>
              <a:latin typeface="Times New Roman" pitchFamily="18" charset="0"/>
              <a:cs typeface="Times New Roman" pitchFamily="18" charset="0"/>
              <a:sym typeface="Wingdings" pitchFamily="2" charset="2"/>
            </a:endParaRPr>
          </a:p>
          <a:p>
            <a:r>
              <a:rPr lang="ja-JP" altLang="en-US" u="none" dirty="0" smtClean="0">
                <a:solidFill>
                  <a:schemeClr val="tx1"/>
                </a:solidFill>
                <a:latin typeface="Times New Roman" pitchFamily="18" charset="0"/>
                <a:cs typeface="Times New Roman" pitchFamily="18" charset="0"/>
                <a:sym typeface="Wingdings" pitchFamily="2" charset="2"/>
              </a:rPr>
              <a:t> </a:t>
            </a:r>
            <a:r>
              <a:rPr lang="en-US" altLang="ja-JP" u="none" dirty="0">
                <a:solidFill>
                  <a:schemeClr val="tx1"/>
                </a:solidFill>
                <a:latin typeface="Times New Roman" pitchFamily="18" charset="0"/>
                <a:cs typeface="Times New Roman" pitchFamily="18" charset="0"/>
              </a:rPr>
              <a:t>Forest conservation</a:t>
            </a:r>
            <a:r>
              <a:rPr lang="en-US" altLang="ja-JP" u="none" dirty="0">
                <a:latin typeface="Times New Roman" pitchFamily="18" charset="0"/>
                <a:cs typeface="Times New Roman" pitchFamily="18" charset="0"/>
              </a:rPr>
              <a:t>*</a:t>
            </a:r>
            <a:r>
              <a:rPr lang="en-US" altLang="ja-JP" u="none" dirty="0">
                <a:solidFill>
                  <a:schemeClr val="tx1"/>
                </a:solidFill>
                <a:latin typeface="Times New Roman" pitchFamily="18" charset="0"/>
                <a:cs typeface="Times New Roman" pitchFamily="18" charset="0"/>
              </a:rPr>
              <a:t>		</a:t>
            </a:r>
            <a:r>
              <a:rPr lang="en-US" altLang="ja-JP" u="none" dirty="0">
                <a:solidFill>
                  <a:schemeClr val="tx1"/>
                </a:solidFill>
                <a:latin typeface="Times New Roman" pitchFamily="18" charset="0"/>
                <a:cs typeface="Times New Roman" pitchFamily="18" charset="0"/>
                <a:sym typeface="Wingdings" pitchFamily="2" charset="2"/>
              </a:rPr>
              <a:t></a:t>
            </a:r>
            <a:r>
              <a:rPr lang="en-US" altLang="ja-JP" u="none" dirty="0">
                <a:solidFill>
                  <a:schemeClr val="tx1"/>
                </a:solidFill>
                <a:latin typeface="Times New Roman" pitchFamily="18" charset="0"/>
                <a:cs typeface="Times New Roman" pitchFamily="18" charset="0"/>
              </a:rPr>
              <a:t>  Natural park</a:t>
            </a:r>
            <a:endParaRPr lang="ja-JP" altLang="ja-JP" u="none" dirty="0">
              <a:solidFill>
                <a:schemeClr val="tx1"/>
              </a:solidFill>
              <a:latin typeface="Times New Roman" pitchFamily="18" charset="0"/>
              <a:cs typeface="Times New Roman" pitchFamily="18" charset="0"/>
            </a:endParaRPr>
          </a:p>
          <a:p>
            <a:pPr>
              <a:lnSpc>
                <a:spcPct val="150000"/>
              </a:lnSpc>
            </a:pPr>
            <a:r>
              <a:rPr lang="en-US" altLang="ja-JP" u="none" dirty="0">
                <a:solidFill>
                  <a:schemeClr val="tx1"/>
                </a:solidFill>
                <a:latin typeface="Times New Roman" pitchFamily="18" charset="0"/>
                <a:cs typeface="Times New Roman" pitchFamily="18" charset="0"/>
                <a:sym typeface="Wingdings" pitchFamily="2" charset="2"/>
              </a:rPr>
              <a:t> </a:t>
            </a:r>
            <a:r>
              <a:rPr lang="en-US" altLang="ja-JP" u="none" dirty="0">
                <a:solidFill>
                  <a:schemeClr val="tx1"/>
                </a:solidFill>
                <a:latin typeface="Times New Roman" pitchFamily="18" charset="0"/>
                <a:cs typeface="Times New Roman" pitchFamily="18" charset="0"/>
              </a:rPr>
              <a:t>Flood control</a:t>
            </a:r>
            <a:r>
              <a:rPr lang="en-US" altLang="ja-JP" u="none" dirty="0">
                <a:latin typeface="Times New Roman" pitchFamily="18" charset="0"/>
                <a:cs typeface="Times New Roman" pitchFamily="18" charset="0"/>
              </a:rPr>
              <a:t>*</a:t>
            </a:r>
            <a:r>
              <a:rPr lang="en-US" altLang="ja-JP" u="none" dirty="0">
                <a:solidFill>
                  <a:schemeClr val="tx1"/>
                </a:solidFill>
                <a:latin typeface="Times New Roman" pitchFamily="18" charset="0"/>
                <a:cs typeface="Times New Roman" pitchFamily="18" charset="0"/>
              </a:rPr>
              <a:t>			</a:t>
            </a:r>
            <a:r>
              <a:rPr lang="en-US" altLang="ja-JP" u="none" dirty="0">
                <a:solidFill>
                  <a:schemeClr val="tx1"/>
                </a:solidFill>
                <a:latin typeface="Times New Roman" pitchFamily="18" charset="0"/>
                <a:cs typeface="Times New Roman" pitchFamily="18" charset="0"/>
                <a:sym typeface="Wingdings" pitchFamily="2" charset="2"/>
              </a:rPr>
              <a:t></a:t>
            </a:r>
            <a:r>
              <a:rPr lang="en-US" altLang="ja-JP" u="none" dirty="0">
                <a:solidFill>
                  <a:schemeClr val="tx1"/>
                </a:solidFill>
                <a:latin typeface="Times New Roman" pitchFamily="18" charset="0"/>
                <a:cs typeface="Times New Roman" pitchFamily="18" charset="0"/>
              </a:rPr>
              <a:t>  Community center, etc.</a:t>
            </a:r>
            <a:endParaRPr lang="ja-JP" altLang="ja-JP" u="none" dirty="0">
              <a:solidFill>
                <a:schemeClr val="tx1"/>
              </a:solidFill>
              <a:latin typeface="Times New Roman" pitchFamily="18" charset="0"/>
              <a:cs typeface="Times New Roman" pitchFamily="18" charset="0"/>
            </a:endParaRPr>
          </a:p>
          <a:p>
            <a:pPr>
              <a:lnSpc>
                <a:spcPct val="150000"/>
              </a:lnSpc>
            </a:pPr>
            <a:r>
              <a:rPr lang="en-US" altLang="ja-JP" u="none" dirty="0">
                <a:solidFill>
                  <a:schemeClr val="tx1"/>
                </a:solidFill>
                <a:latin typeface="Times New Roman" pitchFamily="18" charset="0"/>
                <a:cs typeface="Times New Roman" pitchFamily="18" charset="0"/>
                <a:sym typeface="Wingdings" pitchFamily="2" charset="2"/>
              </a:rPr>
              <a:t> </a:t>
            </a:r>
            <a:r>
              <a:rPr lang="en-US" altLang="ja-JP" u="none" dirty="0">
                <a:solidFill>
                  <a:schemeClr val="tx1"/>
                </a:solidFill>
                <a:latin typeface="Times New Roman" pitchFamily="18" charset="0"/>
                <a:cs typeface="Times New Roman" pitchFamily="18" charset="0"/>
              </a:rPr>
              <a:t>Roads</a:t>
            </a:r>
            <a:r>
              <a:rPr lang="en-US" altLang="ja-JP" u="none" dirty="0">
                <a:latin typeface="Times New Roman" pitchFamily="18" charset="0"/>
                <a:cs typeface="Times New Roman" pitchFamily="18" charset="0"/>
              </a:rPr>
              <a:t>*	</a:t>
            </a:r>
            <a:r>
              <a:rPr lang="en-US" altLang="ja-JP" u="none" dirty="0">
                <a:solidFill>
                  <a:schemeClr val="tx1"/>
                </a:solidFill>
                <a:latin typeface="Times New Roman" pitchFamily="18" charset="0"/>
                <a:cs typeface="Times New Roman" pitchFamily="18" charset="0"/>
              </a:rPr>
              <a:t>			</a:t>
            </a:r>
            <a:r>
              <a:rPr lang="en-US" altLang="ja-JP" u="none" dirty="0">
                <a:solidFill>
                  <a:schemeClr val="tx1"/>
                </a:solidFill>
                <a:latin typeface="Times New Roman" pitchFamily="18" charset="0"/>
                <a:cs typeface="Times New Roman" pitchFamily="18" charset="0"/>
                <a:sym typeface="Wingdings" pitchFamily="2" charset="2"/>
              </a:rPr>
              <a:t></a:t>
            </a:r>
            <a:r>
              <a:rPr lang="en-US" altLang="ja-JP" u="none" dirty="0">
                <a:solidFill>
                  <a:schemeClr val="tx1"/>
                </a:solidFill>
                <a:latin typeface="Times New Roman" pitchFamily="18" charset="0"/>
                <a:cs typeface="Times New Roman" pitchFamily="18" charset="0"/>
              </a:rPr>
              <a:t>  Sports/recreation facilities</a:t>
            </a:r>
            <a:endParaRPr lang="ja-JP" altLang="ja-JP" u="none" dirty="0">
              <a:solidFill>
                <a:schemeClr val="tx1"/>
              </a:solidFill>
              <a:latin typeface="Times New Roman" pitchFamily="18" charset="0"/>
              <a:cs typeface="Times New Roman" pitchFamily="18" charset="0"/>
            </a:endParaRPr>
          </a:p>
          <a:p>
            <a:pPr>
              <a:lnSpc>
                <a:spcPct val="150000"/>
              </a:lnSpc>
            </a:pPr>
            <a:r>
              <a:rPr lang="en-US" altLang="ja-JP" u="none" dirty="0">
                <a:solidFill>
                  <a:schemeClr val="tx1"/>
                </a:solidFill>
                <a:latin typeface="Times New Roman" pitchFamily="18" charset="0"/>
                <a:cs typeface="Times New Roman" pitchFamily="18" charset="0"/>
                <a:sym typeface="Wingdings" pitchFamily="2" charset="2"/>
              </a:rPr>
              <a:t> </a:t>
            </a:r>
            <a:r>
              <a:rPr lang="en-US" altLang="ja-JP" u="none" dirty="0">
                <a:solidFill>
                  <a:schemeClr val="tx1"/>
                </a:solidFill>
                <a:latin typeface="Times New Roman" pitchFamily="18" charset="0"/>
                <a:cs typeface="Times New Roman" pitchFamily="18" charset="0"/>
              </a:rPr>
              <a:t>Small water supply system</a:t>
            </a:r>
            <a:r>
              <a:rPr lang="en-US" altLang="ja-JP" u="none" dirty="0">
                <a:latin typeface="Times New Roman" pitchFamily="18" charset="0"/>
                <a:cs typeface="Times New Roman" pitchFamily="18" charset="0"/>
              </a:rPr>
              <a:t>*</a:t>
            </a:r>
            <a:r>
              <a:rPr lang="en-US" altLang="ja-JP" u="none" dirty="0">
                <a:solidFill>
                  <a:schemeClr val="tx1"/>
                </a:solidFill>
                <a:latin typeface="Times New Roman" pitchFamily="18" charset="0"/>
                <a:cs typeface="Times New Roman" pitchFamily="18" charset="0"/>
              </a:rPr>
              <a:t>	</a:t>
            </a:r>
            <a:r>
              <a:rPr lang="en-US" altLang="ja-JP" u="none" dirty="0">
                <a:solidFill>
                  <a:schemeClr val="tx1"/>
                </a:solidFill>
                <a:latin typeface="Times New Roman" pitchFamily="18" charset="0"/>
                <a:cs typeface="Times New Roman" pitchFamily="18" charset="0"/>
                <a:sym typeface="Wingdings" pitchFamily="2" charset="2"/>
              </a:rPr>
              <a:t></a:t>
            </a:r>
            <a:r>
              <a:rPr lang="en-US" altLang="ja-JP" u="none" dirty="0">
                <a:solidFill>
                  <a:schemeClr val="tx1"/>
                </a:solidFill>
                <a:latin typeface="Times New Roman" pitchFamily="18" charset="0"/>
                <a:cs typeface="Times New Roman" pitchFamily="18" charset="0"/>
              </a:rPr>
              <a:t>  Nursery center, etc.</a:t>
            </a:r>
            <a:endParaRPr lang="ja-JP" altLang="ja-JP" u="none" dirty="0">
              <a:solidFill>
                <a:schemeClr val="tx1"/>
              </a:solidFill>
              <a:latin typeface="Times New Roman" pitchFamily="18" charset="0"/>
              <a:cs typeface="Times New Roman" pitchFamily="18" charset="0"/>
            </a:endParaRPr>
          </a:p>
          <a:p>
            <a:pPr>
              <a:lnSpc>
                <a:spcPct val="150000"/>
              </a:lnSpc>
            </a:pPr>
            <a:r>
              <a:rPr lang="en-US" altLang="ja-JP" u="none" dirty="0">
                <a:solidFill>
                  <a:schemeClr val="tx1"/>
                </a:solidFill>
                <a:latin typeface="Times New Roman" pitchFamily="18" charset="0"/>
                <a:cs typeface="Times New Roman" pitchFamily="18" charset="0"/>
                <a:sym typeface="Wingdings" pitchFamily="2" charset="2"/>
              </a:rPr>
              <a:t> </a:t>
            </a:r>
            <a:r>
              <a:rPr lang="en-US" altLang="ja-JP" u="none" dirty="0">
                <a:solidFill>
                  <a:schemeClr val="tx1"/>
                </a:solidFill>
                <a:latin typeface="Times New Roman" pitchFamily="18" charset="0"/>
                <a:cs typeface="Times New Roman" pitchFamily="18" charset="0"/>
              </a:rPr>
              <a:t>Sewage system			</a:t>
            </a:r>
            <a:r>
              <a:rPr lang="en-US" altLang="ja-JP" u="none" dirty="0">
                <a:solidFill>
                  <a:schemeClr val="tx1"/>
                </a:solidFill>
                <a:latin typeface="Times New Roman" pitchFamily="18" charset="0"/>
                <a:cs typeface="Times New Roman" pitchFamily="18" charset="0"/>
                <a:sym typeface="Wingdings" pitchFamily="2" charset="2"/>
              </a:rPr>
              <a:t></a:t>
            </a:r>
            <a:r>
              <a:rPr lang="en-US" altLang="ja-JP" u="none" dirty="0">
                <a:solidFill>
                  <a:schemeClr val="tx1"/>
                </a:solidFill>
                <a:latin typeface="Times New Roman" pitchFamily="18" charset="0"/>
                <a:cs typeface="Times New Roman" pitchFamily="18" charset="0"/>
              </a:rPr>
              <a:t>  Aged people’s welfare center</a:t>
            </a:r>
            <a:endParaRPr lang="ja-JP" altLang="ja-JP" u="none" dirty="0">
              <a:solidFill>
                <a:schemeClr val="tx1"/>
              </a:solidFill>
              <a:latin typeface="Times New Roman" pitchFamily="18" charset="0"/>
              <a:cs typeface="Times New Roman" pitchFamily="18" charset="0"/>
            </a:endParaRPr>
          </a:p>
          <a:p>
            <a:pPr>
              <a:lnSpc>
                <a:spcPct val="150000"/>
              </a:lnSpc>
            </a:pPr>
            <a:r>
              <a:rPr lang="en-US" altLang="ja-JP" u="none" dirty="0">
                <a:solidFill>
                  <a:schemeClr val="tx1"/>
                </a:solidFill>
                <a:latin typeface="Times New Roman" pitchFamily="18" charset="0"/>
                <a:cs typeface="Times New Roman" pitchFamily="18" charset="0"/>
                <a:sym typeface="Wingdings" pitchFamily="2" charset="2"/>
              </a:rPr>
              <a:t> </a:t>
            </a:r>
            <a:r>
              <a:rPr lang="en-US" altLang="ja-JP" u="none" dirty="0">
                <a:solidFill>
                  <a:schemeClr val="tx1"/>
                </a:solidFill>
                <a:latin typeface="Times New Roman" pitchFamily="18" charset="0"/>
                <a:cs typeface="Times New Roman" pitchFamily="18" charset="0"/>
              </a:rPr>
              <a:t>Compulsory education facilities</a:t>
            </a:r>
            <a:r>
              <a:rPr lang="en-US" altLang="ja-JP" u="none" dirty="0">
                <a:latin typeface="Times New Roman" pitchFamily="18" charset="0"/>
                <a:cs typeface="Times New Roman" pitchFamily="18" charset="0"/>
              </a:rPr>
              <a:t>*</a:t>
            </a:r>
            <a:r>
              <a:rPr lang="en-US" altLang="ja-JP" u="none" dirty="0">
                <a:solidFill>
                  <a:schemeClr val="tx1"/>
                </a:solidFill>
                <a:latin typeface="Times New Roman" pitchFamily="18" charset="0"/>
                <a:cs typeface="Times New Roman" pitchFamily="18" charset="0"/>
              </a:rPr>
              <a:t>	</a:t>
            </a:r>
            <a:r>
              <a:rPr lang="en-US" altLang="ja-JP" u="none" dirty="0">
                <a:solidFill>
                  <a:schemeClr val="tx1"/>
                </a:solidFill>
                <a:latin typeface="Times New Roman" pitchFamily="18" charset="0"/>
                <a:cs typeface="Times New Roman" pitchFamily="18" charset="0"/>
                <a:sym typeface="Wingdings" pitchFamily="2" charset="2"/>
              </a:rPr>
              <a:t></a:t>
            </a:r>
            <a:r>
              <a:rPr lang="en-US" altLang="ja-JP" u="none" dirty="0">
                <a:solidFill>
                  <a:schemeClr val="tx1"/>
                </a:solidFill>
                <a:latin typeface="Times New Roman" pitchFamily="18" charset="0"/>
                <a:cs typeface="Times New Roman" pitchFamily="18" charset="0"/>
              </a:rPr>
              <a:t>  Regional welfare center</a:t>
            </a:r>
            <a:endParaRPr lang="ja-JP" altLang="ja-JP" u="none" dirty="0">
              <a:solidFill>
                <a:schemeClr val="tx1"/>
              </a:solidFill>
              <a:latin typeface="Times New Roman" pitchFamily="18" charset="0"/>
              <a:cs typeface="Times New Roman" pitchFamily="18" charset="0"/>
            </a:endParaRPr>
          </a:p>
          <a:p>
            <a:pPr>
              <a:lnSpc>
                <a:spcPct val="150000"/>
              </a:lnSpc>
            </a:pPr>
            <a:r>
              <a:rPr lang="en-US" altLang="ja-JP" u="none" dirty="0">
                <a:solidFill>
                  <a:schemeClr val="tx1"/>
                </a:solidFill>
                <a:latin typeface="Times New Roman" pitchFamily="18" charset="0"/>
                <a:cs typeface="Times New Roman" pitchFamily="18" charset="0"/>
                <a:sym typeface="Wingdings" pitchFamily="2" charset="2"/>
              </a:rPr>
              <a:t> </a:t>
            </a:r>
            <a:r>
              <a:rPr lang="en-US" altLang="ja-JP" u="none" dirty="0">
                <a:solidFill>
                  <a:schemeClr val="tx1"/>
                </a:solidFill>
                <a:latin typeface="Times New Roman" pitchFamily="18" charset="0"/>
                <a:cs typeface="Times New Roman" pitchFamily="18" charset="0"/>
              </a:rPr>
              <a:t>Clinics</a:t>
            </a:r>
            <a:r>
              <a:rPr lang="en-US" altLang="ja-JP" u="none" dirty="0">
                <a:latin typeface="Times New Roman" pitchFamily="18" charset="0"/>
                <a:cs typeface="Times New Roman" pitchFamily="18" charset="0"/>
              </a:rPr>
              <a:t>*</a:t>
            </a:r>
            <a:r>
              <a:rPr lang="en-US" altLang="ja-JP" u="none" dirty="0">
                <a:solidFill>
                  <a:schemeClr val="tx1"/>
                </a:solidFill>
                <a:latin typeface="Times New Roman" pitchFamily="18" charset="0"/>
                <a:cs typeface="Times New Roman" pitchFamily="18" charset="0"/>
              </a:rPr>
              <a:t>			</a:t>
            </a:r>
            <a:r>
              <a:rPr lang="en-US" altLang="ja-JP" u="none" dirty="0">
                <a:solidFill>
                  <a:schemeClr val="tx1"/>
                </a:solidFill>
                <a:latin typeface="Times New Roman" pitchFamily="18" charset="0"/>
                <a:cs typeface="Times New Roman" pitchFamily="18" charset="0"/>
                <a:sym typeface="Wingdings" pitchFamily="2" charset="2"/>
              </a:rPr>
              <a:t></a:t>
            </a:r>
            <a:r>
              <a:rPr lang="en-US" altLang="ja-JP" u="none" dirty="0">
                <a:solidFill>
                  <a:schemeClr val="tx1"/>
                </a:solidFill>
                <a:latin typeface="Times New Roman" pitchFamily="18" charset="0"/>
                <a:cs typeface="Times New Roman" pitchFamily="18" charset="0"/>
              </a:rPr>
              <a:t>  Cable broadcasting telephone, radio tel.</a:t>
            </a:r>
            <a:endParaRPr lang="ja-JP" altLang="ja-JP" u="none" dirty="0">
              <a:solidFill>
                <a:schemeClr val="tx1"/>
              </a:solidFill>
              <a:latin typeface="Times New Roman" pitchFamily="18" charset="0"/>
              <a:cs typeface="Times New Roman" pitchFamily="18" charset="0"/>
            </a:endParaRPr>
          </a:p>
          <a:p>
            <a:pPr>
              <a:lnSpc>
                <a:spcPct val="150000"/>
              </a:lnSpc>
            </a:pPr>
            <a:r>
              <a:rPr lang="en-US" altLang="ja-JP" u="none" dirty="0">
                <a:solidFill>
                  <a:schemeClr val="tx1"/>
                </a:solidFill>
                <a:latin typeface="Times New Roman" pitchFamily="18" charset="0"/>
                <a:cs typeface="Times New Roman" pitchFamily="18" charset="0"/>
                <a:sym typeface="Wingdings" pitchFamily="2" charset="2"/>
              </a:rPr>
              <a:t> </a:t>
            </a:r>
            <a:r>
              <a:rPr lang="en-US" altLang="ja-JP" u="none" dirty="0">
                <a:solidFill>
                  <a:schemeClr val="tx1"/>
                </a:solidFill>
                <a:latin typeface="Times New Roman" pitchFamily="18" charset="0"/>
                <a:cs typeface="Times New Roman" pitchFamily="18" charset="0"/>
              </a:rPr>
              <a:t>Development of residential sites	</a:t>
            </a:r>
            <a:r>
              <a:rPr lang="en-US" altLang="ja-JP" u="none" dirty="0">
                <a:solidFill>
                  <a:schemeClr val="tx1"/>
                </a:solidFill>
                <a:latin typeface="Times New Roman" pitchFamily="18" charset="0"/>
                <a:cs typeface="Times New Roman" pitchFamily="18" charset="0"/>
                <a:sym typeface="Wingdings" pitchFamily="2" charset="2"/>
              </a:rPr>
              <a:t></a:t>
            </a:r>
            <a:r>
              <a:rPr lang="en-US" altLang="ja-JP" u="none" dirty="0">
                <a:solidFill>
                  <a:schemeClr val="tx1"/>
                </a:solidFill>
                <a:latin typeface="Times New Roman" pitchFamily="18" charset="0"/>
                <a:cs typeface="Times New Roman" pitchFamily="18" charset="0"/>
              </a:rPr>
              <a:t>  Fire defense facilities</a:t>
            </a:r>
            <a:endParaRPr lang="ja-JP" altLang="ja-JP" u="none" dirty="0">
              <a:solidFill>
                <a:schemeClr val="tx1"/>
              </a:solidFill>
              <a:latin typeface="Times New Roman" pitchFamily="18" charset="0"/>
              <a:cs typeface="Times New Roman" pitchFamily="18" charset="0"/>
            </a:endParaRPr>
          </a:p>
          <a:p>
            <a:pPr>
              <a:lnSpc>
                <a:spcPct val="150000"/>
              </a:lnSpc>
            </a:pPr>
            <a:r>
              <a:rPr lang="en-US" altLang="ja-JP" u="none" dirty="0">
                <a:solidFill>
                  <a:schemeClr val="tx1"/>
                </a:solidFill>
                <a:latin typeface="Times New Roman" pitchFamily="18" charset="0"/>
                <a:cs typeface="Times New Roman" pitchFamily="18" charset="0"/>
                <a:sym typeface="Wingdings" pitchFamily="2" charset="2"/>
              </a:rPr>
              <a:t> </a:t>
            </a:r>
            <a:r>
              <a:rPr lang="en-US" altLang="ja-JP" u="none" dirty="0">
                <a:solidFill>
                  <a:schemeClr val="tx1"/>
                </a:solidFill>
                <a:latin typeface="Times New Roman" pitchFamily="18" charset="0"/>
                <a:cs typeface="Times New Roman" pitchFamily="18" charset="0"/>
              </a:rPr>
              <a:t>Municipal housing		</a:t>
            </a:r>
            <a:r>
              <a:rPr lang="en-US" altLang="ja-JP" u="none" dirty="0">
                <a:solidFill>
                  <a:schemeClr val="tx1"/>
                </a:solidFill>
                <a:latin typeface="Times New Roman" pitchFamily="18" charset="0"/>
                <a:cs typeface="Times New Roman" pitchFamily="18" charset="0"/>
                <a:sym typeface="Wingdings" pitchFamily="2" charset="2"/>
              </a:rPr>
              <a:t></a:t>
            </a:r>
            <a:r>
              <a:rPr lang="en-US" altLang="ja-JP" u="none" dirty="0">
                <a:solidFill>
                  <a:schemeClr val="tx1"/>
                </a:solidFill>
                <a:latin typeface="Times New Roman" pitchFamily="18" charset="0"/>
                <a:cs typeface="Times New Roman" pitchFamily="18" charset="0"/>
              </a:rPr>
              <a:t>  Stockbreeding wastewater treatment plant</a:t>
            </a:r>
            <a:endParaRPr lang="ja-JP" altLang="ja-JP" u="none" dirty="0">
              <a:solidFill>
                <a:schemeClr val="tx1"/>
              </a:solidFill>
              <a:latin typeface="Times New Roman" pitchFamily="18" charset="0"/>
              <a:cs typeface="Times New Roman" pitchFamily="18" charset="0"/>
            </a:endParaRPr>
          </a:p>
          <a:p>
            <a:pPr>
              <a:lnSpc>
                <a:spcPct val="150000"/>
              </a:lnSpc>
            </a:pPr>
            <a:r>
              <a:rPr lang="en-US" altLang="ja-JP" u="none" dirty="0">
                <a:solidFill>
                  <a:schemeClr val="tx1"/>
                </a:solidFill>
                <a:latin typeface="Times New Roman" pitchFamily="18" charset="0"/>
                <a:cs typeface="Times New Roman" pitchFamily="18" charset="0"/>
                <a:sym typeface="Wingdings" pitchFamily="2" charset="2"/>
              </a:rPr>
              <a:t> </a:t>
            </a:r>
            <a:r>
              <a:rPr lang="en-US" altLang="ja-JP" u="none" dirty="0">
                <a:solidFill>
                  <a:schemeClr val="tx1"/>
                </a:solidFill>
                <a:latin typeface="Times New Roman" pitchFamily="18" charset="0"/>
                <a:cs typeface="Times New Roman" pitchFamily="18" charset="0"/>
              </a:rPr>
              <a:t>Forest roads			</a:t>
            </a:r>
            <a:r>
              <a:rPr lang="en-US" altLang="ja-JP" u="none" dirty="0">
                <a:solidFill>
                  <a:schemeClr val="tx1"/>
                </a:solidFill>
                <a:latin typeface="Times New Roman" pitchFamily="18" charset="0"/>
                <a:cs typeface="Times New Roman" pitchFamily="18" charset="0"/>
                <a:sym typeface="Wingdings" pitchFamily="2" charset="2"/>
              </a:rPr>
              <a:t></a:t>
            </a:r>
            <a:r>
              <a:rPr lang="en-US" altLang="ja-JP" u="none" dirty="0">
                <a:solidFill>
                  <a:schemeClr val="tx1"/>
                </a:solidFill>
                <a:latin typeface="Times New Roman" pitchFamily="18" charset="0"/>
                <a:cs typeface="Times New Roman" pitchFamily="18" charset="0"/>
              </a:rPr>
              <a:t>  Human waste treatment plant</a:t>
            </a:r>
            <a:endParaRPr lang="ja-JP" altLang="ja-JP" u="none" dirty="0">
              <a:solidFill>
                <a:schemeClr val="tx1"/>
              </a:solidFill>
              <a:latin typeface="Times New Roman" pitchFamily="18" charset="0"/>
              <a:cs typeface="Times New Roman" pitchFamily="18" charset="0"/>
            </a:endParaRPr>
          </a:p>
          <a:p>
            <a:pPr>
              <a:lnSpc>
                <a:spcPct val="150000"/>
              </a:lnSpc>
              <a:buFont typeface="Wingdings" pitchFamily="2" charset="2"/>
              <a:buChar char=""/>
            </a:pPr>
            <a:r>
              <a:rPr lang="en-US" altLang="ja-JP" u="none" dirty="0">
                <a:solidFill>
                  <a:schemeClr val="tx1"/>
                </a:solidFill>
                <a:latin typeface="Times New Roman" pitchFamily="18" charset="0"/>
                <a:cs typeface="Times New Roman" pitchFamily="18" charset="0"/>
              </a:rPr>
              <a:t>Forestation			</a:t>
            </a:r>
            <a:r>
              <a:rPr lang="en-US" altLang="ja-JP" u="none" dirty="0">
                <a:solidFill>
                  <a:schemeClr val="tx1"/>
                </a:solidFill>
                <a:latin typeface="Times New Roman" pitchFamily="18" charset="0"/>
                <a:cs typeface="Times New Roman" pitchFamily="18" charset="0"/>
                <a:sym typeface="Wingdings" pitchFamily="2" charset="2"/>
              </a:rPr>
              <a:t></a:t>
            </a:r>
            <a:r>
              <a:rPr lang="en-US" altLang="ja-JP" u="none" dirty="0">
                <a:solidFill>
                  <a:schemeClr val="tx1"/>
                </a:solidFill>
                <a:latin typeface="Times New Roman" pitchFamily="18" charset="0"/>
                <a:cs typeface="Times New Roman" pitchFamily="18" charset="0"/>
              </a:rPr>
              <a:t>  </a:t>
            </a:r>
            <a:r>
              <a:rPr lang="en-US" altLang="ja-JP" u="none" dirty="0" smtClean="0">
                <a:solidFill>
                  <a:schemeClr val="tx1"/>
                </a:solidFill>
                <a:latin typeface="Times New Roman" pitchFamily="18" charset="0"/>
                <a:cs typeface="Times New Roman" pitchFamily="18" charset="0"/>
              </a:rPr>
              <a:t>Garbage </a:t>
            </a:r>
            <a:r>
              <a:rPr lang="en-US" altLang="ja-JP" u="none" dirty="0">
                <a:solidFill>
                  <a:schemeClr val="tx1"/>
                </a:solidFill>
                <a:latin typeface="Times New Roman" pitchFamily="18" charset="0"/>
                <a:cs typeface="Times New Roman" pitchFamily="18" charset="0"/>
              </a:rPr>
              <a:t>disposal plant</a:t>
            </a:r>
          </a:p>
          <a:p>
            <a:pPr>
              <a:buFont typeface="Wingdings" pitchFamily="2" charset="2"/>
              <a:buChar char=""/>
            </a:pPr>
            <a:endParaRPr lang="en-US" altLang="ja-JP" u="none" dirty="0">
              <a:solidFill>
                <a:schemeClr val="tx1"/>
              </a:solidFill>
              <a:latin typeface="Times New Roman" pitchFamily="18" charset="0"/>
              <a:cs typeface="Times New Roman" pitchFamily="18" charset="0"/>
            </a:endParaRPr>
          </a:p>
          <a:p>
            <a:r>
              <a:rPr lang="en-US" altLang="ja-JP" u="none" dirty="0">
                <a:solidFill>
                  <a:schemeClr val="tx1"/>
                </a:solidFill>
                <a:latin typeface="Times New Roman" pitchFamily="18" charset="0"/>
                <a:cs typeface="Times New Roman" pitchFamily="18" charset="0"/>
              </a:rPr>
              <a:t>Total 24 </a:t>
            </a:r>
            <a:r>
              <a:rPr lang="en-US" altLang="ja-JP" u="none" dirty="0" smtClean="0">
                <a:solidFill>
                  <a:schemeClr val="tx1"/>
                </a:solidFill>
                <a:latin typeface="Times New Roman" pitchFamily="18" charset="0"/>
                <a:cs typeface="Times New Roman" pitchFamily="18" charset="0"/>
              </a:rPr>
              <a:t>kinds of projects (categories)</a:t>
            </a:r>
            <a:endParaRPr lang="en-US" altLang="ja-JP" u="none" dirty="0">
              <a:solidFill>
                <a:schemeClr val="tx1"/>
              </a:solidFill>
              <a:latin typeface="Times New Roman" pitchFamily="18" charset="0"/>
              <a:cs typeface="Times New Roman" pitchFamily="18" charset="0"/>
            </a:endParaRPr>
          </a:p>
          <a:p>
            <a:r>
              <a:rPr lang="en-US" altLang="ja-JP" u="none" dirty="0">
                <a:latin typeface="Times New Roman" pitchFamily="18" charset="0"/>
                <a:cs typeface="Times New Roman" pitchFamily="18" charset="0"/>
              </a:rPr>
              <a:t>*</a:t>
            </a:r>
            <a:r>
              <a:rPr lang="en-US" altLang="ja-JP" u="none" dirty="0">
                <a:solidFill>
                  <a:schemeClr val="tx1"/>
                </a:solidFill>
                <a:latin typeface="Times New Roman" pitchFamily="18" charset="0"/>
                <a:cs typeface="Times New Roman" pitchFamily="18" charset="0"/>
              </a:rPr>
              <a:t>: Target project entitled for </a:t>
            </a:r>
            <a:r>
              <a:rPr lang="en-US" altLang="ja-JP" u="none" dirty="0" smtClean="0">
                <a:solidFill>
                  <a:schemeClr val="tx1"/>
                </a:solidFill>
                <a:latin typeface="Times New Roman" pitchFamily="18" charset="0"/>
                <a:cs typeface="Times New Roman" pitchFamily="18" charset="0"/>
              </a:rPr>
              <a:t>raising national government subsidy ratio</a:t>
            </a:r>
            <a:endParaRPr lang="ja-JP" altLang="en-US" dirty="0">
              <a:solidFill>
                <a:schemeClr val="tx1"/>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0" y="592138"/>
            <a:ext cx="9144000" cy="1569660"/>
          </a:xfrm>
          <a:prstGeom prst="rect">
            <a:avLst/>
          </a:prstGeom>
          <a:noFill/>
          <a:ln w="9525" algn="ctr">
            <a:noFill/>
            <a:miter lim="800000"/>
            <a:headEnd/>
            <a:tailEnd/>
          </a:ln>
        </p:spPr>
        <p:txBody>
          <a:bodyPr>
            <a:spAutoFit/>
          </a:bodyPr>
          <a:lstStyle/>
          <a:p>
            <a:pPr>
              <a:buFont typeface="Wingdings" pitchFamily="2" charset="2"/>
              <a:buChar char="¡"/>
            </a:pPr>
            <a:r>
              <a:rPr lang="en-US" altLang="ja-JP" sz="1600" u="none" dirty="0">
                <a:solidFill>
                  <a:schemeClr val="tx1"/>
                </a:solidFill>
                <a:latin typeface="Times New Roman" pitchFamily="18" charset="0"/>
                <a:cs typeface="Times New Roman" pitchFamily="18" charset="0"/>
              </a:rPr>
              <a:t>As to the public facilities that will be submerged by the construction of a dam, a </a:t>
            </a:r>
            <a:r>
              <a:rPr lang="en-US" altLang="ja-JP" sz="1600" u="none" dirty="0" smtClean="0">
                <a:solidFill>
                  <a:schemeClr val="tx1"/>
                </a:solidFill>
                <a:latin typeface="Times New Roman" pitchFamily="18" charset="0"/>
                <a:cs typeface="Times New Roman" pitchFamily="18" charset="0"/>
              </a:rPr>
              <a:t>compensation </a:t>
            </a:r>
            <a:r>
              <a:rPr lang="en-US" altLang="ja-JP" sz="1600" u="none" dirty="0">
                <a:solidFill>
                  <a:schemeClr val="tx1"/>
                </a:solidFill>
                <a:latin typeface="Times New Roman" pitchFamily="18" charset="0"/>
                <a:cs typeface="Times New Roman" pitchFamily="18" charset="0"/>
              </a:rPr>
              <a:t>work </a:t>
            </a:r>
            <a:endParaRPr lang="en-US" altLang="ja-JP" sz="1600" u="none" dirty="0" smtClean="0">
              <a:solidFill>
                <a:schemeClr val="tx1"/>
              </a:solidFill>
              <a:latin typeface="Times New Roman" pitchFamily="18" charset="0"/>
              <a:cs typeface="Times New Roman" pitchFamily="18" charset="0"/>
            </a:endParaRPr>
          </a:p>
          <a:p>
            <a:r>
              <a:rPr lang="en-US" altLang="ja-JP" sz="1600" u="none" dirty="0" smtClean="0">
                <a:solidFill>
                  <a:schemeClr val="tx1"/>
                </a:solidFill>
                <a:latin typeface="Times New Roman" pitchFamily="18" charset="0"/>
                <a:cs typeface="Times New Roman" pitchFamily="18" charset="0"/>
              </a:rPr>
              <a:t>    will be </a:t>
            </a:r>
            <a:r>
              <a:rPr lang="en-US" altLang="ja-JP" sz="1600" u="none" dirty="0">
                <a:solidFill>
                  <a:schemeClr val="tx1"/>
                </a:solidFill>
                <a:latin typeface="Times New Roman" pitchFamily="18" charset="0"/>
                <a:cs typeface="Times New Roman" pitchFamily="18" charset="0"/>
              </a:rPr>
              <a:t>implemented by the builder of the dam.  The said </a:t>
            </a:r>
            <a:r>
              <a:rPr lang="en-US" altLang="ja-JP" sz="1600" u="none" dirty="0" smtClean="0">
                <a:solidFill>
                  <a:schemeClr val="tx1"/>
                </a:solidFill>
                <a:latin typeface="Times New Roman" pitchFamily="18" charset="0"/>
                <a:cs typeface="Times New Roman" pitchFamily="18" charset="0"/>
              </a:rPr>
              <a:t>compensation </a:t>
            </a:r>
            <a:r>
              <a:rPr lang="en-US" altLang="ja-JP" sz="1600" u="none" dirty="0">
                <a:solidFill>
                  <a:schemeClr val="tx1"/>
                </a:solidFill>
                <a:latin typeface="Times New Roman" pitchFamily="18" charset="0"/>
                <a:cs typeface="Times New Roman" pitchFamily="18" charset="0"/>
              </a:rPr>
              <a:t>work does not included in the </a:t>
            </a:r>
            <a:r>
              <a:rPr lang="en-US" altLang="ja-JP" sz="1600" u="none" dirty="0" smtClean="0">
                <a:solidFill>
                  <a:schemeClr val="tx1"/>
                </a:solidFill>
                <a:latin typeface="Times New Roman" pitchFamily="18" charset="0"/>
                <a:cs typeface="Times New Roman" pitchFamily="18" charset="0"/>
              </a:rPr>
              <a:t>    </a:t>
            </a:r>
          </a:p>
          <a:p>
            <a:r>
              <a:rPr lang="en-US" altLang="ja-JP" sz="1600" u="none" dirty="0" smtClean="0">
                <a:solidFill>
                  <a:schemeClr val="tx1"/>
                </a:solidFill>
                <a:latin typeface="Times New Roman" pitchFamily="18" charset="0"/>
                <a:cs typeface="Times New Roman" pitchFamily="18" charset="0"/>
              </a:rPr>
              <a:t>    Reservoir Area </a:t>
            </a:r>
            <a:r>
              <a:rPr lang="en-US" altLang="ja-JP" sz="1600" u="none" dirty="0">
                <a:solidFill>
                  <a:schemeClr val="tx1"/>
                </a:solidFill>
                <a:latin typeface="Times New Roman" pitchFamily="18" charset="0"/>
                <a:cs typeface="Times New Roman" pitchFamily="18" charset="0"/>
              </a:rPr>
              <a:t>Development Plan.</a:t>
            </a:r>
            <a:endParaRPr lang="ja-JP" altLang="ja-JP" sz="1600" u="none" dirty="0">
              <a:solidFill>
                <a:schemeClr val="tx1"/>
              </a:solidFill>
              <a:latin typeface="Times New Roman" pitchFamily="18" charset="0"/>
              <a:cs typeface="Times New Roman" pitchFamily="18" charset="0"/>
            </a:endParaRPr>
          </a:p>
          <a:p>
            <a:pPr marL="180975" indent="-180975">
              <a:buFont typeface="Wingdings" pitchFamily="2" charset="2"/>
              <a:buChar char="¡"/>
            </a:pPr>
            <a:r>
              <a:rPr lang="en-US" altLang="ja-JP" sz="1600" dirty="0">
                <a:solidFill>
                  <a:srgbClr val="0070C0"/>
                </a:solidFill>
                <a:latin typeface="Times New Roman" pitchFamily="18" charset="0"/>
                <a:cs typeface="Times New Roman" pitchFamily="18" charset="0"/>
              </a:rPr>
              <a:t>If sufficient effect cannot be gotten only by the </a:t>
            </a:r>
            <a:r>
              <a:rPr lang="en-US" altLang="ja-JP" sz="1600" dirty="0" smtClean="0">
                <a:solidFill>
                  <a:srgbClr val="0070C0"/>
                </a:solidFill>
                <a:latin typeface="Times New Roman" pitchFamily="18" charset="0"/>
                <a:cs typeface="Times New Roman" pitchFamily="18" charset="0"/>
              </a:rPr>
              <a:t>compensation </a:t>
            </a:r>
            <a:r>
              <a:rPr lang="en-US" altLang="ja-JP" sz="1600" dirty="0">
                <a:solidFill>
                  <a:srgbClr val="0070C0"/>
                </a:solidFill>
                <a:latin typeface="Times New Roman" pitchFamily="18" charset="0"/>
                <a:cs typeface="Times New Roman" pitchFamily="18" charset="0"/>
              </a:rPr>
              <a:t>work, there is a case that </a:t>
            </a:r>
            <a:r>
              <a:rPr lang="en-US" altLang="ja-JP" sz="1600" dirty="0" smtClean="0">
                <a:solidFill>
                  <a:srgbClr val="0070C0"/>
                </a:solidFill>
                <a:latin typeface="Times New Roman" pitchFamily="18" charset="0"/>
                <a:cs typeface="Times New Roman" pitchFamily="18" charset="0"/>
              </a:rPr>
              <a:t>the compensation work </a:t>
            </a:r>
            <a:r>
              <a:rPr lang="en-US" altLang="ja-JP" sz="1600" dirty="0">
                <a:solidFill>
                  <a:srgbClr val="0070C0"/>
                </a:solidFill>
                <a:latin typeface="Times New Roman" pitchFamily="18" charset="0"/>
                <a:cs typeface="Times New Roman" pitchFamily="18" charset="0"/>
              </a:rPr>
              <a:t>and the project </a:t>
            </a:r>
            <a:r>
              <a:rPr lang="en-US" altLang="ja-JP" sz="1600" dirty="0" smtClean="0">
                <a:solidFill>
                  <a:srgbClr val="0070C0"/>
                </a:solidFill>
                <a:latin typeface="Times New Roman" pitchFamily="18" charset="0"/>
                <a:cs typeface="Times New Roman" pitchFamily="18" charset="0"/>
              </a:rPr>
              <a:t>of reservoir area development plan are </a:t>
            </a:r>
            <a:r>
              <a:rPr lang="en-US" altLang="ja-JP" sz="1600" dirty="0">
                <a:solidFill>
                  <a:srgbClr val="0070C0"/>
                </a:solidFill>
                <a:latin typeface="Times New Roman" pitchFamily="18" charset="0"/>
                <a:cs typeface="Times New Roman" pitchFamily="18" charset="0"/>
              </a:rPr>
              <a:t>executed </a:t>
            </a:r>
            <a:r>
              <a:rPr lang="en-US" altLang="ja-JP" sz="1600" dirty="0" smtClean="0">
                <a:solidFill>
                  <a:srgbClr val="0070C0"/>
                </a:solidFill>
                <a:latin typeface="Times New Roman" pitchFamily="18" charset="0"/>
                <a:cs typeface="Times New Roman" pitchFamily="18" charset="0"/>
              </a:rPr>
              <a:t>together as combined work.</a:t>
            </a:r>
            <a:endParaRPr lang="ja-JP" altLang="en-US" b="0" u="none" dirty="0">
              <a:solidFill>
                <a:srgbClr val="0070C0"/>
              </a:solidFill>
            </a:endParaRPr>
          </a:p>
        </p:txBody>
      </p:sp>
      <p:pic>
        <p:nvPicPr>
          <p:cNvPr id="14339" name="Picture 4" descr="IMGP0333"/>
          <p:cNvPicPr>
            <a:picLocks noChangeAspect="1" noChangeArrowheads="1"/>
          </p:cNvPicPr>
          <p:nvPr/>
        </p:nvPicPr>
        <p:blipFill>
          <a:blip r:embed="rId3" cstate="print"/>
          <a:srcRect/>
          <a:stretch>
            <a:fillRect/>
          </a:stretch>
        </p:blipFill>
        <p:spPr bwMode="auto">
          <a:xfrm>
            <a:off x="1467749" y="2233134"/>
            <a:ext cx="5935663" cy="4452937"/>
          </a:xfrm>
          <a:prstGeom prst="rect">
            <a:avLst/>
          </a:prstGeom>
          <a:noFill/>
          <a:ln w="9525">
            <a:noFill/>
            <a:miter lim="800000"/>
            <a:headEnd/>
            <a:tailEnd/>
          </a:ln>
        </p:spPr>
      </p:pic>
      <p:sp>
        <p:nvSpPr>
          <p:cNvPr id="14340" name="Line 5"/>
          <p:cNvSpPr>
            <a:spLocks noChangeShapeType="1"/>
          </p:cNvSpPr>
          <p:nvPr/>
        </p:nvSpPr>
        <p:spPr bwMode="auto">
          <a:xfrm>
            <a:off x="6948488" y="4365625"/>
            <a:ext cx="0" cy="792163"/>
          </a:xfrm>
          <a:prstGeom prst="line">
            <a:avLst/>
          </a:prstGeom>
          <a:noFill/>
          <a:ln w="38100">
            <a:solidFill>
              <a:srgbClr val="00CCFF"/>
            </a:solidFill>
            <a:round/>
            <a:headEnd/>
            <a:tailEnd/>
          </a:ln>
        </p:spPr>
        <p:txBody>
          <a:bodyPr wrap="none" anchor="ctr"/>
          <a:lstStyle/>
          <a:p>
            <a:endParaRPr lang="ja-JP" altLang="en-US"/>
          </a:p>
        </p:txBody>
      </p:sp>
      <p:sp>
        <p:nvSpPr>
          <p:cNvPr id="14341" name="Line 6"/>
          <p:cNvSpPr>
            <a:spLocks noChangeShapeType="1"/>
          </p:cNvSpPr>
          <p:nvPr/>
        </p:nvSpPr>
        <p:spPr bwMode="auto">
          <a:xfrm>
            <a:off x="5508625" y="4581525"/>
            <a:ext cx="0" cy="792163"/>
          </a:xfrm>
          <a:prstGeom prst="line">
            <a:avLst/>
          </a:prstGeom>
          <a:noFill/>
          <a:ln w="38100">
            <a:solidFill>
              <a:schemeClr val="bg1"/>
            </a:solidFill>
            <a:round/>
            <a:headEnd/>
            <a:tailEnd/>
          </a:ln>
        </p:spPr>
        <p:txBody>
          <a:bodyPr wrap="none" anchor="ctr"/>
          <a:lstStyle/>
          <a:p>
            <a:endParaRPr lang="ja-JP" altLang="en-US"/>
          </a:p>
        </p:txBody>
      </p:sp>
      <p:sp>
        <p:nvSpPr>
          <p:cNvPr id="14342" name="Freeform 7"/>
          <p:cNvSpPr>
            <a:spLocks/>
          </p:cNvSpPr>
          <p:nvPr/>
        </p:nvSpPr>
        <p:spPr bwMode="auto">
          <a:xfrm>
            <a:off x="1676400" y="5029200"/>
            <a:ext cx="3810000" cy="266700"/>
          </a:xfrm>
          <a:custGeom>
            <a:avLst/>
            <a:gdLst>
              <a:gd name="T0" fmla="*/ 0 w 2400"/>
              <a:gd name="T1" fmla="*/ 2147483647 h 168"/>
              <a:gd name="T2" fmla="*/ 2147483647 w 2400"/>
              <a:gd name="T3" fmla="*/ 0 h 168"/>
              <a:gd name="T4" fmla="*/ 0 60000 65536"/>
              <a:gd name="T5" fmla="*/ 0 60000 65536"/>
              <a:gd name="T6" fmla="*/ 0 w 2400"/>
              <a:gd name="T7" fmla="*/ 0 h 168"/>
              <a:gd name="T8" fmla="*/ 2400 w 2400"/>
              <a:gd name="T9" fmla="*/ 168 h 168"/>
            </a:gdLst>
            <a:ahLst/>
            <a:cxnLst>
              <a:cxn ang="T4">
                <a:pos x="T0" y="T1"/>
              </a:cxn>
              <a:cxn ang="T5">
                <a:pos x="T2" y="T3"/>
              </a:cxn>
            </a:cxnLst>
            <a:rect l="T6" t="T7" r="T8" b="T9"/>
            <a:pathLst>
              <a:path w="2400" h="168">
                <a:moveTo>
                  <a:pt x="0" y="168"/>
                </a:moveTo>
                <a:lnTo>
                  <a:pt x="2400" y="0"/>
                </a:lnTo>
              </a:path>
            </a:pathLst>
          </a:custGeom>
          <a:noFill/>
          <a:ln w="38100">
            <a:solidFill>
              <a:schemeClr val="bg1"/>
            </a:solidFill>
            <a:round/>
            <a:headEnd type="triangle" w="med" len="med"/>
            <a:tailEnd type="triangle" w="med" len="med"/>
          </a:ln>
        </p:spPr>
        <p:txBody>
          <a:bodyPr wrap="none" anchor="ctr"/>
          <a:lstStyle/>
          <a:p>
            <a:endParaRPr lang="ja-JP" altLang="en-US"/>
          </a:p>
        </p:txBody>
      </p:sp>
      <p:sp>
        <p:nvSpPr>
          <p:cNvPr id="14343" name="Line 8"/>
          <p:cNvSpPr>
            <a:spLocks noChangeShapeType="1"/>
          </p:cNvSpPr>
          <p:nvPr/>
        </p:nvSpPr>
        <p:spPr bwMode="auto">
          <a:xfrm>
            <a:off x="1692275" y="4797425"/>
            <a:ext cx="0" cy="792163"/>
          </a:xfrm>
          <a:prstGeom prst="line">
            <a:avLst/>
          </a:prstGeom>
          <a:noFill/>
          <a:ln w="38100">
            <a:solidFill>
              <a:schemeClr val="bg1"/>
            </a:solidFill>
            <a:round/>
            <a:headEnd/>
            <a:tailEnd/>
          </a:ln>
        </p:spPr>
        <p:txBody>
          <a:bodyPr wrap="none" anchor="ctr"/>
          <a:lstStyle/>
          <a:p>
            <a:endParaRPr lang="ja-JP" altLang="en-US"/>
          </a:p>
        </p:txBody>
      </p:sp>
      <p:sp>
        <p:nvSpPr>
          <p:cNvPr id="14344" name="Freeform 9"/>
          <p:cNvSpPr>
            <a:spLocks/>
          </p:cNvSpPr>
          <p:nvPr/>
        </p:nvSpPr>
        <p:spPr bwMode="auto">
          <a:xfrm>
            <a:off x="5511800" y="4914900"/>
            <a:ext cx="1422400" cy="101600"/>
          </a:xfrm>
          <a:custGeom>
            <a:avLst/>
            <a:gdLst>
              <a:gd name="T0" fmla="*/ 0 w 896"/>
              <a:gd name="T1" fmla="*/ 2147483647 h 64"/>
              <a:gd name="T2" fmla="*/ 2147483647 w 896"/>
              <a:gd name="T3" fmla="*/ 0 h 64"/>
              <a:gd name="T4" fmla="*/ 0 60000 65536"/>
              <a:gd name="T5" fmla="*/ 0 60000 65536"/>
              <a:gd name="T6" fmla="*/ 0 w 896"/>
              <a:gd name="T7" fmla="*/ 0 h 64"/>
              <a:gd name="T8" fmla="*/ 896 w 896"/>
              <a:gd name="T9" fmla="*/ 64 h 64"/>
            </a:gdLst>
            <a:ahLst/>
            <a:cxnLst>
              <a:cxn ang="T4">
                <a:pos x="T0" y="T1"/>
              </a:cxn>
              <a:cxn ang="T5">
                <a:pos x="T2" y="T3"/>
              </a:cxn>
            </a:cxnLst>
            <a:rect l="T6" t="T7" r="T8" b="T9"/>
            <a:pathLst>
              <a:path w="896" h="64">
                <a:moveTo>
                  <a:pt x="0" y="64"/>
                </a:moveTo>
                <a:lnTo>
                  <a:pt x="896" y="0"/>
                </a:lnTo>
              </a:path>
            </a:pathLst>
          </a:custGeom>
          <a:noFill/>
          <a:ln w="38100">
            <a:solidFill>
              <a:srgbClr val="00CCFF"/>
            </a:solidFill>
            <a:round/>
            <a:headEnd type="triangle" w="med" len="med"/>
            <a:tailEnd type="triangle" w="med" len="med"/>
          </a:ln>
        </p:spPr>
        <p:txBody>
          <a:bodyPr wrap="none" anchor="ctr"/>
          <a:lstStyle/>
          <a:p>
            <a:endParaRPr lang="ja-JP" altLang="en-US"/>
          </a:p>
        </p:txBody>
      </p:sp>
      <p:sp>
        <p:nvSpPr>
          <p:cNvPr id="14345" name="Text Box 10"/>
          <p:cNvSpPr txBox="1">
            <a:spLocks noChangeArrowheads="1"/>
          </p:cNvSpPr>
          <p:nvPr/>
        </p:nvSpPr>
        <p:spPr bwMode="auto">
          <a:xfrm>
            <a:off x="2391577" y="4652963"/>
            <a:ext cx="2400017" cy="400110"/>
          </a:xfrm>
          <a:prstGeom prst="rect">
            <a:avLst/>
          </a:prstGeom>
          <a:noFill/>
          <a:ln w="9525" algn="ctr">
            <a:noFill/>
            <a:miter lim="800000"/>
            <a:headEnd/>
            <a:tailEnd/>
          </a:ln>
        </p:spPr>
        <p:txBody>
          <a:bodyPr wrap="none">
            <a:spAutoFit/>
          </a:bodyPr>
          <a:lstStyle/>
          <a:p>
            <a:pPr algn="ctr"/>
            <a:r>
              <a:rPr lang="en-US" altLang="ja-JP" sz="2000" u="none" dirty="0" smtClean="0">
                <a:solidFill>
                  <a:schemeClr val="bg1"/>
                </a:solidFill>
                <a:latin typeface="Times New Roman" pitchFamily="18" charset="0"/>
                <a:cs typeface="Times New Roman" pitchFamily="18" charset="0"/>
              </a:rPr>
              <a:t>Compensation work</a:t>
            </a:r>
            <a:endParaRPr lang="ja-JP" altLang="en-US" sz="2000" u="none" dirty="0">
              <a:solidFill>
                <a:schemeClr val="bg1"/>
              </a:solidFill>
              <a:latin typeface="Times New Roman" pitchFamily="18" charset="0"/>
              <a:cs typeface="Times New Roman" pitchFamily="18" charset="0"/>
            </a:endParaRPr>
          </a:p>
        </p:txBody>
      </p:sp>
      <p:sp>
        <p:nvSpPr>
          <p:cNvPr id="14346" name="Text Box 11"/>
          <p:cNvSpPr txBox="1">
            <a:spLocks noChangeArrowheads="1"/>
          </p:cNvSpPr>
          <p:nvPr/>
        </p:nvSpPr>
        <p:spPr bwMode="auto">
          <a:xfrm>
            <a:off x="5301682" y="5373687"/>
            <a:ext cx="2203299" cy="1323439"/>
          </a:xfrm>
          <a:prstGeom prst="rect">
            <a:avLst/>
          </a:prstGeom>
          <a:noFill/>
          <a:ln w="9525" algn="ctr">
            <a:noFill/>
            <a:miter lim="800000"/>
            <a:headEnd/>
            <a:tailEnd/>
          </a:ln>
        </p:spPr>
        <p:txBody>
          <a:bodyPr wrap="square">
            <a:spAutoFit/>
          </a:bodyPr>
          <a:lstStyle/>
          <a:p>
            <a:r>
              <a:rPr lang="en-US" altLang="ja-JP" sz="2000" u="none" dirty="0" smtClean="0">
                <a:solidFill>
                  <a:srgbClr val="33CCFF"/>
                </a:solidFill>
                <a:latin typeface="Times New Roman" pitchFamily="18" charset="0"/>
                <a:cs typeface="Times New Roman" pitchFamily="18" charset="0"/>
              </a:rPr>
              <a:t>Widening </a:t>
            </a:r>
            <a:r>
              <a:rPr lang="en-US" altLang="ja-JP" sz="2000" u="none" dirty="0">
                <a:solidFill>
                  <a:srgbClr val="33CCFF"/>
                </a:solidFill>
                <a:latin typeface="Times New Roman" pitchFamily="18" charset="0"/>
                <a:cs typeface="Times New Roman" pitchFamily="18" charset="0"/>
              </a:rPr>
              <a:t>portion </a:t>
            </a:r>
            <a:endParaRPr lang="ja-JP" altLang="ja-JP" sz="2000" u="none" dirty="0">
              <a:solidFill>
                <a:srgbClr val="33CCFF"/>
              </a:solidFill>
              <a:latin typeface="Times New Roman" pitchFamily="18" charset="0"/>
              <a:cs typeface="Times New Roman" pitchFamily="18" charset="0"/>
            </a:endParaRPr>
          </a:p>
          <a:p>
            <a:r>
              <a:rPr lang="en-US" altLang="ja-JP" u="none" dirty="0">
                <a:solidFill>
                  <a:srgbClr val="33CCFF"/>
                </a:solidFill>
                <a:latin typeface="Times New Roman" pitchFamily="18" charset="0"/>
                <a:cs typeface="Times New Roman" pitchFamily="18" charset="0"/>
              </a:rPr>
              <a:t>(by </a:t>
            </a:r>
            <a:r>
              <a:rPr lang="en-US" altLang="ja-JP" u="none" dirty="0" smtClean="0">
                <a:solidFill>
                  <a:srgbClr val="33CCFF"/>
                </a:solidFill>
                <a:latin typeface="Times New Roman" pitchFamily="18" charset="0"/>
                <a:cs typeface="Times New Roman" pitchFamily="18" charset="0"/>
              </a:rPr>
              <a:t>reservoir </a:t>
            </a:r>
            <a:r>
              <a:rPr lang="en-US" altLang="ja-JP" u="none" dirty="0">
                <a:solidFill>
                  <a:srgbClr val="33CCFF"/>
                </a:solidFill>
                <a:latin typeface="Times New Roman" pitchFamily="18" charset="0"/>
                <a:cs typeface="Times New Roman" pitchFamily="18" charset="0"/>
              </a:rPr>
              <a:t>area </a:t>
            </a:r>
            <a:endParaRPr lang="en-US" altLang="ja-JP" u="none" dirty="0" smtClean="0">
              <a:solidFill>
                <a:srgbClr val="33CCFF"/>
              </a:solidFill>
              <a:latin typeface="Times New Roman" pitchFamily="18" charset="0"/>
              <a:cs typeface="Times New Roman" pitchFamily="18" charset="0"/>
            </a:endParaRPr>
          </a:p>
          <a:p>
            <a:r>
              <a:rPr lang="en-US" altLang="ja-JP" u="none" dirty="0" smtClean="0">
                <a:solidFill>
                  <a:srgbClr val="33CCFF"/>
                </a:solidFill>
                <a:latin typeface="Times New Roman" pitchFamily="18" charset="0"/>
                <a:cs typeface="Times New Roman" pitchFamily="18" charset="0"/>
              </a:rPr>
              <a:t>development </a:t>
            </a:r>
            <a:r>
              <a:rPr lang="en-US" altLang="ja-JP" u="none" dirty="0">
                <a:solidFill>
                  <a:srgbClr val="33CCFF"/>
                </a:solidFill>
                <a:latin typeface="Times New Roman" pitchFamily="18" charset="0"/>
                <a:cs typeface="Times New Roman" pitchFamily="18" charset="0"/>
              </a:rPr>
              <a:t>plan)</a:t>
            </a:r>
            <a:endParaRPr lang="ja-JP" altLang="ja-JP" u="none" dirty="0">
              <a:solidFill>
                <a:srgbClr val="33CCFF"/>
              </a:solidFill>
              <a:latin typeface="Times New Roman" pitchFamily="18" charset="0"/>
              <a:cs typeface="Times New Roman" pitchFamily="18" charset="0"/>
            </a:endParaRPr>
          </a:p>
          <a:p>
            <a:endParaRPr lang="ja-JP" altLang="en-US" sz="2400" b="0" u="none" dirty="0">
              <a:solidFill>
                <a:srgbClr val="00CCFF"/>
              </a:solidFill>
            </a:endParaRPr>
          </a:p>
        </p:txBody>
      </p:sp>
      <p:sp>
        <p:nvSpPr>
          <p:cNvPr id="14347" name="Line 12"/>
          <p:cNvSpPr>
            <a:spLocks noChangeShapeType="1"/>
          </p:cNvSpPr>
          <p:nvPr/>
        </p:nvSpPr>
        <p:spPr bwMode="auto">
          <a:xfrm>
            <a:off x="5541963" y="4568825"/>
            <a:ext cx="0" cy="792163"/>
          </a:xfrm>
          <a:prstGeom prst="line">
            <a:avLst/>
          </a:prstGeom>
          <a:noFill/>
          <a:ln w="38100">
            <a:solidFill>
              <a:srgbClr val="00CCFF"/>
            </a:solidFill>
            <a:round/>
            <a:headEnd/>
            <a:tailEnd/>
          </a:ln>
        </p:spPr>
        <p:txBody>
          <a:bodyPr wrap="none" anchor="ctr"/>
          <a:lstStyle/>
          <a:p>
            <a:endParaRPr lang="ja-JP" altLang="en-US"/>
          </a:p>
        </p:txBody>
      </p:sp>
      <p:sp>
        <p:nvSpPr>
          <p:cNvPr id="268293" name="テキスト ボックス 2"/>
          <p:cNvSpPr txBox="1">
            <a:spLocks noChangeArrowheads="1"/>
          </p:cNvSpPr>
          <p:nvPr/>
        </p:nvSpPr>
        <p:spPr bwMode="auto">
          <a:xfrm>
            <a:off x="0" y="0"/>
            <a:ext cx="9144000" cy="400110"/>
          </a:xfrm>
          <a:prstGeom prst="rect">
            <a:avLst/>
          </a:prstGeom>
          <a:solidFill>
            <a:srgbClr val="3333FF"/>
          </a:solidFill>
          <a:ln w="9525">
            <a:noFill/>
            <a:miter lim="800000"/>
            <a:headEnd/>
            <a:tailEnd/>
          </a:ln>
        </p:spPr>
        <p:txBody>
          <a:bodyPr>
            <a:spAutoFit/>
          </a:bodyPr>
          <a:lstStyle/>
          <a:p>
            <a:pPr algn="ctr">
              <a:defRPr/>
            </a:pPr>
            <a:r>
              <a:rPr lang="en-US" altLang="ja-JP" sz="2000" u="none" dirty="0" smtClean="0">
                <a:solidFill>
                  <a:schemeClr val="bg1"/>
                </a:solidFill>
                <a:latin typeface="Times New Roman" pitchFamily="18" charset="0"/>
                <a:cs typeface="Times New Roman" pitchFamily="18" charset="0"/>
              </a:rPr>
              <a:t>Reservoir </a:t>
            </a:r>
            <a:r>
              <a:rPr lang="en-US" altLang="ja-JP" sz="2000" u="none" dirty="0">
                <a:solidFill>
                  <a:schemeClr val="bg1"/>
                </a:solidFill>
                <a:latin typeface="Times New Roman" pitchFamily="18" charset="0"/>
                <a:cs typeface="Times New Roman" pitchFamily="18" charset="0"/>
              </a:rPr>
              <a:t>Area Development Plan and </a:t>
            </a:r>
            <a:r>
              <a:rPr lang="en-US" altLang="ja-JP" sz="2000" u="none" dirty="0" smtClean="0">
                <a:solidFill>
                  <a:schemeClr val="bg1"/>
                </a:solidFill>
                <a:latin typeface="Times New Roman" pitchFamily="18" charset="0"/>
                <a:cs typeface="Times New Roman" pitchFamily="18" charset="0"/>
              </a:rPr>
              <a:t>Compensation </a:t>
            </a:r>
            <a:r>
              <a:rPr lang="en-US" altLang="ja-JP" sz="2000" u="none" dirty="0">
                <a:solidFill>
                  <a:schemeClr val="bg1"/>
                </a:solidFill>
                <a:latin typeface="Times New Roman" pitchFamily="18" charset="0"/>
                <a:cs typeface="Times New Roman" pitchFamily="18" charset="0"/>
              </a:rPr>
              <a:t>Work (combined </a:t>
            </a:r>
            <a:r>
              <a:rPr lang="en-US" altLang="ja-JP" sz="2000" u="none" dirty="0" smtClean="0">
                <a:solidFill>
                  <a:schemeClr val="bg1"/>
                </a:solidFill>
                <a:latin typeface="Times New Roman" pitchFamily="18" charset="0"/>
                <a:cs typeface="Times New Roman" pitchFamily="18" charset="0"/>
              </a:rPr>
              <a:t>work)</a:t>
            </a:r>
            <a:endParaRPr lang="ja-JP" altLang="en-US" sz="2000" b="0" u="none" dirty="0">
              <a:solidFill>
                <a:schemeClr val="bg1"/>
              </a:solidFill>
              <a:effectLst>
                <a:outerShdw blurRad="38100" dist="38100" dir="2700000" algn="tl">
                  <a:srgbClr val="000000"/>
                </a:outerShdw>
              </a:effectLst>
              <a:latin typeface="Arial" charset="0"/>
              <a:ea typeface="HGP創英角ｺﾞｼｯｸUB" pitchFamily="50" charset="-128"/>
              <a:cs typeface="+mn-cs"/>
            </a:endParaRPr>
          </a:p>
        </p:txBody>
      </p:sp>
      <p:sp>
        <p:nvSpPr>
          <p:cNvPr id="14349" name="Text Box 19"/>
          <p:cNvSpPr txBox="1">
            <a:spLocks noChangeArrowheads="1"/>
          </p:cNvSpPr>
          <p:nvPr/>
        </p:nvSpPr>
        <p:spPr bwMode="auto">
          <a:xfrm>
            <a:off x="8572500" y="6521450"/>
            <a:ext cx="571500" cy="336550"/>
          </a:xfrm>
          <a:prstGeom prst="rect">
            <a:avLst/>
          </a:prstGeom>
          <a:noFill/>
          <a:ln w="9525" algn="ctr">
            <a:noFill/>
            <a:miter lim="800000"/>
            <a:headEnd/>
            <a:tailEnd/>
          </a:ln>
        </p:spPr>
        <p:txBody>
          <a:bodyPr>
            <a:spAutoFit/>
          </a:bodyPr>
          <a:lstStyle/>
          <a:p>
            <a:pPr algn="ctr">
              <a:spcBef>
                <a:spcPct val="50000"/>
              </a:spcBef>
            </a:pPr>
            <a:r>
              <a:rPr lang="en-US" altLang="ja-JP" sz="1600" b="0" u="none">
                <a:solidFill>
                  <a:schemeClr val="tx1"/>
                </a:solidFill>
              </a:rPr>
              <a:t>12</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番号プレースホルダ 3"/>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algn="r" eaLnBrk="1" fontAlgn="base" hangingPunct="1">
              <a:spcBef>
                <a:spcPct val="0"/>
              </a:spcBef>
              <a:spcAft>
                <a:spcPct val="0"/>
              </a:spcAft>
            </a:pPr>
            <a:fld id="{9EF32AA4-5BCC-4066-A3CF-62843698E343}" type="slidenum">
              <a:rPr lang="en-US" altLang="ja-JP" sz="1400" b="0" u="none"/>
              <a:pPr algn="r" eaLnBrk="1" fontAlgn="base" hangingPunct="1">
                <a:spcBef>
                  <a:spcPct val="0"/>
                </a:spcBef>
                <a:spcAft>
                  <a:spcPct val="0"/>
                </a:spcAft>
              </a:pPr>
              <a:t>13</a:t>
            </a:fld>
            <a:endParaRPr lang="en-US" altLang="ja-JP" sz="1400" b="0" u="none"/>
          </a:p>
        </p:txBody>
      </p:sp>
      <p:pic>
        <p:nvPicPr>
          <p:cNvPr id="1638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9550" y="1243012"/>
            <a:ext cx="5265738"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
          <p:cNvGrpSpPr>
            <a:grpSpLocks/>
          </p:cNvGrpSpPr>
          <p:nvPr/>
        </p:nvGrpSpPr>
        <p:grpSpPr bwMode="auto">
          <a:xfrm>
            <a:off x="1384300" y="946150"/>
            <a:ext cx="2730500" cy="1949450"/>
            <a:chOff x="2781" y="2345"/>
            <a:chExt cx="5444" cy="3960"/>
          </a:xfrm>
        </p:grpSpPr>
        <p:pic>
          <p:nvPicPr>
            <p:cNvPr id="1659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81" y="2345"/>
              <a:ext cx="5444" cy="3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94" name="Text Box 6"/>
            <p:cNvSpPr txBox="1">
              <a:spLocks noChangeArrowheads="1"/>
            </p:cNvSpPr>
            <p:nvPr/>
          </p:nvSpPr>
          <p:spPr bwMode="auto">
            <a:xfrm>
              <a:off x="6921" y="5585"/>
              <a:ext cx="1260" cy="5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algn="just" fontAlgn="base">
                <a:spcBef>
                  <a:spcPct val="0"/>
                </a:spcBef>
                <a:spcAft>
                  <a:spcPct val="0"/>
                </a:spcAft>
              </a:pPr>
              <a:endParaRPr kumimoji="0" lang="ja-JP" altLang="ja-JP" sz="1000" b="0" u="none">
                <a:latin typeface="Century" pitchFamily="18" charset="0"/>
                <a:ea typeface="ＭＳ 明朝" pitchFamily="17" charset="-128"/>
              </a:endParaRPr>
            </a:p>
          </p:txBody>
        </p:sp>
        <p:sp>
          <p:nvSpPr>
            <p:cNvPr id="16595" name="Text Box 7"/>
            <p:cNvSpPr txBox="1">
              <a:spLocks noChangeArrowheads="1"/>
            </p:cNvSpPr>
            <p:nvPr/>
          </p:nvSpPr>
          <p:spPr bwMode="auto">
            <a:xfrm>
              <a:off x="3360" y="5760"/>
              <a:ext cx="1221" cy="5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algn="just" fontAlgn="base">
                <a:spcBef>
                  <a:spcPct val="0"/>
                </a:spcBef>
                <a:spcAft>
                  <a:spcPct val="0"/>
                </a:spcAft>
              </a:pPr>
              <a:endParaRPr kumimoji="0" lang="ja-JP" altLang="ja-JP" sz="1000" b="0" u="none">
                <a:latin typeface="Century" pitchFamily="18" charset="0"/>
                <a:ea typeface="ＭＳ 明朝" pitchFamily="17" charset="-128"/>
              </a:endParaRPr>
            </a:p>
          </p:txBody>
        </p:sp>
      </p:grpSp>
      <p:pic>
        <p:nvPicPr>
          <p:cNvPr id="16389"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48625" y="5710238"/>
            <a:ext cx="633413"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Freeform 9"/>
          <p:cNvSpPr>
            <a:spLocks/>
          </p:cNvSpPr>
          <p:nvPr/>
        </p:nvSpPr>
        <p:spPr bwMode="auto">
          <a:xfrm>
            <a:off x="457200" y="812800"/>
            <a:ext cx="4254500" cy="2463800"/>
          </a:xfrm>
          <a:custGeom>
            <a:avLst/>
            <a:gdLst>
              <a:gd name="T0" fmla="*/ 2147483647 w 2680"/>
              <a:gd name="T1" fmla="*/ 0 h 1552"/>
              <a:gd name="T2" fmla="*/ 2147483647 w 2680"/>
              <a:gd name="T3" fmla="*/ 2147483647 h 1552"/>
              <a:gd name="T4" fmla="*/ 2147483647 w 2680"/>
              <a:gd name="T5" fmla="*/ 2147483647 h 1552"/>
              <a:gd name="T6" fmla="*/ 2147483647 w 2680"/>
              <a:gd name="T7" fmla="*/ 2147483647 h 1552"/>
              <a:gd name="T8" fmla="*/ 0 w 2680"/>
              <a:gd name="T9" fmla="*/ 2147483647 h 1552"/>
              <a:gd name="T10" fmla="*/ 0 60000 65536"/>
              <a:gd name="T11" fmla="*/ 0 60000 65536"/>
              <a:gd name="T12" fmla="*/ 0 60000 65536"/>
              <a:gd name="T13" fmla="*/ 0 60000 65536"/>
              <a:gd name="T14" fmla="*/ 0 60000 65536"/>
              <a:gd name="T15" fmla="*/ 0 w 2680"/>
              <a:gd name="T16" fmla="*/ 0 h 1552"/>
              <a:gd name="T17" fmla="*/ 2680 w 2680"/>
              <a:gd name="T18" fmla="*/ 1552 h 1552"/>
            </a:gdLst>
            <a:ahLst/>
            <a:cxnLst>
              <a:cxn ang="T10">
                <a:pos x="T0" y="T1"/>
              </a:cxn>
              <a:cxn ang="T11">
                <a:pos x="T2" y="T3"/>
              </a:cxn>
              <a:cxn ang="T12">
                <a:pos x="T4" y="T5"/>
              </a:cxn>
              <a:cxn ang="T13">
                <a:pos x="T6" y="T7"/>
              </a:cxn>
              <a:cxn ang="T14">
                <a:pos x="T8" y="T9"/>
              </a:cxn>
            </a:cxnLst>
            <a:rect l="T15" t="T16" r="T17" b="T18"/>
            <a:pathLst>
              <a:path w="2680" h="1552">
                <a:moveTo>
                  <a:pt x="2680" y="0"/>
                </a:moveTo>
                <a:lnTo>
                  <a:pt x="2480" y="464"/>
                </a:lnTo>
                <a:lnTo>
                  <a:pt x="2176" y="464"/>
                </a:lnTo>
                <a:lnTo>
                  <a:pt x="960" y="1552"/>
                </a:lnTo>
                <a:lnTo>
                  <a:pt x="0" y="1552"/>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pPr fontAlgn="base">
              <a:spcBef>
                <a:spcPct val="0"/>
              </a:spcBef>
              <a:spcAft>
                <a:spcPct val="0"/>
              </a:spcAft>
            </a:pPr>
            <a:endParaRPr lang="ja-JP" altLang="en-US" b="1" u="sng">
              <a:solidFill>
                <a:srgbClr val="FF0000"/>
              </a:solidFill>
              <a:latin typeface="HGP創英角ｺﾞｼｯｸUB" pitchFamily="50" charset="-128"/>
              <a:ea typeface="HGP創英角ｺﾞｼｯｸUB" pitchFamily="50" charset="-128"/>
            </a:endParaRPr>
          </a:p>
        </p:txBody>
      </p:sp>
      <p:sp>
        <p:nvSpPr>
          <p:cNvPr id="16391" name="Text Box 11"/>
          <p:cNvSpPr txBox="1">
            <a:spLocks noChangeArrowheads="1"/>
          </p:cNvSpPr>
          <p:nvPr/>
        </p:nvSpPr>
        <p:spPr bwMode="auto">
          <a:xfrm>
            <a:off x="441325" y="920750"/>
            <a:ext cx="11112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40" tIns="27720" rIns="37440" bIns="27720"/>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algn="just" fontAlgn="base">
              <a:lnSpc>
                <a:spcPct val="50000"/>
              </a:lnSpc>
              <a:spcBef>
                <a:spcPct val="0"/>
              </a:spcBef>
              <a:spcAft>
                <a:spcPct val="0"/>
              </a:spcAft>
            </a:pPr>
            <a:r>
              <a:rPr kumimoji="0" lang="en-US" altLang="ja-JP" sz="600" b="0" u="none" dirty="0">
                <a:latin typeface="Century" pitchFamily="18" charset="0"/>
                <a:ea typeface="ＭＳ 明朝" pitchFamily="17" charset="-128"/>
              </a:rPr>
              <a:t>※</a:t>
            </a:r>
            <a:r>
              <a:rPr kumimoji="0" lang="en-US" altLang="ja-JP" sz="600" b="0" u="none" dirty="0">
                <a:latin typeface="Arial Narrow" pitchFamily="34" charset="0"/>
              </a:rPr>
              <a:t>Ishikari River, </a:t>
            </a:r>
            <a:r>
              <a:rPr kumimoji="0" lang="en-US" altLang="ja-JP" sz="600" b="0" u="none" dirty="0" err="1">
                <a:latin typeface="Arial Narrow" pitchFamily="34" charset="0"/>
              </a:rPr>
              <a:t>Takisato</a:t>
            </a:r>
            <a:r>
              <a:rPr kumimoji="0" lang="en-US" altLang="ja-JP" sz="600" b="0" u="none" dirty="0">
                <a:latin typeface="Arial Narrow" pitchFamily="34" charset="0"/>
              </a:rPr>
              <a:t> Dam</a:t>
            </a:r>
            <a:r>
              <a:rPr kumimoji="0" lang="en-US" altLang="ja-JP" dirty="0"/>
              <a:t> </a:t>
            </a:r>
            <a:endParaRPr kumimoji="0" lang="ja-JP" altLang="en-US" dirty="0"/>
          </a:p>
        </p:txBody>
      </p:sp>
      <p:sp>
        <p:nvSpPr>
          <p:cNvPr id="16392" name="Text Box 12"/>
          <p:cNvSpPr txBox="1">
            <a:spLocks noChangeArrowheads="1"/>
          </p:cNvSpPr>
          <p:nvPr/>
        </p:nvSpPr>
        <p:spPr bwMode="auto">
          <a:xfrm>
            <a:off x="217488" y="1711325"/>
            <a:ext cx="10033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40" tIns="27720" rIns="37440" bIns="27720"/>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algn="just" fontAlgn="base">
              <a:spcBef>
                <a:spcPct val="0"/>
              </a:spcBef>
              <a:spcAft>
                <a:spcPct val="0"/>
              </a:spcAft>
            </a:pPr>
            <a:r>
              <a:rPr kumimoji="0" lang="en-US" altLang="ja-JP" sz="600" b="0" u="none">
                <a:latin typeface="Arial Narrow" pitchFamily="34" charset="0"/>
                <a:ea typeface="ＭＳ 明朝" pitchFamily="17" charset="-128"/>
              </a:rPr>
              <a:t>Sarugawa River, Nibutani Dam</a:t>
            </a:r>
          </a:p>
        </p:txBody>
      </p:sp>
      <p:sp>
        <p:nvSpPr>
          <p:cNvPr id="16393" name="Text Box 13"/>
          <p:cNvSpPr txBox="1">
            <a:spLocks noChangeArrowheads="1"/>
          </p:cNvSpPr>
          <p:nvPr/>
        </p:nvSpPr>
        <p:spPr bwMode="auto">
          <a:xfrm>
            <a:off x="196850" y="1943100"/>
            <a:ext cx="1265238"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40" tIns="27720" rIns="37440" bIns="27720"/>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algn="just" fontAlgn="base">
              <a:spcBef>
                <a:spcPct val="0"/>
              </a:spcBef>
              <a:spcAft>
                <a:spcPct val="0"/>
              </a:spcAft>
            </a:pPr>
            <a:r>
              <a:rPr kumimoji="0" lang="en-US" altLang="ja-JP" sz="600" b="0" u="none">
                <a:latin typeface="Arial Narrow" pitchFamily="34" charset="0"/>
              </a:rPr>
              <a:t>Shiribeshi-Toshibetsu River, </a:t>
            </a:r>
            <a:r>
              <a:rPr kumimoji="0" lang="en-US" altLang="ja-JP" sz="600">
                <a:latin typeface="Arial Narrow" pitchFamily="34" charset="0"/>
              </a:rPr>
              <a:t>P</a:t>
            </a:r>
            <a:r>
              <a:rPr kumimoji="0" lang="en-US" altLang="ja-JP" sz="600" b="0" u="none">
                <a:latin typeface="Arial Narrow" pitchFamily="34" charset="0"/>
              </a:rPr>
              <a:t>irika Dam</a:t>
            </a:r>
            <a:r>
              <a:rPr kumimoji="0" lang="en-US" altLang="ja-JP" sz="600">
                <a:latin typeface="Arial Narrow" pitchFamily="34" charset="0"/>
              </a:rPr>
              <a:t> </a:t>
            </a:r>
            <a:endParaRPr kumimoji="0" lang="ja-JP" altLang="en-US" sz="600">
              <a:latin typeface="Arial Narrow" pitchFamily="34" charset="0"/>
            </a:endParaRPr>
          </a:p>
        </p:txBody>
      </p:sp>
      <p:sp>
        <p:nvSpPr>
          <p:cNvPr id="16394" name="Text Box 14"/>
          <p:cNvSpPr txBox="1">
            <a:spLocks noChangeArrowheads="1"/>
          </p:cNvSpPr>
          <p:nvPr/>
        </p:nvSpPr>
        <p:spPr bwMode="auto">
          <a:xfrm>
            <a:off x="2425700" y="949325"/>
            <a:ext cx="9048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40" tIns="27720" rIns="37440" bIns="27720"/>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algn="just" fontAlgn="base">
              <a:spcBef>
                <a:spcPct val="0"/>
              </a:spcBef>
              <a:spcAft>
                <a:spcPct val="0"/>
              </a:spcAft>
            </a:pPr>
            <a:r>
              <a:rPr kumimoji="0" lang="en-US" altLang="ja-JP" sz="600" b="0" u="none">
                <a:latin typeface="Arial Narrow" pitchFamily="34" charset="0"/>
              </a:rPr>
              <a:t>Ishikari River, Aibetsu Dam</a:t>
            </a:r>
            <a:endParaRPr kumimoji="0" lang="ja-JP" altLang="en-US"/>
          </a:p>
        </p:txBody>
      </p:sp>
      <p:sp>
        <p:nvSpPr>
          <p:cNvPr id="16395" name="Freeform 15"/>
          <p:cNvSpPr>
            <a:spLocks/>
          </p:cNvSpPr>
          <p:nvPr/>
        </p:nvSpPr>
        <p:spPr bwMode="auto">
          <a:xfrm>
            <a:off x="523875" y="1136650"/>
            <a:ext cx="1552575" cy="679450"/>
          </a:xfrm>
          <a:custGeom>
            <a:avLst/>
            <a:gdLst>
              <a:gd name="T0" fmla="*/ 0 w 2340"/>
              <a:gd name="T1" fmla="*/ 0 h 1260"/>
              <a:gd name="T2" fmla="*/ 2147483647 w 2340"/>
              <a:gd name="T3" fmla="*/ 0 h 1260"/>
              <a:gd name="T4" fmla="*/ 2147483647 w 2340"/>
              <a:gd name="T5" fmla="*/ 2147483647 h 1260"/>
              <a:gd name="T6" fmla="*/ 0 60000 65536"/>
              <a:gd name="T7" fmla="*/ 0 60000 65536"/>
              <a:gd name="T8" fmla="*/ 0 60000 65536"/>
              <a:gd name="T9" fmla="*/ 0 w 2340"/>
              <a:gd name="T10" fmla="*/ 0 h 1260"/>
              <a:gd name="T11" fmla="*/ 2340 w 2340"/>
              <a:gd name="T12" fmla="*/ 1260 h 1260"/>
            </a:gdLst>
            <a:ahLst/>
            <a:cxnLst>
              <a:cxn ang="T6">
                <a:pos x="T0" y="T1"/>
              </a:cxn>
              <a:cxn ang="T7">
                <a:pos x="T2" y="T3"/>
              </a:cxn>
              <a:cxn ang="T8">
                <a:pos x="T4" y="T5"/>
              </a:cxn>
            </a:cxnLst>
            <a:rect l="T9" t="T10" r="T11" b="T12"/>
            <a:pathLst>
              <a:path w="2340" h="1260">
                <a:moveTo>
                  <a:pt x="0" y="0"/>
                </a:moveTo>
                <a:lnTo>
                  <a:pt x="1260" y="0"/>
                </a:lnTo>
                <a:lnTo>
                  <a:pt x="2340" y="1260"/>
                </a:lnTo>
              </a:path>
            </a:pathLst>
          </a:custGeom>
          <a:noFill/>
          <a:ln w="9525">
            <a:solidFill>
              <a:srgbClr val="000000"/>
            </a:solidFill>
            <a:round/>
            <a:headEnd/>
            <a:tailEnd type="oval" w="sm" len="sm"/>
          </a:ln>
          <a:extLst>
            <a:ext uri="{909E8E84-426E-40DD-AFC4-6F175D3DCCD1}">
              <a14:hiddenFill xmlns:a14="http://schemas.microsoft.com/office/drawing/2010/main">
                <a:solidFill>
                  <a:srgbClr val="FFFFFF"/>
                </a:solidFill>
              </a14:hiddenFill>
            </a:ext>
          </a:extLst>
        </p:spPr>
        <p:txBody>
          <a:bodyPr lIns="37440" tIns="27720" rIns="37440" bIns="27720"/>
          <a:lstStyle/>
          <a:p>
            <a:pPr fontAlgn="base">
              <a:spcBef>
                <a:spcPct val="0"/>
              </a:spcBef>
              <a:spcAft>
                <a:spcPct val="0"/>
              </a:spcAft>
            </a:pPr>
            <a:endParaRPr lang="ja-JP" altLang="en-US" b="1" u="sng">
              <a:solidFill>
                <a:srgbClr val="FF0000"/>
              </a:solidFill>
              <a:latin typeface="HGP創英角ｺﾞｼｯｸUB" pitchFamily="50" charset="-128"/>
              <a:ea typeface="HGP創英角ｺﾞｼｯｸUB" pitchFamily="50" charset="-128"/>
            </a:endParaRPr>
          </a:p>
        </p:txBody>
      </p:sp>
      <p:sp>
        <p:nvSpPr>
          <p:cNvPr id="16396" name="Freeform 16"/>
          <p:cNvSpPr>
            <a:spLocks/>
          </p:cNvSpPr>
          <p:nvPr/>
        </p:nvSpPr>
        <p:spPr bwMode="auto">
          <a:xfrm>
            <a:off x="368300" y="1873250"/>
            <a:ext cx="1803400" cy="358775"/>
          </a:xfrm>
          <a:custGeom>
            <a:avLst/>
            <a:gdLst>
              <a:gd name="T0" fmla="*/ 0 w 2700"/>
              <a:gd name="T1" fmla="*/ 0 h 540"/>
              <a:gd name="T2" fmla="*/ 2147483647 w 2700"/>
              <a:gd name="T3" fmla="*/ 0 h 540"/>
              <a:gd name="T4" fmla="*/ 2147483647 w 2700"/>
              <a:gd name="T5" fmla="*/ 2147483647 h 540"/>
              <a:gd name="T6" fmla="*/ 0 60000 65536"/>
              <a:gd name="T7" fmla="*/ 0 60000 65536"/>
              <a:gd name="T8" fmla="*/ 0 60000 65536"/>
              <a:gd name="T9" fmla="*/ 0 w 2700"/>
              <a:gd name="T10" fmla="*/ 0 h 540"/>
              <a:gd name="T11" fmla="*/ 2700 w 2700"/>
              <a:gd name="T12" fmla="*/ 540 h 540"/>
            </a:gdLst>
            <a:ahLst/>
            <a:cxnLst>
              <a:cxn ang="T6">
                <a:pos x="T0" y="T1"/>
              </a:cxn>
              <a:cxn ang="T7">
                <a:pos x="T2" y="T3"/>
              </a:cxn>
              <a:cxn ang="T8">
                <a:pos x="T4" y="T5"/>
              </a:cxn>
            </a:cxnLst>
            <a:rect l="T9" t="T10" r="T11" b="T12"/>
            <a:pathLst>
              <a:path w="2700" h="540">
                <a:moveTo>
                  <a:pt x="0" y="0"/>
                </a:moveTo>
                <a:lnTo>
                  <a:pt x="1260" y="0"/>
                </a:lnTo>
                <a:lnTo>
                  <a:pt x="2700" y="540"/>
                </a:lnTo>
              </a:path>
            </a:pathLst>
          </a:custGeom>
          <a:noFill/>
          <a:ln w="9525">
            <a:solidFill>
              <a:srgbClr val="000000"/>
            </a:solidFill>
            <a:round/>
            <a:headEnd/>
            <a:tailEnd type="oval" w="sm" len="sm"/>
          </a:ln>
          <a:extLst>
            <a:ext uri="{909E8E84-426E-40DD-AFC4-6F175D3DCCD1}">
              <a14:hiddenFill xmlns:a14="http://schemas.microsoft.com/office/drawing/2010/main">
                <a:solidFill>
                  <a:srgbClr val="FFFFFF"/>
                </a:solidFill>
              </a14:hiddenFill>
            </a:ext>
          </a:extLst>
        </p:spPr>
        <p:txBody>
          <a:bodyPr lIns="37440" tIns="27720" rIns="37440" bIns="27720"/>
          <a:lstStyle/>
          <a:p>
            <a:pPr fontAlgn="base">
              <a:spcBef>
                <a:spcPct val="0"/>
              </a:spcBef>
              <a:spcAft>
                <a:spcPct val="0"/>
              </a:spcAft>
            </a:pPr>
            <a:endParaRPr lang="ja-JP" altLang="en-US" b="1" u="sng">
              <a:solidFill>
                <a:srgbClr val="FF0000"/>
              </a:solidFill>
              <a:latin typeface="HGP創英角ｺﾞｼｯｸUB" pitchFamily="50" charset="-128"/>
              <a:ea typeface="HGP創英角ｺﾞｼｯｸUB" pitchFamily="50" charset="-128"/>
            </a:endParaRPr>
          </a:p>
        </p:txBody>
      </p:sp>
      <p:sp>
        <p:nvSpPr>
          <p:cNvPr id="16397" name="Freeform 17"/>
          <p:cNvSpPr>
            <a:spLocks/>
          </p:cNvSpPr>
          <p:nvPr/>
        </p:nvSpPr>
        <p:spPr bwMode="auto">
          <a:xfrm>
            <a:off x="330200" y="2155825"/>
            <a:ext cx="1139825" cy="114300"/>
          </a:xfrm>
          <a:custGeom>
            <a:avLst/>
            <a:gdLst>
              <a:gd name="T0" fmla="*/ 0 w 1800"/>
              <a:gd name="T1" fmla="*/ 0 h 180"/>
              <a:gd name="T2" fmla="*/ 2147483647 w 1800"/>
              <a:gd name="T3" fmla="*/ 0 h 180"/>
              <a:gd name="T4" fmla="*/ 2147483647 w 1800"/>
              <a:gd name="T5" fmla="*/ 2147483647 h 180"/>
              <a:gd name="T6" fmla="*/ 0 60000 65536"/>
              <a:gd name="T7" fmla="*/ 0 60000 65536"/>
              <a:gd name="T8" fmla="*/ 0 60000 65536"/>
              <a:gd name="T9" fmla="*/ 0 w 1800"/>
              <a:gd name="T10" fmla="*/ 0 h 180"/>
              <a:gd name="T11" fmla="*/ 1800 w 1800"/>
              <a:gd name="T12" fmla="*/ 180 h 180"/>
            </a:gdLst>
            <a:ahLst/>
            <a:cxnLst>
              <a:cxn ang="T6">
                <a:pos x="T0" y="T1"/>
              </a:cxn>
              <a:cxn ang="T7">
                <a:pos x="T2" y="T3"/>
              </a:cxn>
              <a:cxn ang="T8">
                <a:pos x="T4" y="T5"/>
              </a:cxn>
            </a:cxnLst>
            <a:rect l="T9" t="T10" r="T11" b="T12"/>
            <a:pathLst>
              <a:path w="1800" h="180">
                <a:moveTo>
                  <a:pt x="0" y="0"/>
                </a:moveTo>
                <a:lnTo>
                  <a:pt x="1440" y="0"/>
                </a:lnTo>
                <a:lnTo>
                  <a:pt x="1800" y="180"/>
                </a:lnTo>
              </a:path>
            </a:pathLst>
          </a:custGeom>
          <a:noFill/>
          <a:ln w="9525">
            <a:solidFill>
              <a:srgbClr val="000000"/>
            </a:solidFill>
            <a:round/>
            <a:headEnd/>
            <a:tailEnd type="oval" w="sm" len="sm"/>
          </a:ln>
          <a:extLst>
            <a:ext uri="{909E8E84-426E-40DD-AFC4-6F175D3DCCD1}">
              <a14:hiddenFill xmlns:a14="http://schemas.microsoft.com/office/drawing/2010/main">
                <a:solidFill>
                  <a:srgbClr val="FFFFFF"/>
                </a:solidFill>
              </a14:hiddenFill>
            </a:ext>
          </a:extLst>
        </p:spPr>
        <p:txBody>
          <a:bodyPr lIns="37440" tIns="27720" rIns="37440" bIns="27720"/>
          <a:lstStyle/>
          <a:p>
            <a:pPr fontAlgn="base">
              <a:spcBef>
                <a:spcPct val="0"/>
              </a:spcBef>
              <a:spcAft>
                <a:spcPct val="0"/>
              </a:spcAft>
            </a:pPr>
            <a:endParaRPr lang="ja-JP" altLang="en-US" b="1" u="sng">
              <a:solidFill>
                <a:srgbClr val="FF0000"/>
              </a:solidFill>
              <a:latin typeface="HGP創英角ｺﾞｼｯｸUB" pitchFamily="50" charset="-128"/>
              <a:ea typeface="HGP創英角ｺﾞｼｯｸUB" pitchFamily="50" charset="-128"/>
            </a:endParaRPr>
          </a:p>
        </p:txBody>
      </p:sp>
      <p:sp>
        <p:nvSpPr>
          <p:cNvPr id="16398" name="Freeform 18"/>
          <p:cNvSpPr>
            <a:spLocks/>
          </p:cNvSpPr>
          <p:nvPr/>
        </p:nvSpPr>
        <p:spPr bwMode="auto">
          <a:xfrm>
            <a:off x="2212975" y="1092200"/>
            <a:ext cx="898525" cy="482600"/>
          </a:xfrm>
          <a:custGeom>
            <a:avLst/>
            <a:gdLst>
              <a:gd name="T0" fmla="*/ 2147483647 w 1440"/>
              <a:gd name="T1" fmla="*/ 0 h 720"/>
              <a:gd name="T2" fmla="*/ 2147483647 w 1440"/>
              <a:gd name="T3" fmla="*/ 0 h 720"/>
              <a:gd name="T4" fmla="*/ 0 w 1440"/>
              <a:gd name="T5" fmla="*/ 2147483647 h 720"/>
              <a:gd name="T6" fmla="*/ 0 60000 65536"/>
              <a:gd name="T7" fmla="*/ 0 60000 65536"/>
              <a:gd name="T8" fmla="*/ 0 60000 65536"/>
              <a:gd name="T9" fmla="*/ 0 w 1440"/>
              <a:gd name="T10" fmla="*/ 0 h 720"/>
              <a:gd name="T11" fmla="*/ 1440 w 1440"/>
              <a:gd name="T12" fmla="*/ 720 h 720"/>
            </a:gdLst>
            <a:ahLst/>
            <a:cxnLst>
              <a:cxn ang="T6">
                <a:pos x="T0" y="T1"/>
              </a:cxn>
              <a:cxn ang="T7">
                <a:pos x="T2" y="T3"/>
              </a:cxn>
              <a:cxn ang="T8">
                <a:pos x="T4" y="T5"/>
              </a:cxn>
            </a:cxnLst>
            <a:rect l="T9" t="T10" r="T11" b="T12"/>
            <a:pathLst>
              <a:path w="1440" h="720">
                <a:moveTo>
                  <a:pt x="1440" y="0"/>
                </a:moveTo>
                <a:lnTo>
                  <a:pt x="360" y="0"/>
                </a:lnTo>
                <a:lnTo>
                  <a:pt x="0" y="720"/>
                </a:lnTo>
              </a:path>
            </a:pathLst>
          </a:custGeom>
          <a:noFill/>
          <a:ln w="9525">
            <a:solidFill>
              <a:srgbClr val="000000"/>
            </a:solidFill>
            <a:round/>
            <a:headEnd/>
            <a:tailEnd type="oval" w="sm" len="sm"/>
          </a:ln>
          <a:extLst>
            <a:ext uri="{909E8E84-426E-40DD-AFC4-6F175D3DCCD1}">
              <a14:hiddenFill xmlns:a14="http://schemas.microsoft.com/office/drawing/2010/main">
                <a:solidFill>
                  <a:srgbClr val="FFFFFF"/>
                </a:solidFill>
              </a14:hiddenFill>
            </a:ext>
          </a:extLst>
        </p:spPr>
        <p:txBody>
          <a:bodyPr lIns="37440" tIns="27720" rIns="37440" bIns="27720"/>
          <a:lstStyle/>
          <a:p>
            <a:pPr fontAlgn="base">
              <a:spcBef>
                <a:spcPct val="0"/>
              </a:spcBef>
              <a:spcAft>
                <a:spcPct val="0"/>
              </a:spcAft>
            </a:pPr>
            <a:endParaRPr lang="ja-JP" altLang="en-US" b="1" u="sng">
              <a:solidFill>
                <a:srgbClr val="FF0000"/>
              </a:solidFill>
              <a:latin typeface="HGP創英角ｺﾞｼｯｸUB" pitchFamily="50" charset="-128"/>
              <a:ea typeface="HGP創英角ｺﾞｼｯｸUB" pitchFamily="50" charset="-128"/>
            </a:endParaRPr>
          </a:p>
        </p:txBody>
      </p:sp>
      <p:sp>
        <p:nvSpPr>
          <p:cNvPr id="16399" name="Text Box 19"/>
          <p:cNvSpPr txBox="1">
            <a:spLocks noChangeArrowheads="1"/>
          </p:cNvSpPr>
          <p:nvPr/>
        </p:nvSpPr>
        <p:spPr bwMode="auto">
          <a:xfrm>
            <a:off x="5957888" y="268288"/>
            <a:ext cx="11493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40" tIns="27720" rIns="36000" bIns="27720"/>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algn="just" fontAlgn="base">
              <a:spcBef>
                <a:spcPct val="0"/>
              </a:spcBef>
              <a:spcAft>
                <a:spcPct val="0"/>
              </a:spcAft>
            </a:pPr>
            <a:r>
              <a:rPr kumimoji="0" lang="en-US" altLang="ja-JP" sz="600" b="0" u="none">
                <a:latin typeface="Arial Narrow" pitchFamily="34" charset="0"/>
              </a:rPr>
              <a:t>Omonogawa River, Tamagawa Dam</a:t>
            </a:r>
            <a:endParaRPr kumimoji="0" lang="ja-JP" altLang="en-US"/>
          </a:p>
        </p:txBody>
      </p:sp>
      <p:sp>
        <p:nvSpPr>
          <p:cNvPr id="16400" name="Text Box 20"/>
          <p:cNvSpPr txBox="1">
            <a:spLocks noChangeArrowheads="1"/>
          </p:cNvSpPr>
          <p:nvPr/>
        </p:nvSpPr>
        <p:spPr bwMode="auto">
          <a:xfrm>
            <a:off x="5637213" y="803275"/>
            <a:ext cx="1158875"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40" tIns="27720" rIns="37440" bIns="27720"/>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algn="just" fontAlgn="base">
              <a:spcBef>
                <a:spcPct val="0"/>
              </a:spcBef>
              <a:spcAft>
                <a:spcPct val="0"/>
              </a:spcAft>
            </a:pPr>
            <a:r>
              <a:rPr kumimoji="0" lang="en-US" altLang="ja-JP" sz="600" b="0" u="none">
                <a:latin typeface="Arial Narrow" pitchFamily="34" charset="0"/>
              </a:rPr>
              <a:t>Omono River, Omatsugawa Dam</a:t>
            </a:r>
            <a:endParaRPr kumimoji="0" lang="ja-JP" altLang="en-US"/>
          </a:p>
        </p:txBody>
      </p:sp>
      <p:sp>
        <p:nvSpPr>
          <p:cNvPr id="16401" name="Text Box 21"/>
          <p:cNvSpPr txBox="1">
            <a:spLocks noChangeArrowheads="1"/>
          </p:cNvSpPr>
          <p:nvPr/>
        </p:nvSpPr>
        <p:spPr bwMode="auto">
          <a:xfrm>
            <a:off x="5543550" y="1152525"/>
            <a:ext cx="8366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40" tIns="24120" rIns="37440" bIns="27720"/>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algn="just" fontAlgn="base">
              <a:spcBef>
                <a:spcPct val="0"/>
              </a:spcBef>
              <a:spcAft>
                <a:spcPct val="0"/>
              </a:spcAft>
            </a:pPr>
            <a:r>
              <a:rPr kumimoji="0" lang="en-US" altLang="ja-JP" sz="600" b="0" u="none">
                <a:latin typeface="Arial Narrow" pitchFamily="34" charset="0"/>
              </a:rPr>
              <a:t>Mogami River, Sagae Dam</a:t>
            </a:r>
            <a:r>
              <a:rPr kumimoji="0" lang="en-US" altLang="ja-JP" sz="600">
                <a:latin typeface="Arial Narrow" pitchFamily="34" charset="0"/>
              </a:rPr>
              <a:t> </a:t>
            </a:r>
            <a:endParaRPr kumimoji="0" lang="ja-JP" altLang="en-US" sz="600">
              <a:latin typeface="Arial Narrow" pitchFamily="34" charset="0"/>
            </a:endParaRPr>
          </a:p>
        </p:txBody>
      </p:sp>
      <p:sp>
        <p:nvSpPr>
          <p:cNvPr id="16402" name="Text Box 22"/>
          <p:cNvSpPr txBox="1">
            <a:spLocks noChangeArrowheads="1"/>
          </p:cNvSpPr>
          <p:nvPr/>
        </p:nvSpPr>
        <p:spPr bwMode="auto">
          <a:xfrm>
            <a:off x="5132388" y="1808163"/>
            <a:ext cx="9032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840" tIns="24120" rIns="33840" bIns="27720"/>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algn="just" fontAlgn="base">
              <a:spcBef>
                <a:spcPct val="0"/>
              </a:spcBef>
              <a:spcAft>
                <a:spcPct val="0"/>
              </a:spcAft>
            </a:pPr>
            <a:r>
              <a:rPr kumimoji="0" lang="en-US" altLang="ja-JP" sz="600" b="0" u="none">
                <a:latin typeface="Arial Narrow" pitchFamily="34" charset="0"/>
              </a:rPr>
              <a:t>Tone River, Kiryugawa Dam</a:t>
            </a:r>
            <a:endParaRPr kumimoji="0" lang="ja-JP" altLang="en-US"/>
          </a:p>
        </p:txBody>
      </p:sp>
      <p:sp>
        <p:nvSpPr>
          <p:cNvPr id="16403" name="Text Box 23"/>
          <p:cNvSpPr txBox="1">
            <a:spLocks noChangeArrowheads="1"/>
          </p:cNvSpPr>
          <p:nvPr/>
        </p:nvSpPr>
        <p:spPr bwMode="auto">
          <a:xfrm>
            <a:off x="5060950" y="2133600"/>
            <a:ext cx="8953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840" tIns="24120" rIns="15840" bIns="27720"/>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algn="just" fontAlgn="base">
              <a:spcBef>
                <a:spcPct val="0"/>
              </a:spcBef>
              <a:spcAft>
                <a:spcPct val="0"/>
              </a:spcAft>
            </a:pPr>
            <a:r>
              <a:rPr kumimoji="0" lang="en-US" altLang="ja-JP" sz="600" b="0" u="none">
                <a:latin typeface="Arial Narrow" pitchFamily="34" charset="0"/>
              </a:rPr>
              <a:t>Fuji River, Arakawa Dam</a:t>
            </a:r>
            <a:endParaRPr kumimoji="0" lang="ja-JP" altLang="en-US"/>
          </a:p>
        </p:txBody>
      </p:sp>
      <p:sp>
        <p:nvSpPr>
          <p:cNvPr id="16404" name="Text Box 24"/>
          <p:cNvSpPr txBox="1">
            <a:spLocks noChangeArrowheads="1"/>
          </p:cNvSpPr>
          <p:nvPr/>
        </p:nvSpPr>
        <p:spPr bwMode="auto">
          <a:xfrm>
            <a:off x="4775200" y="2455863"/>
            <a:ext cx="12573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3040" tIns="24120" rIns="23040" bIns="27720"/>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algn="just" fontAlgn="base">
              <a:spcBef>
                <a:spcPct val="0"/>
              </a:spcBef>
              <a:spcAft>
                <a:spcPct val="0"/>
              </a:spcAft>
            </a:pPr>
            <a:r>
              <a:rPr kumimoji="0" lang="en-US" altLang="ja-JP" sz="600" b="0" u="none">
                <a:latin typeface="Century" pitchFamily="18" charset="0"/>
                <a:ea typeface="ＭＳ 明朝" pitchFamily="17" charset="-128"/>
              </a:rPr>
              <a:t>※</a:t>
            </a:r>
            <a:r>
              <a:rPr kumimoji="0" lang="en-US" altLang="ja-JP" sz="600" b="0" u="none">
                <a:latin typeface="Arial Narrow" pitchFamily="34" charset="0"/>
              </a:rPr>
              <a:t>Tedorigawa River, Tedorigawa Dam</a:t>
            </a:r>
            <a:endParaRPr kumimoji="0" lang="ja-JP" altLang="en-US"/>
          </a:p>
        </p:txBody>
      </p:sp>
      <p:sp>
        <p:nvSpPr>
          <p:cNvPr id="16405" name="Text Box 25"/>
          <p:cNvSpPr txBox="1">
            <a:spLocks noChangeArrowheads="1"/>
          </p:cNvSpPr>
          <p:nvPr/>
        </p:nvSpPr>
        <p:spPr bwMode="auto">
          <a:xfrm>
            <a:off x="4614863" y="3071813"/>
            <a:ext cx="92868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0240" tIns="24120" rIns="23040" bIns="27720"/>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algn="just" fontAlgn="base">
              <a:spcBef>
                <a:spcPct val="0"/>
              </a:spcBef>
              <a:spcAft>
                <a:spcPct val="0"/>
              </a:spcAft>
            </a:pPr>
            <a:r>
              <a:rPr kumimoji="0" lang="en-US" altLang="ja-JP" sz="600" b="0" u="none">
                <a:latin typeface="Century" pitchFamily="18" charset="0"/>
                <a:ea typeface="ＭＳ 明朝" pitchFamily="17" charset="-128"/>
              </a:rPr>
              <a:t>※</a:t>
            </a:r>
            <a:r>
              <a:rPr kumimoji="0" lang="en-US" altLang="ja-JP" sz="600" b="0" u="none">
                <a:latin typeface="Arial Narrow" pitchFamily="34" charset="0"/>
              </a:rPr>
              <a:t>Yodo River, Hiyoshi Dam</a:t>
            </a:r>
            <a:endParaRPr kumimoji="0" lang="ja-JP" altLang="en-US"/>
          </a:p>
        </p:txBody>
      </p:sp>
      <p:sp>
        <p:nvSpPr>
          <p:cNvPr id="16406" name="Text Box 26"/>
          <p:cNvSpPr txBox="1">
            <a:spLocks noChangeArrowheads="1"/>
          </p:cNvSpPr>
          <p:nvPr/>
        </p:nvSpPr>
        <p:spPr bwMode="auto">
          <a:xfrm>
            <a:off x="4583113" y="3230563"/>
            <a:ext cx="903287"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40" tIns="27720" rIns="37440" bIns="27720"/>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algn="just" fontAlgn="base">
              <a:spcBef>
                <a:spcPct val="0"/>
              </a:spcBef>
              <a:spcAft>
                <a:spcPct val="0"/>
              </a:spcAft>
            </a:pPr>
            <a:r>
              <a:rPr kumimoji="0" lang="en-US" altLang="ja-JP" sz="600" b="0" u="none">
                <a:latin typeface="Arial Narrow" pitchFamily="34" charset="0"/>
              </a:rPr>
              <a:t>Mukogawa River, Aono Dam</a:t>
            </a:r>
            <a:endParaRPr kumimoji="0" lang="ja-JP" altLang="en-US"/>
          </a:p>
        </p:txBody>
      </p:sp>
      <p:sp>
        <p:nvSpPr>
          <p:cNvPr id="16407" name="Text Box 27"/>
          <p:cNvSpPr txBox="1">
            <a:spLocks noChangeArrowheads="1"/>
          </p:cNvSpPr>
          <p:nvPr/>
        </p:nvSpPr>
        <p:spPr bwMode="auto">
          <a:xfrm>
            <a:off x="3243263" y="2495550"/>
            <a:ext cx="86995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40" tIns="20520" rIns="37440" bIns="27720"/>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algn="just" fontAlgn="base">
              <a:spcBef>
                <a:spcPct val="0"/>
              </a:spcBef>
              <a:spcAft>
                <a:spcPct val="0"/>
              </a:spcAft>
            </a:pPr>
            <a:endParaRPr kumimoji="0" lang="ja-JP" altLang="en-US" sz="600">
              <a:latin typeface="Arial Narrow" pitchFamily="34" charset="0"/>
            </a:endParaRPr>
          </a:p>
        </p:txBody>
      </p:sp>
      <p:sp>
        <p:nvSpPr>
          <p:cNvPr id="16408" name="Text Box 28"/>
          <p:cNvSpPr txBox="1">
            <a:spLocks noChangeArrowheads="1"/>
          </p:cNvSpPr>
          <p:nvPr/>
        </p:nvSpPr>
        <p:spPr bwMode="auto">
          <a:xfrm>
            <a:off x="3427413" y="2189163"/>
            <a:ext cx="95567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40" tIns="27720" rIns="37440" bIns="27720"/>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algn="just" fontAlgn="base">
              <a:spcBef>
                <a:spcPct val="0"/>
              </a:spcBef>
              <a:spcAft>
                <a:spcPct val="0"/>
              </a:spcAft>
            </a:pPr>
            <a:r>
              <a:rPr kumimoji="0" lang="en-US" altLang="ja-JP" sz="600" b="0" u="none">
                <a:latin typeface="Arial Narrow" pitchFamily="34" charset="0"/>
              </a:rPr>
              <a:t>Kakogawa River, Gongen Dam</a:t>
            </a:r>
            <a:endParaRPr kumimoji="0" lang="ja-JP" altLang="en-US"/>
          </a:p>
        </p:txBody>
      </p:sp>
      <p:sp>
        <p:nvSpPr>
          <p:cNvPr id="16409" name="Text Box 29"/>
          <p:cNvSpPr txBox="1">
            <a:spLocks noChangeArrowheads="1"/>
          </p:cNvSpPr>
          <p:nvPr/>
        </p:nvSpPr>
        <p:spPr bwMode="auto">
          <a:xfrm>
            <a:off x="3030538" y="3162300"/>
            <a:ext cx="10287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40" tIns="20520" rIns="37440" bIns="27720"/>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algn="just" fontAlgn="base">
              <a:spcBef>
                <a:spcPct val="0"/>
              </a:spcBef>
              <a:spcAft>
                <a:spcPct val="0"/>
              </a:spcAft>
            </a:pPr>
            <a:r>
              <a:rPr kumimoji="0" lang="en-US" altLang="ja-JP" sz="600" b="0" u="none" dirty="0" err="1">
                <a:latin typeface="Arial Narrow" pitchFamily="34" charset="0"/>
              </a:rPr>
              <a:t>Ozegawa</a:t>
            </a:r>
            <a:r>
              <a:rPr kumimoji="0" lang="en-US" altLang="ja-JP" sz="600" b="0" u="none" dirty="0">
                <a:latin typeface="Arial Narrow" pitchFamily="34" charset="0"/>
              </a:rPr>
              <a:t> River, </a:t>
            </a:r>
            <a:r>
              <a:rPr kumimoji="0" lang="en-US" altLang="ja-JP" sz="600" b="0" u="none" dirty="0" err="1">
                <a:latin typeface="Arial Narrow" pitchFamily="34" charset="0"/>
              </a:rPr>
              <a:t>Yasaka</a:t>
            </a:r>
            <a:r>
              <a:rPr kumimoji="0" lang="en-US" altLang="ja-JP" sz="600" b="0" u="none" dirty="0">
                <a:latin typeface="Arial Narrow" pitchFamily="34" charset="0"/>
              </a:rPr>
              <a:t> Dam</a:t>
            </a:r>
            <a:r>
              <a:rPr kumimoji="0" lang="en-US" altLang="ja-JP" sz="600" dirty="0">
                <a:latin typeface="Arial Narrow" pitchFamily="34" charset="0"/>
              </a:rPr>
              <a:t> </a:t>
            </a:r>
            <a:endParaRPr kumimoji="0" lang="ja-JP" altLang="en-US" sz="600" dirty="0">
              <a:latin typeface="Arial Narrow" pitchFamily="34" charset="0"/>
            </a:endParaRPr>
          </a:p>
        </p:txBody>
      </p:sp>
      <p:sp>
        <p:nvSpPr>
          <p:cNvPr id="16410" name="Text Box 30"/>
          <p:cNvSpPr txBox="1">
            <a:spLocks noChangeArrowheads="1"/>
          </p:cNvSpPr>
          <p:nvPr/>
        </p:nvSpPr>
        <p:spPr bwMode="auto">
          <a:xfrm>
            <a:off x="2930525" y="3321050"/>
            <a:ext cx="890588"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40" tIns="20520" rIns="37440" bIns="27720"/>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algn="just" fontAlgn="base">
              <a:spcBef>
                <a:spcPct val="0"/>
              </a:spcBef>
              <a:spcAft>
                <a:spcPct val="0"/>
              </a:spcAft>
            </a:pPr>
            <a:r>
              <a:rPr kumimoji="0" lang="en-US" altLang="ja-JP" sz="600" b="0" u="none">
                <a:latin typeface="Arial Narrow" pitchFamily="34" charset="0"/>
              </a:rPr>
              <a:t>Nishiki River, Ikimigawa Dam</a:t>
            </a:r>
            <a:r>
              <a:rPr kumimoji="0" lang="en-US" altLang="ja-JP" sz="600">
                <a:latin typeface="Arial Narrow" pitchFamily="34" charset="0"/>
              </a:rPr>
              <a:t> </a:t>
            </a:r>
            <a:endParaRPr kumimoji="0" lang="ja-JP" altLang="en-US" sz="600">
              <a:latin typeface="Arial Narrow" pitchFamily="34" charset="0"/>
            </a:endParaRPr>
          </a:p>
        </p:txBody>
      </p:sp>
      <p:sp>
        <p:nvSpPr>
          <p:cNvPr id="16411" name="Text Box 31"/>
          <p:cNvSpPr txBox="1">
            <a:spLocks noChangeArrowheads="1"/>
          </p:cNvSpPr>
          <p:nvPr/>
        </p:nvSpPr>
        <p:spPr bwMode="auto">
          <a:xfrm>
            <a:off x="2862263" y="3495675"/>
            <a:ext cx="11620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40" tIns="27720" rIns="37440" bIns="27720"/>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algn="just" fontAlgn="base">
              <a:spcBef>
                <a:spcPct val="0"/>
              </a:spcBef>
              <a:spcAft>
                <a:spcPct val="0"/>
              </a:spcAft>
            </a:pPr>
            <a:r>
              <a:rPr kumimoji="0" lang="en-US" altLang="ja-JP" sz="600" b="0" u="none">
                <a:latin typeface="Arial Narrow" pitchFamily="34" charset="0"/>
              </a:rPr>
              <a:t>Shimada River, Nakayamagawa Dam</a:t>
            </a:r>
            <a:endParaRPr kumimoji="0" lang="ja-JP" altLang="en-US"/>
          </a:p>
        </p:txBody>
      </p:sp>
      <p:sp>
        <p:nvSpPr>
          <p:cNvPr id="16412" name="Text Box 32"/>
          <p:cNvSpPr txBox="1">
            <a:spLocks noChangeArrowheads="1"/>
          </p:cNvSpPr>
          <p:nvPr/>
        </p:nvSpPr>
        <p:spPr bwMode="auto">
          <a:xfrm>
            <a:off x="2640013" y="3816350"/>
            <a:ext cx="1185862"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40" tIns="27720" rIns="37440" bIns="27720"/>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algn="just" fontAlgn="base">
              <a:spcBef>
                <a:spcPct val="0"/>
              </a:spcBef>
              <a:spcAft>
                <a:spcPct val="0"/>
              </a:spcAft>
            </a:pPr>
            <a:r>
              <a:rPr kumimoji="0" lang="en-US" altLang="ja-JP" sz="600" b="0" u="none">
                <a:latin typeface="Arial Narrow" pitchFamily="34" charset="0"/>
              </a:rPr>
              <a:t>Suetakegawa River, Suetakegawa Dam</a:t>
            </a:r>
            <a:endParaRPr kumimoji="0" lang="ja-JP" altLang="en-US"/>
          </a:p>
        </p:txBody>
      </p:sp>
      <p:sp>
        <p:nvSpPr>
          <p:cNvPr id="16413" name="Text Box 33"/>
          <p:cNvSpPr txBox="1">
            <a:spLocks noChangeArrowheads="1"/>
          </p:cNvSpPr>
          <p:nvPr/>
        </p:nvSpPr>
        <p:spPr bwMode="auto">
          <a:xfrm>
            <a:off x="2517775" y="4022725"/>
            <a:ext cx="11588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40" tIns="27720" rIns="37440" bIns="27720"/>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algn="just" fontAlgn="base">
              <a:spcBef>
                <a:spcPct val="0"/>
              </a:spcBef>
              <a:spcAft>
                <a:spcPct val="0"/>
              </a:spcAft>
            </a:pPr>
            <a:r>
              <a:rPr kumimoji="0" lang="en-US" altLang="ja-JP" sz="600" b="0" u="none">
                <a:latin typeface="Arial Narrow" pitchFamily="34" charset="0"/>
              </a:rPr>
              <a:t>Koyagawa River, Shin-Yunohara Dam</a:t>
            </a:r>
            <a:endParaRPr kumimoji="0" lang="ja-JP" altLang="en-US"/>
          </a:p>
        </p:txBody>
      </p:sp>
      <p:sp>
        <p:nvSpPr>
          <p:cNvPr id="16414" name="Text Box 34"/>
          <p:cNvSpPr txBox="1">
            <a:spLocks noChangeArrowheads="1"/>
          </p:cNvSpPr>
          <p:nvPr/>
        </p:nvSpPr>
        <p:spPr bwMode="auto">
          <a:xfrm>
            <a:off x="7083425" y="165100"/>
            <a:ext cx="1116013"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40" tIns="27720" rIns="37440" bIns="27720"/>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algn="just" fontAlgn="base">
              <a:spcBef>
                <a:spcPct val="0"/>
              </a:spcBef>
              <a:spcAft>
                <a:spcPct val="0"/>
              </a:spcAft>
            </a:pPr>
            <a:r>
              <a:rPr kumimoji="0" lang="en-US" altLang="ja-JP" sz="600" b="0" u="none">
                <a:latin typeface="Century" pitchFamily="18" charset="0"/>
                <a:ea typeface="ＭＳ 明朝" pitchFamily="17" charset="-128"/>
              </a:rPr>
              <a:t>※</a:t>
            </a:r>
            <a:r>
              <a:rPr kumimoji="0" lang="en-US" altLang="ja-JP" sz="600" b="0" u="none">
                <a:latin typeface="Arial Narrow" pitchFamily="34" charset="0"/>
              </a:rPr>
              <a:t>Iwaki River, Aseishigawa dam</a:t>
            </a:r>
            <a:endParaRPr kumimoji="0" lang="ja-JP" altLang="en-US"/>
          </a:p>
        </p:txBody>
      </p:sp>
      <p:sp>
        <p:nvSpPr>
          <p:cNvPr id="16415" name="Text Box 35"/>
          <p:cNvSpPr txBox="1">
            <a:spLocks noChangeArrowheads="1"/>
          </p:cNvSpPr>
          <p:nvPr/>
        </p:nvSpPr>
        <p:spPr bwMode="auto">
          <a:xfrm>
            <a:off x="7399338" y="692150"/>
            <a:ext cx="966787"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40" tIns="27720" rIns="37440" bIns="27720"/>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algn="just" fontAlgn="base">
              <a:spcBef>
                <a:spcPct val="0"/>
              </a:spcBef>
              <a:spcAft>
                <a:spcPct val="0"/>
              </a:spcAft>
            </a:pPr>
            <a:r>
              <a:rPr kumimoji="0" lang="en-US" altLang="ja-JP" sz="600" b="0" u="none">
                <a:latin typeface="Century" pitchFamily="18" charset="0"/>
                <a:ea typeface="ＭＳ 明朝" pitchFamily="17" charset="-128"/>
              </a:rPr>
              <a:t>※</a:t>
            </a:r>
            <a:r>
              <a:rPr kumimoji="0" lang="en-US" altLang="ja-JP" sz="600" b="0" u="none">
                <a:latin typeface="Arial Narrow" pitchFamily="34" charset="0"/>
              </a:rPr>
              <a:t>Kitakami River, Gosho Dam</a:t>
            </a:r>
            <a:endParaRPr kumimoji="0" lang="ja-JP" altLang="en-US"/>
          </a:p>
        </p:txBody>
      </p:sp>
      <p:sp>
        <p:nvSpPr>
          <p:cNvPr id="16416" name="Text Box 36"/>
          <p:cNvSpPr txBox="1">
            <a:spLocks noChangeArrowheads="1"/>
          </p:cNvSpPr>
          <p:nvPr/>
        </p:nvSpPr>
        <p:spPr bwMode="auto">
          <a:xfrm>
            <a:off x="7442200" y="1238250"/>
            <a:ext cx="1219200"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40" tIns="27720" rIns="37440" bIns="27720"/>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algn="just" fontAlgn="base">
              <a:spcBef>
                <a:spcPct val="0"/>
              </a:spcBef>
              <a:spcAft>
                <a:spcPct val="0"/>
              </a:spcAft>
            </a:pPr>
            <a:r>
              <a:rPr kumimoji="0" lang="en-US" altLang="ja-JP" sz="600" b="0" u="none">
                <a:latin typeface="Arial Narrow" pitchFamily="34" charset="0"/>
              </a:rPr>
              <a:t>Naruse River, Minamikawa Dam</a:t>
            </a:r>
            <a:r>
              <a:rPr kumimoji="0" lang="en-US" altLang="ja-JP" sz="600">
                <a:latin typeface="Arial Narrow" pitchFamily="34" charset="0"/>
              </a:rPr>
              <a:t> </a:t>
            </a:r>
            <a:endParaRPr kumimoji="0" lang="ja-JP" altLang="en-US" sz="600">
              <a:latin typeface="Arial Narrow" pitchFamily="34" charset="0"/>
            </a:endParaRPr>
          </a:p>
        </p:txBody>
      </p:sp>
      <p:sp>
        <p:nvSpPr>
          <p:cNvPr id="16417" name="Text Box 37"/>
          <p:cNvSpPr txBox="1">
            <a:spLocks noChangeArrowheads="1"/>
          </p:cNvSpPr>
          <p:nvPr/>
        </p:nvSpPr>
        <p:spPr bwMode="auto">
          <a:xfrm>
            <a:off x="7473950" y="1592263"/>
            <a:ext cx="120015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40" tIns="0" rIns="37440" bIns="0"/>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algn="just" fontAlgn="base">
              <a:spcBef>
                <a:spcPct val="0"/>
              </a:spcBef>
              <a:spcAft>
                <a:spcPct val="0"/>
              </a:spcAft>
            </a:pPr>
            <a:r>
              <a:rPr kumimoji="0" lang="en-US" altLang="ja-JP" sz="600" b="0" u="none" dirty="0">
                <a:latin typeface="Century" pitchFamily="18" charset="0"/>
                <a:ea typeface="ＭＳ 明朝" pitchFamily="17" charset="-128"/>
              </a:rPr>
              <a:t>※</a:t>
            </a:r>
            <a:r>
              <a:rPr kumimoji="0" lang="en-US" altLang="ja-JP" sz="600" b="0" u="none" dirty="0" err="1">
                <a:latin typeface="Arial Narrow" pitchFamily="34" charset="0"/>
              </a:rPr>
              <a:t>Abukuma</a:t>
            </a:r>
            <a:r>
              <a:rPr kumimoji="0" lang="en-US" altLang="ja-JP" sz="600" b="0" u="none" dirty="0">
                <a:latin typeface="Arial Narrow" pitchFamily="34" charset="0"/>
              </a:rPr>
              <a:t> River, </a:t>
            </a:r>
            <a:r>
              <a:rPr kumimoji="0" lang="en-US" altLang="ja-JP" sz="600" b="0" u="none" dirty="0" err="1">
                <a:latin typeface="Arial Narrow" pitchFamily="34" charset="0"/>
              </a:rPr>
              <a:t>Shichigashuku</a:t>
            </a:r>
            <a:r>
              <a:rPr kumimoji="0" lang="en-US" altLang="ja-JP" sz="600" b="0" u="none" dirty="0">
                <a:latin typeface="Arial Narrow" pitchFamily="34" charset="0"/>
              </a:rPr>
              <a:t> Dam</a:t>
            </a:r>
            <a:r>
              <a:rPr kumimoji="0" lang="en-US" altLang="ja-JP" sz="600" dirty="0"/>
              <a:t> </a:t>
            </a:r>
            <a:endParaRPr kumimoji="0" lang="ja-JP" altLang="en-US" sz="600" dirty="0"/>
          </a:p>
        </p:txBody>
      </p:sp>
      <p:sp>
        <p:nvSpPr>
          <p:cNvPr id="16418" name="Text Box 38"/>
          <p:cNvSpPr txBox="1">
            <a:spLocks noChangeArrowheads="1"/>
          </p:cNvSpPr>
          <p:nvPr/>
        </p:nvSpPr>
        <p:spPr bwMode="auto">
          <a:xfrm>
            <a:off x="7705725" y="1949450"/>
            <a:ext cx="8016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40" tIns="27720" rIns="37440" bIns="27720"/>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algn="just" fontAlgn="base">
              <a:spcBef>
                <a:spcPct val="0"/>
              </a:spcBef>
              <a:spcAft>
                <a:spcPct val="0"/>
              </a:spcAft>
            </a:pPr>
            <a:r>
              <a:rPr kumimoji="0" lang="en-US" altLang="ja-JP" sz="600" b="0" u="none">
                <a:solidFill>
                  <a:srgbClr val="0000FF"/>
                </a:solidFill>
                <a:latin typeface="Arial Narrow" pitchFamily="34" charset="0"/>
              </a:rPr>
              <a:t>Mano River, Mano Dam</a:t>
            </a:r>
            <a:r>
              <a:rPr kumimoji="0" lang="en-US" altLang="ja-JP" sz="600">
                <a:solidFill>
                  <a:srgbClr val="0000FF"/>
                </a:solidFill>
                <a:latin typeface="Arial Narrow" pitchFamily="34" charset="0"/>
              </a:rPr>
              <a:t> </a:t>
            </a:r>
            <a:endParaRPr kumimoji="0" lang="ja-JP" altLang="en-US" sz="600">
              <a:solidFill>
                <a:srgbClr val="0000FF"/>
              </a:solidFill>
              <a:latin typeface="Arial Narrow" pitchFamily="34" charset="0"/>
            </a:endParaRPr>
          </a:p>
        </p:txBody>
      </p:sp>
      <p:sp>
        <p:nvSpPr>
          <p:cNvPr id="16419" name="Text Box 39"/>
          <p:cNvSpPr txBox="1">
            <a:spLocks noChangeArrowheads="1"/>
          </p:cNvSpPr>
          <p:nvPr/>
        </p:nvSpPr>
        <p:spPr bwMode="auto">
          <a:xfrm>
            <a:off x="7654925" y="2139950"/>
            <a:ext cx="1027113"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40" tIns="27720" rIns="37440" bIns="27720"/>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algn="just" fontAlgn="base">
              <a:spcBef>
                <a:spcPct val="0"/>
              </a:spcBef>
              <a:spcAft>
                <a:spcPct val="0"/>
              </a:spcAft>
            </a:pPr>
            <a:r>
              <a:rPr kumimoji="0" lang="en-US" altLang="ja-JP" sz="600" b="0" u="none">
                <a:latin typeface="Century" pitchFamily="18" charset="0"/>
                <a:ea typeface="ＭＳ 明朝" pitchFamily="17" charset="-128"/>
              </a:rPr>
              <a:t>※</a:t>
            </a:r>
            <a:r>
              <a:rPr kumimoji="0" lang="en-US" altLang="ja-JP" sz="600" b="0" u="none">
                <a:latin typeface="Arial Narrow" pitchFamily="34" charset="0"/>
              </a:rPr>
              <a:t>Abukuma River, Miharu Dam</a:t>
            </a:r>
            <a:endParaRPr kumimoji="0" lang="ja-JP" altLang="en-US"/>
          </a:p>
        </p:txBody>
      </p:sp>
      <p:sp>
        <p:nvSpPr>
          <p:cNvPr id="16420" name="Text Box 40"/>
          <p:cNvSpPr txBox="1">
            <a:spLocks noChangeArrowheads="1"/>
          </p:cNvSpPr>
          <p:nvPr/>
        </p:nvSpPr>
        <p:spPr bwMode="auto">
          <a:xfrm>
            <a:off x="7739063" y="2471738"/>
            <a:ext cx="89535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40" tIns="27720" rIns="37440" bIns="27720"/>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algn="just" fontAlgn="base">
              <a:spcBef>
                <a:spcPct val="0"/>
              </a:spcBef>
              <a:spcAft>
                <a:spcPct val="0"/>
              </a:spcAft>
            </a:pPr>
            <a:r>
              <a:rPr kumimoji="0" lang="en-US" altLang="ja-JP" sz="600" b="0" u="none">
                <a:latin typeface="Century" pitchFamily="18" charset="0"/>
                <a:ea typeface="ＭＳ 明朝" pitchFamily="17" charset="-128"/>
              </a:rPr>
              <a:t>※</a:t>
            </a:r>
            <a:r>
              <a:rPr kumimoji="0" lang="en-US" altLang="ja-JP" sz="600" b="0" u="none">
                <a:latin typeface="Arial Narrow" pitchFamily="34" charset="0"/>
              </a:rPr>
              <a:t>Tone River, Kawaji Dam</a:t>
            </a:r>
            <a:r>
              <a:rPr kumimoji="0" lang="en-US" altLang="ja-JP" sz="600">
                <a:latin typeface="Arial Narrow" pitchFamily="34" charset="0"/>
              </a:rPr>
              <a:t> </a:t>
            </a:r>
            <a:endParaRPr kumimoji="0" lang="ja-JP" altLang="en-US" sz="600">
              <a:latin typeface="Arial Narrow" pitchFamily="34" charset="0"/>
            </a:endParaRPr>
          </a:p>
        </p:txBody>
      </p:sp>
      <p:sp>
        <p:nvSpPr>
          <p:cNvPr id="16421" name="Text Box 41"/>
          <p:cNvSpPr txBox="1">
            <a:spLocks noChangeArrowheads="1"/>
          </p:cNvSpPr>
          <p:nvPr/>
        </p:nvSpPr>
        <p:spPr bwMode="auto">
          <a:xfrm>
            <a:off x="7659688" y="2844800"/>
            <a:ext cx="949325"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40" tIns="27720" rIns="37440" bIns="27720"/>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algn="just" fontAlgn="base">
              <a:spcBef>
                <a:spcPct val="0"/>
              </a:spcBef>
              <a:spcAft>
                <a:spcPct val="0"/>
              </a:spcAft>
            </a:pPr>
            <a:r>
              <a:rPr kumimoji="0" lang="en-US" altLang="ja-JP" sz="600" b="0" u="none">
                <a:latin typeface="Arial Narrow" pitchFamily="34" charset="0"/>
              </a:rPr>
              <a:t>Arakawa River, Kakkaku Dam</a:t>
            </a:r>
            <a:endParaRPr kumimoji="0" lang="ja-JP" altLang="en-US"/>
          </a:p>
        </p:txBody>
      </p:sp>
      <p:sp>
        <p:nvSpPr>
          <p:cNvPr id="16422" name="Text Box 42"/>
          <p:cNvSpPr txBox="1">
            <a:spLocks noChangeArrowheads="1"/>
          </p:cNvSpPr>
          <p:nvPr/>
        </p:nvSpPr>
        <p:spPr bwMode="auto">
          <a:xfrm>
            <a:off x="7600950" y="3016250"/>
            <a:ext cx="92075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40" tIns="27720" rIns="37440" bIns="27720"/>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algn="just" fontAlgn="base">
              <a:spcBef>
                <a:spcPct val="0"/>
              </a:spcBef>
              <a:spcAft>
                <a:spcPct val="0"/>
              </a:spcAft>
            </a:pPr>
            <a:r>
              <a:rPr kumimoji="0" lang="en-US" altLang="ja-JP" sz="600" b="0" u="none">
                <a:latin typeface="Arial Narrow" pitchFamily="34" charset="0"/>
              </a:rPr>
              <a:t>Arakawa River, Urayama Dam</a:t>
            </a:r>
            <a:endParaRPr kumimoji="0" lang="ja-JP" altLang="en-US"/>
          </a:p>
        </p:txBody>
      </p:sp>
      <p:sp>
        <p:nvSpPr>
          <p:cNvPr id="16423" name="Text Box 43"/>
          <p:cNvSpPr txBox="1">
            <a:spLocks noChangeArrowheads="1"/>
          </p:cNvSpPr>
          <p:nvPr/>
        </p:nvSpPr>
        <p:spPr bwMode="auto">
          <a:xfrm>
            <a:off x="7548563" y="3382963"/>
            <a:ext cx="10287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40" tIns="27720" rIns="37440" bIns="27720"/>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algn="just" fontAlgn="base">
              <a:spcBef>
                <a:spcPct val="0"/>
              </a:spcBef>
              <a:spcAft>
                <a:spcPct val="0"/>
              </a:spcAft>
            </a:pPr>
            <a:r>
              <a:rPr kumimoji="0" lang="en-US" altLang="ja-JP" sz="600" b="0" u="none">
                <a:latin typeface="Century" pitchFamily="18" charset="0"/>
                <a:ea typeface="ＭＳ 明朝" pitchFamily="17" charset="-128"/>
              </a:rPr>
              <a:t>※</a:t>
            </a:r>
            <a:r>
              <a:rPr kumimoji="0" lang="en-US" altLang="ja-JP" sz="600" b="0" u="none">
                <a:latin typeface="Arial Narrow" pitchFamily="34" charset="0"/>
              </a:rPr>
              <a:t>Sagami River, Miyagase Dam</a:t>
            </a:r>
            <a:endParaRPr kumimoji="0" lang="ja-JP" altLang="en-US"/>
          </a:p>
        </p:txBody>
      </p:sp>
      <p:sp>
        <p:nvSpPr>
          <p:cNvPr id="16424" name="Text Box 44"/>
          <p:cNvSpPr txBox="1">
            <a:spLocks noChangeArrowheads="1"/>
          </p:cNvSpPr>
          <p:nvPr/>
        </p:nvSpPr>
        <p:spPr bwMode="auto">
          <a:xfrm>
            <a:off x="7548563" y="3565525"/>
            <a:ext cx="1016000"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40" tIns="27720" rIns="37440" bIns="27720"/>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algn="just" fontAlgn="base">
              <a:spcBef>
                <a:spcPct val="0"/>
              </a:spcBef>
              <a:spcAft>
                <a:spcPct val="0"/>
              </a:spcAft>
            </a:pPr>
            <a:r>
              <a:rPr kumimoji="0" lang="en-US" altLang="ja-JP" sz="600" b="0" u="none">
                <a:latin typeface="Arial Narrow" pitchFamily="34" charset="0"/>
              </a:rPr>
              <a:t>Yoro River, Takataki Dam</a:t>
            </a:r>
            <a:endParaRPr kumimoji="0" lang="ja-JP" altLang="en-US"/>
          </a:p>
        </p:txBody>
      </p:sp>
      <p:sp>
        <p:nvSpPr>
          <p:cNvPr id="16425" name="Text Box 45"/>
          <p:cNvSpPr txBox="1">
            <a:spLocks noChangeArrowheads="1"/>
          </p:cNvSpPr>
          <p:nvPr/>
        </p:nvSpPr>
        <p:spPr bwMode="auto">
          <a:xfrm>
            <a:off x="7486650" y="3744913"/>
            <a:ext cx="1095375"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40" tIns="27720" rIns="37440" bIns="27720"/>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algn="just" fontAlgn="base">
              <a:spcBef>
                <a:spcPct val="0"/>
              </a:spcBef>
              <a:spcAft>
                <a:spcPct val="0"/>
              </a:spcAft>
            </a:pPr>
            <a:r>
              <a:rPr kumimoji="0" lang="en-US" altLang="ja-JP" sz="600" b="0" u="none" dirty="0" err="1">
                <a:latin typeface="Arial Narrow" pitchFamily="34" charset="0"/>
              </a:rPr>
              <a:t>Obitsukawa</a:t>
            </a:r>
            <a:r>
              <a:rPr kumimoji="0" lang="en-US" altLang="ja-JP" sz="600" b="0" u="none" dirty="0">
                <a:latin typeface="Arial Narrow" pitchFamily="34" charset="0"/>
              </a:rPr>
              <a:t> River, </a:t>
            </a:r>
            <a:r>
              <a:rPr kumimoji="0" lang="en-US" altLang="ja-JP" sz="600" b="0" u="none" dirty="0" err="1">
                <a:latin typeface="Arial Narrow" pitchFamily="34" charset="0"/>
              </a:rPr>
              <a:t>Kameyama</a:t>
            </a:r>
            <a:r>
              <a:rPr kumimoji="0" lang="en-US" altLang="ja-JP" sz="600" b="0" u="none" dirty="0">
                <a:latin typeface="Arial Narrow" pitchFamily="34" charset="0"/>
              </a:rPr>
              <a:t> Dam</a:t>
            </a:r>
            <a:endParaRPr kumimoji="0" lang="ja-JP" altLang="en-US" dirty="0"/>
          </a:p>
        </p:txBody>
      </p:sp>
      <p:sp>
        <p:nvSpPr>
          <p:cNvPr id="16426" name="Text Box 46"/>
          <p:cNvSpPr txBox="1">
            <a:spLocks noChangeArrowheads="1"/>
          </p:cNvSpPr>
          <p:nvPr/>
        </p:nvSpPr>
        <p:spPr bwMode="auto">
          <a:xfrm>
            <a:off x="6421437" y="4067175"/>
            <a:ext cx="1054100"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40" tIns="27720" rIns="37440" bIns="27720"/>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algn="just" fontAlgn="base">
              <a:spcBef>
                <a:spcPct val="0"/>
              </a:spcBef>
              <a:spcAft>
                <a:spcPct val="0"/>
              </a:spcAft>
            </a:pPr>
            <a:r>
              <a:rPr kumimoji="0" lang="en-US" altLang="ja-JP" sz="600" b="0" u="none" dirty="0" err="1" smtClean="0">
                <a:latin typeface="Arial Narrow" pitchFamily="34" charset="0"/>
              </a:rPr>
              <a:t>Oigawa</a:t>
            </a:r>
            <a:r>
              <a:rPr kumimoji="0" lang="en-US" altLang="ja-JP" sz="600" b="0" u="none" dirty="0" smtClean="0">
                <a:latin typeface="Arial Narrow" pitchFamily="34" charset="0"/>
              </a:rPr>
              <a:t> </a:t>
            </a:r>
            <a:r>
              <a:rPr kumimoji="0" lang="en-US" altLang="ja-JP" sz="600" b="0" u="none" dirty="0">
                <a:latin typeface="Arial Narrow" pitchFamily="34" charset="0"/>
              </a:rPr>
              <a:t>River, </a:t>
            </a:r>
            <a:r>
              <a:rPr kumimoji="0" lang="en-US" altLang="ja-JP" sz="600" b="0" u="none" dirty="0" err="1">
                <a:latin typeface="Arial Narrow" pitchFamily="34" charset="0"/>
              </a:rPr>
              <a:t>Nagashima</a:t>
            </a:r>
            <a:r>
              <a:rPr kumimoji="0" lang="en-US" altLang="ja-JP" sz="600" b="0" u="none" dirty="0">
                <a:latin typeface="Arial Narrow" pitchFamily="34" charset="0"/>
              </a:rPr>
              <a:t> Dam</a:t>
            </a:r>
            <a:endParaRPr kumimoji="0" lang="ja-JP" altLang="en-US" dirty="0"/>
          </a:p>
        </p:txBody>
      </p:sp>
      <p:sp>
        <p:nvSpPr>
          <p:cNvPr id="16427" name="Text Box 47"/>
          <p:cNvSpPr txBox="1">
            <a:spLocks noChangeArrowheads="1"/>
          </p:cNvSpPr>
          <p:nvPr/>
        </p:nvSpPr>
        <p:spPr bwMode="auto">
          <a:xfrm>
            <a:off x="6540500" y="4232275"/>
            <a:ext cx="852488"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40" tIns="27720" rIns="37440" bIns="27720"/>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algn="just" fontAlgn="base">
              <a:spcBef>
                <a:spcPct val="0"/>
              </a:spcBef>
              <a:spcAft>
                <a:spcPct val="0"/>
              </a:spcAft>
            </a:pPr>
            <a:r>
              <a:rPr kumimoji="0" lang="en-US" altLang="ja-JP" sz="600" b="0" u="none">
                <a:latin typeface="Arial Narrow" pitchFamily="34" charset="0"/>
              </a:rPr>
              <a:t>Kiso River, Agigawa Dam</a:t>
            </a:r>
            <a:r>
              <a:rPr kumimoji="0" lang="en-US" altLang="ja-JP" sz="600">
                <a:latin typeface="Arial Narrow" pitchFamily="34" charset="0"/>
              </a:rPr>
              <a:t> </a:t>
            </a:r>
            <a:endParaRPr kumimoji="0" lang="ja-JP" altLang="en-US" sz="600">
              <a:latin typeface="Arial Narrow" pitchFamily="34" charset="0"/>
            </a:endParaRPr>
          </a:p>
        </p:txBody>
      </p:sp>
      <p:sp>
        <p:nvSpPr>
          <p:cNvPr id="16428" name="Text Box 48"/>
          <p:cNvSpPr txBox="1">
            <a:spLocks noChangeArrowheads="1"/>
          </p:cNvSpPr>
          <p:nvPr/>
        </p:nvSpPr>
        <p:spPr bwMode="auto">
          <a:xfrm>
            <a:off x="6372200" y="4797152"/>
            <a:ext cx="9715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40" tIns="27720" rIns="37440" bIns="27720"/>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algn="just" fontAlgn="base">
              <a:spcBef>
                <a:spcPct val="0"/>
              </a:spcBef>
              <a:spcAft>
                <a:spcPct val="0"/>
              </a:spcAft>
            </a:pPr>
            <a:r>
              <a:rPr kumimoji="0" lang="en-US" altLang="ja-JP" sz="600" b="0" u="none" dirty="0" err="1">
                <a:latin typeface="Arial Narrow" pitchFamily="34" charset="0"/>
              </a:rPr>
              <a:t>Kamitagawa</a:t>
            </a:r>
            <a:r>
              <a:rPr kumimoji="0" lang="en-US" altLang="ja-JP" sz="600" b="0" u="none" dirty="0">
                <a:latin typeface="Arial Narrow" pitchFamily="34" charset="0"/>
              </a:rPr>
              <a:t> River, </a:t>
            </a:r>
            <a:r>
              <a:rPr kumimoji="0" lang="en-US" altLang="ja-JP" sz="600" b="0" u="none" dirty="0" err="1">
                <a:latin typeface="Arial Narrow" pitchFamily="34" charset="0"/>
              </a:rPr>
              <a:t>Banba</a:t>
            </a:r>
            <a:r>
              <a:rPr kumimoji="0" lang="en-US" altLang="ja-JP" sz="600" b="0" u="none" dirty="0">
                <a:latin typeface="Arial Narrow" pitchFamily="34" charset="0"/>
              </a:rPr>
              <a:t> Dam</a:t>
            </a:r>
            <a:endParaRPr kumimoji="0" lang="ja-JP" altLang="en-US" dirty="0"/>
          </a:p>
        </p:txBody>
      </p:sp>
      <p:sp>
        <p:nvSpPr>
          <p:cNvPr id="16429" name="Text Box 49"/>
          <p:cNvSpPr txBox="1">
            <a:spLocks noChangeArrowheads="1"/>
          </p:cNvSpPr>
          <p:nvPr/>
        </p:nvSpPr>
        <p:spPr bwMode="auto">
          <a:xfrm>
            <a:off x="6273800" y="5399088"/>
            <a:ext cx="1168400"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40" tIns="27720" rIns="37440" bIns="27720"/>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algn="just" fontAlgn="base">
              <a:spcBef>
                <a:spcPct val="0"/>
              </a:spcBef>
              <a:spcAft>
                <a:spcPct val="0"/>
              </a:spcAft>
            </a:pPr>
            <a:r>
              <a:rPr kumimoji="0" lang="en-US" altLang="ja-JP" sz="600" b="0" u="none" dirty="0" err="1">
                <a:latin typeface="Arial Narrow" pitchFamily="34" charset="0"/>
              </a:rPr>
              <a:t>Kushidakawa</a:t>
            </a:r>
            <a:r>
              <a:rPr kumimoji="0" lang="en-US" altLang="ja-JP" sz="600" b="0" u="none" dirty="0">
                <a:latin typeface="Arial Narrow" pitchFamily="34" charset="0"/>
              </a:rPr>
              <a:t> River, </a:t>
            </a:r>
            <a:r>
              <a:rPr kumimoji="0" lang="en-US" altLang="ja-JP" sz="600" b="0" u="none" dirty="0" err="1">
                <a:latin typeface="Arial Narrow" pitchFamily="34" charset="0"/>
              </a:rPr>
              <a:t>Hachisu</a:t>
            </a:r>
            <a:r>
              <a:rPr kumimoji="0" lang="en-US" altLang="ja-JP" sz="600" b="0" u="none" dirty="0">
                <a:latin typeface="Arial Narrow" pitchFamily="34" charset="0"/>
              </a:rPr>
              <a:t> Dam</a:t>
            </a:r>
            <a:endParaRPr kumimoji="0" lang="ja-JP" altLang="en-US" dirty="0"/>
          </a:p>
        </p:txBody>
      </p:sp>
      <p:sp>
        <p:nvSpPr>
          <p:cNvPr id="16430" name="Text Box 50"/>
          <p:cNvSpPr txBox="1">
            <a:spLocks noChangeArrowheads="1"/>
          </p:cNvSpPr>
          <p:nvPr/>
        </p:nvSpPr>
        <p:spPr bwMode="auto">
          <a:xfrm>
            <a:off x="6272213" y="5576888"/>
            <a:ext cx="863600"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40" tIns="27720" rIns="37440" bIns="27720"/>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algn="just" fontAlgn="base">
              <a:spcBef>
                <a:spcPct val="0"/>
              </a:spcBef>
              <a:spcAft>
                <a:spcPct val="0"/>
              </a:spcAft>
            </a:pPr>
            <a:r>
              <a:rPr kumimoji="0" lang="en-US" altLang="ja-JP" sz="600" b="0" u="none">
                <a:latin typeface="Arial Narrow" pitchFamily="34" charset="0"/>
              </a:rPr>
              <a:t>Yodo River, Nunome Dam</a:t>
            </a:r>
            <a:endParaRPr kumimoji="0" lang="ja-JP" altLang="en-US"/>
          </a:p>
        </p:txBody>
      </p:sp>
      <p:sp>
        <p:nvSpPr>
          <p:cNvPr id="16431" name="Text Box 51"/>
          <p:cNvSpPr txBox="1">
            <a:spLocks noChangeArrowheads="1"/>
          </p:cNvSpPr>
          <p:nvPr/>
        </p:nvSpPr>
        <p:spPr bwMode="auto">
          <a:xfrm>
            <a:off x="6148388" y="5764213"/>
            <a:ext cx="1047750"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40" tIns="27720" rIns="37440" bIns="27720"/>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algn="just" fontAlgn="base">
              <a:spcBef>
                <a:spcPct val="0"/>
              </a:spcBef>
              <a:spcAft>
                <a:spcPct val="0"/>
              </a:spcAft>
            </a:pPr>
            <a:r>
              <a:rPr kumimoji="0" lang="en-US" altLang="ja-JP" sz="600" b="0" u="none">
                <a:latin typeface="Century" pitchFamily="18" charset="0"/>
                <a:ea typeface="ＭＳ 明朝" pitchFamily="17" charset="-128"/>
              </a:rPr>
              <a:t>※</a:t>
            </a:r>
            <a:r>
              <a:rPr kumimoji="0" lang="en-US" altLang="ja-JP" sz="600" b="0" u="none">
                <a:latin typeface="Arial Narrow" pitchFamily="34" charset="0"/>
              </a:rPr>
              <a:t>Kinokawa River, Ohtaki Dam</a:t>
            </a:r>
            <a:r>
              <a:rPr kumimoji="0" lang="en-US" altLang="ja-JP" sz="600">
                <a:latin typeface="Arial Narrow" pitchFamily="34" charset="0"/>
              </a:rPr>
              <a:t> </a:t>
            </a:r>
            <a:endParaRPr kumimoji="0" lang="ja-JP" altLang="en-US" sz="600">
              <a:latin typeface="Arial Narrow" pitchFamily="34" charset="0"/>
            </a:endParaRPr>
          </a:p>
        </p:txBody>
      </p:sp>
      <p:sp>
        <p:nvSpPr>
          <p:cNvPr id="16432" name="Text Box 52"/>
          <p:cNvSpPr txBox="1">
            <a:spLocks noChangeArrowheads="1"/>
          </p:cNvSpPr>
          <p:nvPr/>
        </p:nvSpPr>
        <p:spPr bwMode="auto">
          <a:xfrm>
            <a:off x="5980113" y="6107113"/>
            <a:ext cx="10922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40" tIns="27720" rIns="37440" bIns="27720"/>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algn="just" fontAlgn="base">
              <a:spcBef>
                <a:spcPct val="0"/>
              </a:spcBef>
              <a:spcAft>
                <a:spcPct val="0"/>
              </a:spcAft>
            </a:pPr>
            <a:r>
              <a:rPr kumimoji="0" lang="en-US" altLang="ja-JP" sz="600" b="0" u="none">
                <a:latin typeface="Arial Narrow" pitchFamily="34" charset="0"/>
              </a:rPr>
              <a:t>Yamatogawa River, Takihata Dam</a:t>
            </a:r>
            <a:endParaRPr kumimoji="0" lang="ja-JP" altLang="en-US"/>
          </a:p>
        </p:txBody>
      </p:sp>
      <p:sp>
        <p:nvSpPr>
          <p:cNvPr id="16433" name="Text Box 53"/>
          <p:cNvSpPr txBox="1">
            <a:spLocks noChangeArrowheads="1"/>
          </p:cNvSpPr>
          <p:nvPr/>
        </p:nvSpPr>
        <p:spPr bwMode="auto">
          <a:xfrm>
            <a:off x="5922963" y="6288088"/>
            <a:ext cx="1206500"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40" tIns="27720" rIns="37440" bIns="27720"/>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algn="just" fontAlgn="base">
              <a:spcBef>
                <a:spcPct val="0"/>
              </a:spcBef>
              <a:spcAft>
                <a:spcPct val="0"/>
              </a:spcAft>
            </a:pPr>
            <a:r>
              <a:rPr kumimoji="0" lang="en-US" altLang="ja-JP" sz="600" b="0" u="none">
                <a:latin typeface="Century" pitchFamily="18" charset="0"/>
                <a:ea typeface="ＭＳ 明朝" pitchFamily="17" charset="-128"/>
              </a:rPr>
              <a:t>※</a:t>
            </a:r>
            <a:r>
              <a:rPr kumimoji="0" lang="en-US" altLang="ja-JP" sz="600" b="0" u="none">
                <a:latin typeface="Arial Narrow" pitchFamily="34" charset="0"/>
              </a:rPr>
              <a:t>Hidakagawa River, Tsubayama Dam</a:t>
            </a:r>
            <a:r>
              <a:rPr kumimoji="0" lang="en-US" altLang="ja-JP" sz="600">
                <a:latin typeface="Arial Narrow" pitchFamily="34" charset="0"/>
              </a:rPr>
              <a:t> </a:t>
            </a:r>
            <a:endParaRPr kumimoji="0" lang="ja-JP" altLang="en-US" sz="600">
              <a:latin typeface="Arial Narrow" pitchFamily="34" charset="0"/>
            </a:endParaRPr>
          </a:p>
        </p:txBody>
      </p:sp>
      <p:sp>
        <p:nvSpPr>
          <p:cNvPr id="16434" name="Text Box 54"/>
          <p:cNvSpPr txBox="1">
            <a:spLocks noChangeArrowheads="1"/>
          </p:cNvSpPr>
          <p:nvPr/>
        </p:nvSpPr>
        <p:spPr bwMode="auto">
          <a:xfrm>
            <a:off x="5835650" y="6462713"/>
            <a:ext cx="1066800"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40" tIns="27720" rIns="37440" bIns="27720"/>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algn="just" fontAlgn="base">
              <a:spcBef>
                <a:spcPct val="0"/>
              </a:spcBef>
              <a:spcAft>
                <a:spcPct val="0"/>
              </a:spcAft>
            </a:pPr>
            <a:r>
              <a:rPr kumimoji="0" lang="en-US" altLang="ja-JP" sz="600" b="0" u="none">
                <a:latin typeface="Arial Narrow" pitchFamily="34" charset="0"/>
              </a:rPr>
              <a:t>Yodo River, Hitokura Dam</a:t>
            </a:r>
            <a:endParaRPr kumimoji="0" lang="ja-JP" altLang="en-US"/>
          </a:p>
        </p:txBody>
      </p:sp>
      <p:sp>
        <p:nvSpPr>
          <p:cNvPr id="16435" name="Text Box 55"/>
          <p:cNvSpPr txBox="1">
            <a:spLocks noChangeArrowheads="1"/>
          </p:cNvSpPr>
          <p:nvPr/>
        </p:nvSpPr>
        <p:spPr bwMode="auto">
          <a:xfrm>
            <a:off x="5746750" y="6610350"/>
            <a:ext cx="9826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40" tIns="27720" rIns="37440" bIns="27720"/>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algn="just" fontAlgn="base">
              <a:spcBef>
                <a:spcPct val="0"/>
              </a:spcBef>
              <a:spcAft>
                <a:spcPct val="0"/>
              </a:spcAft>
            </a:pPr>
            <a:r>
              <a:rPr kumimoji="0" lang="en-US" altLang="ja-JP" sz="600" b="0" u="none">
                <a:latin typeface="Arial Narrow" pitchFamily="34" charset="0"/>
              </a:rPr>
              <a:t>Kakogawa River, Dondo Dam</a:t>
            </a:r>
            <a:r>
              <a:rPr kumimoji="0" lang="en-US" altLang="ja-JP" sz="600">
                <a:latin typeface="Arial Narrow" pitchFamily="34" charset="0"/>
              </a:rPr>
              <a:t> </a:t>
            </a:r>
            <a:endParaRPr kumimoji="0" lang="ja-JP" altLang="en-US" sz="600">
              <a:latin typeface="Arial Narrow" pitchFamily="34" charset="0"/>
            </a:endParaRPr>
          </a:p>
        </p:txBody>
      </p:sp>
      <p:sp>
        <p:nvSpPr>
          <p:cNvPr id="16436" name="Text Box 56"/>
          <p:cNvSpPr txBox="1">
            <a:spLocks noChangeArrowheads="1"/>
          </p:cNvSpPr>
          <p:nvPr/>
        </p:nvSpPr>
        <p:spPr bwMode="auto">
          <a:xfrm>
            <a:off x="4298950" y="4941888"/>
            <a:ext cx="109855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40" tIns="27720" rIns="37440" bIns="27720"/>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algn="just" fontAlgn="base">
              <a:spcBef>
                <a:spcPct val="0"/>
              </a:spcBef>
              <a:spcAft>
                <a:spcPct val="0"/>
              </a:spcAft>
            </a:pPr>
            <a:r>
              <a:rPr kumimoji="0" lang="en-US" altLang="ja-JP" sz="600" b="0" u="none">
                <a:latin typeface="Arial Narrow" pitchFamily="34" charset="0"/>
              </a:rPr>
              <a:t>Ashidagawa River, Hattabara Dam</a:t>
            </a:r>
            <a:endParaRPr kumimoji="0" lang="ja-JP" altLang="en-US"/>
          </a:p>
        </p:txBody>
      </p:sp>
      <p:sp>
        <p:nvSpPr>
          <p:cNvPr id="16437" name="Text Box 57"/>
          <p:cNvSpPr txBox="1">
            <a:spLocks noChangeArrowheads="1"/>
          </p:cNvSpPr>
          <p:nvPr/>
        </p:nvSpPr>
        <p:spPr bwMode="auto">
          <a:xfrm>
            <a:off x="4159250" y="5680075"/>
            <a:ext cx="917575"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40" tIns="27720" rIns="37440" bIns="27720"/>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algn="just" fontAlgn="base">
              <a:spcBef>
                <a:spcPct val="0"/>
              </a:spcBef>
              <a:spcAft>
                <a:spcPct val="0"/>
              </a:spcAft>
            </a:pPr>
            <a:r>
              <a:rPr kumimoji="0" lang="en-US" altLang="ja-JP" sz="600" b="0" u="none">
                <a:latin typeface="Arial Narrow" pitchFamily="34" charset="0"/>
              </a:rPr>
              <a:t>Hijikawa River, Nomura Dam</a:t>
            </a:r>
            <a:endParaRPr kumimoji="0" lang="ja-JP" altLang="en-US"/>
          </a:p>
        </p:txBody>
      </p:sp>
      <p:sp>
        <p:nvSpPr>
          <p:cNvPr id="16438" name="Text Box 58"/>
          <p:cNvSpPr txBox="1">
            <a:spLocks noChangeArrowheads="1"/>
          </p:cNvSpPr>
          <p:nvPr/>
        </p:nvSpPr>
        <p:spPr bwMode="auto">
          <a:xfrm>
            <a:off x="3938588" y="6045200"/>
            <a:ext cx="1081087"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40" tIns="27720" rIns="37440" bIns="27720"/>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algn="just" fontAlgn="base">
              <a:spcBef>
                <a:spcPct val="0"/>
              </a:spcBef>
              <a:spcAft>
                <a:spcPct val="0"/>
              </a:spcAft>
            </a:pPr>
            <a:r>
              <a:rPr kumimoji="0" lang="en-US" altLang="ja-JP" sz="600" b="0" u="none" dirty="0" err="1">
                <a:latin typeface="Arial Narrow" pitchFamily="34" charset="0"/>
              </a:rPr>
              <a:t>Yamakunikawa</a:t>
            </a:r>
            <a:r>
              <a:rPr kumimoji="0" lang="en-US" altLang="ja-JP" sz="600" b="0" u="none" dirty="0">
                <a:latin typeface="Arial Narrow" pitchFamily="34" charset="0"/>
              </a:rPr>
              <a:t> River, </a:t>
            </a:r>
            <a:r>
              <a:rPr kumimoji="0" lang="en-US" altLang="ja-JP" sz="600" b="0" u="none" dirty="0" err="1">
                <a:latin typeface="Arial Narrow" pitchFamily="34" charset="0"/>
              </a:rPr>
              <a:t>Yabakei</a:t>
            </a:r>
            <a:r>
              <a:rPr kumimoji="0" lang="en-US" altLang="ja-JP" sz="600" b="0" u="none" dirty="0">
                <a:latin typeface="Arial Narrow" pitchFamily="34" charset="0"/>
              </a:rPr>
              <a:t> Dam</a:t>
            </a:r>
            <a:endParaRPr kumimoji="0" lang="ja-JP" altLang="en-US" dirty="0"/>
          </a:p>
        </p:txBody>
      </p:sp>
      <p:sp>
        <p:nvSpPr>
          <p:cNvPr id="16439" name="Text Box 59"/>
          <p:cNvSpPr txBox="1">
            <a:spLocks noChangeArrowheads="1"/>
          </p:cNvSpPr>
          <p:nvPr/>
        </p:nvSpPr>
        <p:spPr bwMode="auto">
          <a:xfrm>
            <a:off x="2544763" y="5667375"/>
            <a:ext cx="9842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40" tIns="27720" rIns="37440" bIns="27720"/>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algn="just" fontAlgn="base">
              <a:spcBef>
                <a:spcPct val="0"/>
              </a:spcBef>
              <a:spcAft>
                <a:spcPct val="0"/>
              </a:spcAft>
            </a:pPr>
            <a:r>
              <a:rPr kumimoji="0" lang="en-US" altLang="ja-JP" sz="600" b="0" u="none">
                <a:latin typeface="Century" pitchFamily="18" charset="0"/>
                <a:ea typeface="ＭＳ 明朝" pitchFamily="17" charset="-128"/>
              </a:rPr>
              <a:t>※</a:t>
            </a:r>
            <a:r>
              <a:rPr kumimoji="0" lang="en-US" altLang="ja-JP" sz="600" b="0" u="none">
                <a:latin typeface="Arial Narrow" pitchFamily="34" charset="0"/>
              </a:rPr>
              <a:t>Kikuchi River, Ryumon Dam</a:t>
            </a:r>
            <a:endParaRPr kumimoji="0" lang="ja-JP" altLang="en-US"/>
          </a:p>
        </p:txBody>
      </p:sp>
      <p:sp>
        <p:nvSpPr>
          <p:cNvPr id="16440" name="Freeform 60"/>
          <p:cNvSpPr>
            <a:spLocks/>
          </p:cNvSpPr>
          <p:nvPr/>
        </p:nvSpPr>
        <p:spPr bwMode="auto">
          <a:xfrm>
            <a:off x="6792913" y="304800"/>
            <a:ext cx="1208087" cy="1403350"/>
          </a:xfrm>
          <a:custGeom>
            <a:avLst/>
            <a:gdLst>
              <a:gd name="T0" fmla="*/ 2147483647 w 1911"/>
              <a:gd name="T1" fmla="*/ 0 h 2095"/>
              <a:gd name="T2" fmla="*/ 2147483647 w 1911"/>
              <a:gd name="T3" fmla="*/ 0 h 2095"/>
              <a:gd name="T4" fmla="*/ 0 w 1911"/>
              <a:gd name="T5" fmla="*/ 2147483647 h 2095"/>
              <a:gd name="T6" fmla="*/ 0 60000 65536"/>
              <a:gd name="T7" fmla="*/ 0 60000 65536"/>
              <a:gd name="T8" fmla="*/ 0 60000 65536"/>
              <a:gd name="T9" fmla="*/ 0 w 1911"/>
              <a:gd name="T10" fmla="*/ 0 h 2095"/>
              <a:gd name="T11" fmla="*/ 1911 w 1911"/>
              <a:gd name="T12" fmla="*/ 2095 h 2095"/>
            </a:gdLst>
            <a:ahLst/>
            <a:cxnLst>
              <a:cxn ang="T6">
                <a:pos x="T0" y="T1"/>
              </a:cxn>
              <a:cxn ang="T7">
                <a:pos x="T2" y="T3"/>
              </a:cxn>
              <a:cxn ang="T8">
                <a:pos x="T4" y="T5"/>
              </a:cxn>
            </a:cxnLst>
            <a:rect l="T9" t="T10" r="T11" b="T12"/>
            <a:pathLst>
              <a:path w="1911" h="2095">
                <a:moveTo>
                  <a:pt x="1911" y="0"/>
                </a:moveTo>
                <a:lnTo>
                  <a:pt x="471" y="0"/>
                </a:lnTo>
                <a:lnTo>
                  <a:pt x="0" y="2095"/>
                </a:lnTo>
              </a:path>
            </a:pathLst>
          </a:custGeom>
          <a:noFill/>
          <a:ln w="9525">
            <a:solidFill>
              <a:srgbClr val="000000"/>
            </a:solidFill>
            <a:round/>
            <a:headEnd/>
            <a:tailEnd type="oval" w="sm" len="sm"/>
          </a:ln>
          <a:extLst>
            <a:ext uri="{909E8E84-426E-40DD-AFC4-6F175D3DCCD1}">
              <a14:hiddenFill xmlns:a14="http://schemas.microsoft.com/office/drawing/2010/main">
                <a:solidFill>
                  <a:srgbClr val="FFFFFF"/>
                </a:solidFill>
              </a14:hiddenFill>
            </a:ext>
          </a:extLst>
        </p:spPr>
        <p:txBody>
          <a:bodyPr lIns="37440" tIns="27720" rIns="37440" bIns="27720"/>
          <a:lstStyle/>
          <a:p>
            <a:pPr fontAlgn="base">
              <a:spcBef>
                <a:spcPct val="0"/>
              </a:spcBef>
              <a:spcAft>
                <a:spcPct val="0"/>
              </a:spcAft>
            </a:pPr>
            <a:endParaRPr lang="ja-JP" altLang="en-US" b="1" u="sng">
              <a:solidFill>
                <a:srgbClr val="FF0000"/>
              </a:solidFill>
              <a:latin typeface="HGP創英角ｺﾞｼｯｸUB" pitchFamily="50" charset="-128"/>
              <a:ea typeface="HGP創英角ｺﾞｼｯｸUB" pitchFamily="50" charset="-128"/>
            </a:endParaRPr>
          </a:p>
        </p:txBody>
      </p:sp>
      <p:sp>
        <p:nvSpPr>
          <p:cNvPr id="16441" name="Freeform 61"/>
          <p:cNvSpPr>
            <a:spLocks/>
          </p:cNvSpPr>
          <p:nvPr/>
        </p:nvSpPr>
        <p:spPr bwMode="auto">
          <a:xfrm>
            <a:off x="6170613" y="438150"/>
            <a:ext cx="706437" cy="1466850"/>
          </a:xfrm>
          <a:custGeom>
            <a:avLst/>
            <a:gdLst>
              <a:gd name="T0" fmla="*/ 0 w 1080"/>
              <a:gd name="T1" fmla="*/ 0 h 2340"/>
              <a:gd name="T2" fmla="*/ 2147483647 w 1080"/>
              <a:gd name="T3" fmla="*/ 0 h 2340"/>
              <a:gd name="T4" fmla="*/ 2147483647 w 1080"/>
              <a:gd name="T5" fmla="*/ 2147483647 h 2340"/>
              <a:gd name="T6" fmla="*/ 0 60000 65536"/>
              <a:gd name="T7" fmla="*/ 0 60000 65536"/>
              <a:gd name="T8" fmla="*/ 0 60000 65536"/>
              <a:gd name="T9" fmla="*/ 0 w 1080"/>
              <a:gd name="T10" fmla="*/ 0 h 2340"/>
              <a:gd name="T11" fmla="*/ 1080 w 1080"/>
              <a:gd name="T12" fmla="*/ 2340 h 2340"/>
            </a:gdLst>
            <a:ahLst/>
            <a:cxnLst>
              <a:cxn ang="T6">
                <a:pos x="T0" y="T1"/>
              </a:cxn>
              <a:cxn ang="T7">
                <a:pos x="T2" y="T3"/>
              </a:cxn>
              <a:cxn ang="T8">
                <a:pos x="T4" y="T5"/>
              </a:cxn>
            </a:cxnLst>
            <a:rect l="T9" t="T10" r="T11" b="T12"/>
            <a:pathLst>
              <a:path w="1080" h="2340">
                <a:moveTo>
                  <a:pt x="0" y="0"/>
                </a:moveTo>
                <a:lnTo>
                  <a:pt x="1080" y="0"/>
                </a:lnTo>
                <a:lnTo>
                  <a:pt x="900" y="2340"/>
                </a:lnTo>
              </a:path>
            </a:pathLst>
          </a:custGeom>
          <a:noFill/>
          <a:ln w="9525">
            <a:solidFill>
              <a:srgbClr val="000000"/>
            </a:solidFill>
            <a:round/>
            <a:headEnd/>
            <a:tailEnd type="oval" w="sm" len="sm"/>
          </a:ln>
          <a:extLst>
            <a:ext uri="{909E8E84-426E-40DD-AFC4-6F175D3DCCD1}">
              <a14:hiddenFill xmlns:a14="http://schemas.microsoft.com/office/drawing/2010/main">
                <a:solidFill>
                  <a:srgbClr val="FFFFFF"/>
                </a:solidFill>
              </a14:hiddenFill>
            </a:ext>
          </a:extLst>
        </p:spPr>
        <p:txBody>
          <a:bodyPr lIns="37440" tIns="27720" rIns="37440" bIns="27720"/>
          <a:lstStyle/>
          <a:p>
            <a:pPr fontAlgn="base">
              <a:spcBef>
                <a:spcPct val="0"/>
              </a:spcBef>
              <a:spcAft>
                <a:spcPct val="0"/>
              </a:spcAft>
            </a:pPr>
            <a:endParaRPr lang="ja-JP" altLang="en-US" b="1" u="sng">
              <a:solidFill>
                <a:srgbClr val="FF0000"/>
              </a:solidFill>
              <a:latin typeface="HGP創英角ｺﾞｼｯｸUB" pitchFamily="50" charset="-128"/>
              <a:ea typeface="HGP創英角ｺﾞｼｯｸUB" pitchFamily="50" charset="-128"/>
            </a:endParaRPr>
          </a:p>
        </p:txBody>
      </p:sp>
      <p:sp>
        <p:nvSpPr>
          <p:cNvPr id="16442" name="Freeform 62"/>
          <p:cNvSpPr>
            <a:spLocks/>
          </p:cNvSpPr>
          <p:nvPr/>
        </p:nvSpPr>
        <p:spPr bwMode="auto">
          <a:xfrm>
            <a:off x="5705475" y="946150"/>
            <a:ext cx="982663" cy="1117600"/>
          </a:xfrm>
          <a:custGeom>
            <a:avLst/>
            <a:gdLst>
              <a:gd name="T0" fmla="*/ 2147483647 w 1641"/>
              <a:gd name="T1" fmla="*/ 2147483647 h 1715"/>
              <a:gd name="T2" fmla="*/ 2147483647 w 1641"/>
              <a:gd name="T3" fmla="*/ 0 h 1715"/>
              <a:gd name="T4" fmla="*/ 0 w 1641"/>
              <a:gd name="T5" fmla="*/ 0 h 1715"/>
              <a:gd name="T6" fmla="*/ 0 60000 65536"/>
              <a:gd name="T7" fmla="*/ 0 60000 65536"/>
              <a:gd name="T8" fmla="*/ 0 60000 65536"/>
              <a:gd name="T9" fmla="*/ 0 w 1641"/>
              <a:gd name="T10" fmla="*/ 0 h 1715"/>
              <a:gd name="T11" fmla="*/ 1641 w 1641"/>
              <a:gd name="T12" fmla="*/ 1715 h 1715"/>
            </a:gdLst>
            <a:ahLst/>
            <a:cxnLst>
              <a:cxn ang="T6">
                <a:pos x="T0" y="T1"/>
              </a:cxn>
              <a:cxn ang="T7">
                <a:pos x="T2" y="T3"/>
              </a:cxn>
              <a:cxn ang="T8">
                <a:pos x="T4" y="T5"/>
              </a:cxn>
            </a:cxnLst>
            <a:rect l="T9" t="T10" r="T11" b="T12"/>
            <a:pathLst>
              <a:path w="1641" h="1715">
                <a:moveTo>
                  <a:pt x="1641" y="1715"/>
                </a:moveTo>
                <a:lnTo>
                  <a:pt x="1185" y="0"/>
                </a:lnTo>
                <a:lnTo>
                  <a:pt x="0" y="0"/>
                </a:lnTo>
              </a:path>
            </a:pathLst>
          </a:custGeom>
          <a:noFill/>
          <a:ln w="9525">
            <a:solidFill>
              <a:srgbClr val="000000"/>
            </a:solidFill>
            <a:round/>
            <a:headEnd type="oval" w="sm" len="sm"/>
            <a:tailEnd/>
          </a:ln>
          <a:extLst>
            <a:ext uri="{909E8E84-426E-40DD-AFC4-6F175D3DCCD1}">
              <a14:hiddenFill xmlns:a14="http://schemas.microsoft.com/office/drawing/2010/main">
                <a:solidFill>
                  <a:srgbClr val="FFFFFF"/>
                </a:solidFill>
              </a14:hiddenFill>
            </a:ext>
          </a:extLst>
        </p:spPr>
        <p:txBody>
          <a:bodyPr lIns="37440" tIns="27720" rIns="37440" bIns="27720"/>
          <a:lstStyle/>
          <a:p>
            <a:pPr fontAlgn="base">
              <a:spcBef>
                <a:spcPct val="0"/>
              </a:spcBef>
              <a:spcAft>
                <a:spcPct val="0"/>
              </a:spcAft>
            </a:pPr>
            <a:endParaRPr lang="ja-JP" altLang="en-US" b="1" u="sng">
              <a:solidFill>
                <a:srgbClr val="FF0000"/>
              </a:solidFill>
              <a:latin typeface="HGP創英角ｺﾞｼｯｸUB" pitchFamily="50" charset="-128"/>
              <a:ea typeface="HGP創英角ｺﾞｼｯｸUB" pitchFamily="50" charset="-128"/>
            </a:endParaRPr>
          </a:p>
        </p:txBody>
      </p:sp>
      <p:sp>
        <p:nvSpPr>
          <p:cNvPr id="16443" name="Freeform 63"/>
          <p:cNvSpPr>
            <a:spLocks/>
          </p:cNvSpPr>
          <p:nvPr/>
        </p:nvSpPr>
        <p:spPr bwMode="auto">
          <a:xfrm>
            <a:off x="5618163" y="1295400"/>
            <a:ext cx="1003300" cy="1098550"/>
          </a:xfrm>
          <a:custGeom>
            <a:avLst/>
            <a:gdLst>
              <a:gd name="T0" fmla="*/ 2147483647 w 1581"/>
              <a:gd name="T1" fmla="*/ 2147483647 h 1730"/>
              <a:gd name="T2" fmla="*/ 2147483647 w 1581"/>
              <a:gd name="T3" fmla="*/ 0 h 1730"/>
              <a:gd name="T4" fmla="*/ 0 w 1581"/>
              <a:gd name="T5" fmla="*/ 0 h 1730"/>
              <a:gd name="T6" fmla="*/ 0 60000 65536"/>
              <a:gd name="T7" fmla="*/ 0 60000 65536"/>
              <a:gd name="T8" fmla="*/ 0 60000 65536"/>
              <a:gd name="T9" fmla="*/ 0 w 1581"/>
              <a:gd name="T10" fmla="*/ 0 h 1730"/>
              <a:gd name="T11" fmla="*/ 1581 w 1581"/>
              <a:gd name="T12" fmla="*/ 1730 h 1730"/>
            </a:gdLst>
            <a:ahLst/>
            <a:cxnLst>
              <a:cxn ang="T6">
                <a:pos x="T0" y="T1"/>
              </a:cxn>
              <a:cxn ang="T7">
                <a:pos x="T2" y="T3"/>
              </a:cxn>
              <a:cxn ang="T8">
                <a:pos x="T4" y="T5"/>
              </a:cxn>
            </a:cxnLst>
            <a:rect l="T9" t="T10" r="T11" b="T12"/>
            <a:pathLst>
              <a:path w="1581" h="1730">
                <a:moveTo>
                  <a:pt x="1581" y="1730"/>
                </a:moveTo>
                <a:lnTo>
                  <a:pt x="1140" y="0"/>
                </a:lnTo>
                <a:lnTo>
                  <a:pt x="0" y="0"/>
                </a:lnTo>
              </a:path>
            </a:pathLst>
          </a:custGeom>
          <a:noFill/>
          <a:ln w="9525">
            <a:solidFill>
              <a:srgbClr val="000000"/>
            </a:solidFill>
            <a:round/>
            <a:headEnd type="oval" w="sm" len="sm"/>
            <a:tailEnd/>
          </a:ln>
          <a:extLst>
            <a:ext uri="{909E8E84-426E-40DD-AFC4-6F175D3DCCD1}">
              <a14:hiddenFill xmlns:a14="http://schemas.microsoft.com/office/drawing/2010/main">
                <a:solidFill>
                  <a:srgbClr val="FFFFFF"/>
                </a:solidFill>
              </a14:hiddenFill>
            </a:ext>
          </a:extLst>
        </p:spPr>
        <p:txBody>
          <a:bodyPr lIns="37440" tIns="27720" rIns="37440" bIns="27720"/>
          <a:lstStyle/>
          <a:p>
            <a:pPr fontAlgn="base">
              <a:spcBef>
                <a:spcPct val="0"/>
              </a:spcBef>
              <a:spcAft>
                <a:spcPct val="0"/>
              </a:spcAft>
            </a:pPr>
            <a:endParaRPr lang="ja-JP" altLang="en-US" b="1" u="sng">
              <a:solidFill>
                <a:srgbClr val="FF0000"/>
              </a:solidFill>
              <a:latin typeface="HGP創英角ｺﾞｼｯｸUB" pitchFamily="50" charset="-128"/>
              <a:ea typeface="HGP創英角ｺﾞｼｯｸUB" pitchFamily="50" charset="-128"/>
            </a:endParaRPr>
          </a:p>
        </p:txBody>
      </p:sp>
      <p:sp>
        <p:nvSpPr>
          <p:cNvPr id="16444" name="Text Box 64"/>
          <p:cNvSpPr txBox="1">
            <a:spLocks noChangeArrowheads="1"/>
          </p:cNvSpPr>
          <p:nvPr/>
        </p:nvSpPr>
        <p:spPr bwMode="auto">
          <a:xfrm>
            <a:off x="5329238" y="1428750"/>
            <a:ext cx="1041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40" tIns="27720" rIns="37440" bIns="27720"/>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algn="just" fontAlgn="base">
              <a:spcBef>
                <a:spcPct val="0"/>
              </a:spcBef>
              <a:spcAft>
                <a:spcPct val="0"/>
              </a:spcAft>
            </a:pPr>
            <a:r>
              <a:rPr kumimoji="0" lang="en-US" altLang="ja-JP" sz="600" b="0" u="none">
                <a:latin typeface="Arial Narrow" pitchFamily="34" charset="0"/>
              </a:rPr>
              <a:t>Aganogawa River, Okawa Dam</a:t>
            </a:r>
            <a:r>
              <a:rPr kumimoji="0" lang="en-US" altLang="ja-JP" sz="600">
                <a:latin typeface="Arial Narrow" pitchFamily="34" charset="0"/>
              </a:rPr>
              <a:t> </a:t>
            </a:r>
            <a:endParaRPr kumimoji="0" lang="ja-JP" altLang="en-US" sz="600">
              <a:latin typeface="Arial Narrow" pitchFamily="34" charset="0"/>
            </a:endParaRPr>
          </a:p>
        </p:txBody>
      </p:sp>
      <p:sp>
        <p:nvSpPr>
          <p:cNvPr id="16445" name="Freeform 65"/>
          <p:cNvSpPr>
            <a:spLocks/>
          </p:cNvSpPr>
          <p:nvPr/>
        </p:nvSpPr>
        <p:spPr bwMode="auto">
          <a:xfrm>
            <a:off x="5362575" y="1574800"/>
            <a:ext cx="1146175" cy="1308100"/>
          </a:xfrm>
          <a:custGeom>
            <a:avLst/>
            <a:gdLst>
              <a:gd name="T0" fmla="*/ 2147483647 w 1806"/>
              <a:gd name="T1" fmla="*/ 2147483647 h 2060"/>
              <a:gd name="T2" fmla="*/ 2147483647 w 1806"/>
              <a:gd name="T3" fmla="*/ 0 h 2060"/>
              <a:gd name="T4" fmla="*/ 0 w 1806"/>
              <a:gd name="T5" fmla="*/ 0 h 2060"/>
              <a:gd name="T6" fmla="*/ 0 60000 65536"/>
              <a:gd name="T7" fmla="*/ 0 60000 65536"/>
              <a:gd name="T8" fmla="*/ 0 60000 65536"/>
              <a:gd name="T9" fmla="*/ 0 w 1806"/>
              <a:gd name="T10" fmla="*/ 0 h 2060"/>
              <a:gd name="T11" fmla="*/ 1806 w 1806"/>
              <a:gd name="T12" fmla="*/ 2060 h 2060"/>
            </a:gdLst>
            <a:ahLst/>
            <a:cxnLst>
              <a:cxn ang="T6">
                <a:pos x="T0" y="T1"/>
              </a:cxn>
              <a:cxn ang="T7">
                <a:pos x="T2" y="T3"/>
              </a:cxn>
              <a:cxn ang="T8">
                <a:pos x="T4" y="T5"/>
              </a:cxn>
            </a:cxnLst>
            <a:rect l="T9" t="T10" r="T11" b="T12"/>
            <a:pathLst>
              <a:path w="1806" h="2060">
                <a:moveTo>
                  <a:pt x="1806" y="2060"/>
                </a:moveTo>
                <a:lnTo>
                  <a:pt x="1185" y="0"/>
                </a:lnTo>
                <a:lnTo>
                  <a:pt x="0" y="0"/>
                </a:lnTo>
              </a:path>
            </a:pathLst>
          </a:custGeom>
          <a:noFill/>
          <a:ln w="9525">
            <a:solidFill>
              <a:srgbClr val="000000"/>
            </a:solidFill>
            <a:round/>
            <a:headEnd type="oval" w="sm" len="sm"/>
            <a:tailEnd/>
          </a:ln>
          <a:extLst>
            <a:ext uri="{909E8E84-426E-40DD-AFC4-6F175D3DCCD1}">
              <a14:hiddenFill xmlns:a14="http://schemas.microsoft.com/office/drawing/2010/main">
                <a:solidFill>
                  <a:srgbClr val="FFFFFF"/>
                </a:solidFill>
              </a14:hiddenFill>
            </a:ext>
          </a:extLst>
        </p:spPr>
        <p:txBody>
          <a:bodyPr lIns="37440" tIns="27720" rIns="37440" bIns="27720"/>
          <a:lstStyle/>
          <a:p>
            <a:pPr fontAlgn="base">
              <a:spcBef>
                <a:spcPct val="0"/>
              </a:spcBef>
              <a:spcAft>
                <a:spcPct val="0"/>
              </a:spcAft>
            </a:pPr>
            <a:endParaRPr lang="ja-JP" altLang="en-US" b="1" u="sng">
              <a:solidFill>
                <a:srgbClr val="FF0000"/>
              </a:solidFill>
              <a:latin typeface="HGP創英角ｺﾞｼｯｸUB" pitchFamily="50" charset="-128"/>
              <a:ea typeface="HGP創英角ｺﾞｼｯｸUB" pitchFamily="50" charset="-128"/>
            </a:endParaRPr>
          </a:p>
        </p:txBody>
      </p:sp>
      <p:sp>
        <p:nvSpPr>
          <p:cNvPr id="16446" name="Freeform 66"/>
          <p:cNvSpPr>
            <a:spLocks/>
          </p:cNvSpPr>
          <p:nvPr/>
        </p:nvSpPr>
        <p:spPr bwMode="auto">
          <a:xfrm>
            <a:off x="5159375" y="1958975"/>
            <a:ext cx="1138238" cy="1317625"/>
          </a:xfrm>
          <a:custGeom>
            <a:avLst/>
            <a:gdLst>
              <a:gd name="T0" fmla="*/ 2147483647 w 1641"/>
              <a:gd name="T1" fmla="*/ 2147483647 h 2090"/>
              <a:gd name="T2" fmla="*/ 2147483647 w 1641"/>
              <a:gd name="T3" fmla="*/ 0 h 2090"/>
              <a:gd name="T4" fmla="*/ 0 w 1641"/>
              <a:gd name="T5" fmla="*/ 0 h 2090"/>
              <a:gd name="T6" fmla="*/ 0 60000 65536"/>
              <a:gd name="T7" fmla="*/ 0 60000 65536"/>
              <a:gd name="T8" fmla="*/ 0 60000 65536"/>
              <a:gd name="T9" fmla="*/ 0 w 1641"/>
              <a:gd name="T10" fmla="*/ 0 h 2090"/>
              <a:gd name="T11" fmla="*/ 1641 w 1641"/>
              <a:gd name="T12" fmla="*/ 2090 h 2090"/>
            </a:gdLst>
            <a:ahLst/>
            <a:cxnLst>
              <a:cxn ang="T6">
                <a:pos x="T0" y="T1"/>
              </a:cxn>
              <a:cxn ang="T7">
                <a:pos x="T2" y="T3"/>
              </a:cxn>
              <a:cxn ang="T8">
                <a:pos x="T4" y="T5"/>
              </a:cxn>
            </a:cxnLst>
            <a:rect l="T9" t="T10" r="T11" b="T12"/>
            <a:pathLst>
              <a:path w="1641" h="2090">
                <a:moveTo>
                  <a:pt x="1641" y="2090"/>
                </a:moveTo>
                <a:lnTo>
                  <a:pt x="1170" y="0"/>
                </a:lnTo>
                <a:lnTo>
                  <a:pt x="0" y="0"/>
                </a:lnTo>
              </a:path>
            </a:pathLst>
          </a:custGeom>
          <a:noFill/>
          <a:ln w="9525">
            <a:solidFill>
              <a:srgbClr val="000000"/>
            </a:solidFill>
            <a:round/>
            <a:headEnd type="oval" w="sm" len="sm"/>
            <a:tailEnd/>
          </a:ln>
          <a:extLst>
            <a:ext uri="{909E8E84-426E-40DD-AFC4-6F175D3DCCD1}">
              <a14:hiddenFill xmlns:a14="http://schemas.microsoft.com/office/drawing/2010/main">
                <a:solidFill>
                  <a:srgbClr val="FFFFFF"/>
                </a:solidFill>
              </a14:hiddenFill>
            </a:ext>
          </a:extLst>
        </p:spPr>
        <p:txBody>
          <a:bodyPr lIns="37440" tIns="27720" rIns="37440" bIns="27720"/>
          <a:lstStyle/>
          <a:p>
            <a:pPr fontAlgn="base">
              <a:spcBef>
                <a:spcPct val="0"/>
              </a:spcBef>
              <a:spcAft>
                <a:spcPct val="0"/>
              </a:spcAft>
            </a:pPr>
            <a:endParaRPr lang="ja-JP" altLang="en-US" b="1" u="sng">
              <a:solidFill>
                <a:srgbClr val="FF0000"/>
              </a:solidFill>
              <a:latin typeface="HGP創英角ｺﾞｼｯｸUB" pitchFamily="50" charset="-128"/>
              <a:ea typeface="HGP創英角ｺﾞｼｯｸUB" pitchFamily="50" charset="-128"/>
            </a:endParaRPr>
          </a:p>
        </p:txBody>
      </p:sp>
      <p:sp>
        <p:nvSpPr>
          <p:cNvPr id="16447" name="Freeform 67"/>
          <p:cNvSpPr>
            <a:spLocks/>
          </p:cNvSpPr>
          <p:nvPr/>
        </p:nvSpPr>
        <p:spPr bwMode="auto">
          <a:xfrm>
            <a:off x="5097463" y="2276475"/>
            <a:ext cx="990600" cy="1257300"/>
          </a:xfrm>
          <a:custGeom>
            <a:avLst/>
            <a:gdLst>
              <a:gd name="T0" fmla="*/ 2147483647 w 1491"/>
              <a:gd name="T1" fmla="*/ 2147483647 h 1970"/>
              <a:gd name="T2" fmla="*/ 2147483647 w 1491"/>
              <a:gd name="T3" fmla="*/ 0 h 1970"/>
              <a:gd name="T4" fmla="*/ 0 w 1491"/>
              <a:gd name="T5" fmla="*/ 0 h 1970"/>
              <a:gd name="T6" fmla="*/ 0 60000 65536"/>
              <a:gd name="T7" fmla="*/ 0 60000 65536"/>
              <a:gd name="T8" fmla="*/ 0 60000 65536"/>
              <a:gd name="T9" fmla="*/ 0 w 1491"/>
              <a:gd name="T10" fmla="*/ 0 h 1970"/>
              <a:gd name="T11" fmla="*/ 1491 w 1491"/>
              <a:gd name="T12" fmla="*/ 1970 h 1970"/>
            </a:gdLst>
            <a:ahLst/>
            <a:cxnLst>
              <a:cxn ang="T6">
                <a:pos x="T0" y="T1"/>
              </a:cxn>
              <a:cxn ang="T7">
                <a:pos x="T2" y="T3"/>
              </a:cxn>
              <a:cxn ang="T8">
                <a:pos x="T4" y="T5"/>
              </a:cxn>
            </a:cxnLst>
            <a:rect l="T9" t="T10" r="T11" b="T12"/>
            <a:pathLst>
              <a:path w="1491" h="1970">
                <a:moveTo>
                  <a:pt x="1491" y="1970"/>
                </a:moveTo>
                <a:lnTo>
                  <a:pt x="1020" y="0"/>
                </a:lnTo>
                <a:lnTo>
                  <a:pt x="0" y="0"/>
                </a:lnTo>
              </a:path>
            </a:pathLst>
          </a:custGeom>
          <a:noFill/>
          <a:ln w="9525">
            <a:solidFill>
              <a:srgbClr val="000000"/>
            </a:solidFill>
            <a:round/>
            <a:headEnd type="oval" w="sm" len="sm"/>
            <a:tailEnd/>
          </a:ln>
          <a:extLst>
            <a:ext uri="{909E8E84-426E-40DD-AFC4-6F175D3DCCD1}">
              <a14:hiddenFill xmlns:a14="http://schemas.microsoft.com/office/drawing/2010/main">
                <a:solidFill>
                  <a:srgbClr val="FFFFFF"/>
                </a:solidFill>
              </a14:hiddenFill>
            </a:ext>
          </a:extLst>
        </p:spPr>
        <p:txBody>
          <a:bodyPr lIns="37440" tIns="27720" rIns="37440" bIns="27720"/>
          <a:lstStyle/>
          <a:p>
            <a:pPr fontAlgn="base">
              <a:spcBef>
                <a:spcPct val="0"/>
              </a:spcBef>
              <a:spcAft>
                <a:spcPct val="0"/>
              </a:spcAft>
            </a:pPr>
            <a:endParaRPr lang="ja-JP" altLang="en-US" b="1" u="sng">
              <a:solidFill>
                <a:srgbClr val="FF0000"/>
              </a:solidFill>
              <a:latin typeface="HGP創英角ｺﾞｼｯｸUB" pitchFamily="50" charset="-128"/>
              <a:ea typeface="HGP創英角ｺﾞｼｯｸUB" pitchFamily="50" charset="-128"/>
            </a:endParaRPr>
          </a:p>
        </p:txBody>
      </p:sp>
      <p:sp>
        <p:nvSpPr>
          <p:cNvPr id="16448" name="Freeform 68"/>
          <p:cNvSpPr>
            <a:spLocks/>
          </p:cNvSpPr>
          <p:nvPr/>
        </p:nvSpPr>
        <p:spPr bwMode="auto">
          <a:xfrm>
            <a:off x="4821238" y="2600325"/>
            <a:ext cx="779462" cy="708025"/>
          </a:xfrm>
          <a:custGeom>
            <a:avLst/>
            <a:gdLst>
              <a:gd name="T0" fmla="*/ 2147483647 w 1230"/>
              <a:gd name="T1" fmla="*/ 2147483647 h 1115"/>
              <a:gd name="T2" fmla="*/ 2147483647 w 1230"/>
              <a:gd name="T3" fmla="*/ 0 h 1115"/>
              <a:gd name="T4" fmla="*/ 0 w 1230"/>
              <a:gd name="T5" fmla="*/ 0 h 1115"/>
              <a:gd name="T6" fmla="*/ 0 60000 65536"/>
              <a:gd name="T7" fmla="*/ 0 60000 65536"/>
              <a:gd name="T8" fmla="*/ 0 60000 65536"/>
              <a:gd name="T9" fmla="*/ 0 w 1230"/>
              <a:gd name="T10" fmla="*/ 0 h 1115"/>
              <a:gd name="T11" fmla="*/ 1230 w 1230"/>
              <a:gd name="T12" fmla="*/ 1115 h 1115"/>
            </a:gdLst>
            <a:ahLst/>
            <a:cxnLst>
              <a:cxn ang="T6">
                <a:pos x="T0" y="T1"/>
              </a:cxn>
              <a:cxn ang="T7">
                <a:pos x="T2" y="T3"/>
              </a:cxn>
              <a:cxn ang="T8">
                <a:pos x="T4" y="T5"/>
              </a:cxn>
            </a:cxnLst>
            <a:rect l="T9" t="T10" r="T11" b="T12"/>
            <a:pathLst>
              <a:path w="1230" h="1115">
                <a:moveTo>
                  <a:pt x="1056" y="1115"/>
                </a:moveTo>
                <a:lnTo>
                  <a:pt x="1230" y="0"/>
                </a:lnTo>
                <a:lnTo>
                  <a:pt x="0" y="0"/>
                </a:lnTo>
              </a:path>
            </a:pathLst>
          </a:custGeom>
          <a:noFill/>
          <a:ln w="9525">
            <a:solidFill>
              <a:srgbClr val="000000"/>
            </a:solidFill>
            <a:round/>
            <a:headEnd type="oval" w="sm" len="sm"/>
            <a:tailEnd/>
          </a:ln>
          <a:extLst>
            <a:ext uri="{909E8E84-426E-40DD-AFC4-6F175D3DCCD1}">
              <a14:hiddenFill xmlns:a14="http://schemas.microsoft.com/office/drawing/2010/main">
                <a:solidFill>
                  <a:srgbClr val="FFFFFF"/>
                </a:solidFill>
              </a14:hiddenFill>
            </a:ext>
          </a:extLst>
        </p:spPr>
        <p:txBody>
          <a:bodyPr lIns="37440" tIns="27720" rIns="37440" bIns="27720"/>
          <a:lstStyle/>
          <a:p>
            <a:pPr fontAlgn="base">
              <a:spcBef>
                <a:spcPct val="0"/>
              </a:spcBef>
              <a:spcAft>
                <a:spcPct val="0"/>
              </a:spcAft>
            </a:pPr>
            <a:endParaRPr lang="ja-JP" altLang="en-US" b="1" u="sng">
              <a:solidFill>
                <a:srgbClr val="FF0000"/>
              </a:solidFill>
              <a:latin typeface="HGP創英角ｺﾞｼｯｸUB" pitchFamily="50" charset="-128"/>
              <a:ea typeface="HGP創英角ｺﾞｼｯｸUB" pitchFamily="50" charset="-128"/>
            </a:endParaRPr>
          </a:p>
        </p:txBody>
      </p:sp>
      <p:sp>
        <p:nvSpPr>
          <p:cNvPr id="16449" name="Freeform 69"/>
          <p:cNvSpPr>
            <a:spLocks/>
          </p:cNvSpPr>
          <p:nvPr/>
        </p:nvSpPr>
        <p:spPr bwMode="auto">
          <a:xfrm>
            <a:off x="4627563" y="3213100"/>
            <a:ext cx="684212" cy="606425"/>
          </a:xfrm>
          <a:custGeom>
            <a:avLst/>
            <a:gdLst>
              <a:gd name="T0" fmla="*/ 2147483647 w 1080"/>
              <a:gd name="T1" fmla="*/ 2147483647 h 1280"/>
              <a:gd name="T2" fmla="*/ 2147483647 w 1080"/>
              <a:gd name="T3" fmla="*/ 0 h 1280"/>
              <a:gd name="T4" fmla="*/ 0 w 1080"/>
              <a:gd name="T5" fmla="*/ 0 h 1280"/>
              <a:gd name="T6" fmla="*/ 0 60000 65536"/>
              <a:gd name="T7" fmla="*/ 0 60000 65536"/>
              <a:gd name="T8" fmla="*/ 0 60000 65536"/>
              <a:gd name="T9" fmla="*/ 0 w 1080"/>
              <a:gd name="T10" fmla="*/ 0 h 1280"/>
              <a:gd name="T11" fmla="*/ 1080 w 1080"/>
              <a:gd name="T12" fmla="*/ 1280 h 1280"/>
            </a:gdLst>
            <a:ahLst/>
            <a:cxnLst>
              <a:cxn ang="T6">
                <a:pos x="T0" y="T1"/>
              </a:cxn>
              <a:cxn ang="T7">
                <a:pos x="T2" y="T3"/>
              </a:cxn>
              <a:cxn ang="T8">
                <a:pos x="T4" y="T5"/>
              </a:cxn>
            </a:cxnLst>
            <a:rect l="T9" t="T10" r="T11" b="T12"/>
            <a:pathLst>
              <a:path w="1080" h="1280">
                <a:moveTo>
                  <a:pt x="816" y="1280"/>
                </a:moveTo>
                <a:lnTo>
                  <a:pt x="1080" y="0"/>
                </a:lnTo>
                <a:lnTo>
                  <a:pt x="0" y="0"/>
                </a:lnTo>
              </a:path>
            </a:pathLst>
          </a:custGeom>
          <a:noFill/>
          <a:ln w="9525">
            <a:solidFill>
              <a:srgbClr val="000000"/>
            </a:solidFill>
            <a:round/>
            <a:headEnd type="oval" w="sm" len="sm"/>
            <a:tailEnd/>
          </a:ln>
          <a:extLst>
            <a:ext uri="{909E8E84-426E-40DD-AFC4-6F175D3DCCD1}">
              <a14:hiddenFill xmlns:a14="http://schemas.microsoft.com/office/drawing/2010/main">
                <a:solidFill>
                  <a:srgbClr val="FFFFFF"/>
                </a:solidFill>
              </a14:hiddenFill>
            </a:ext>
          </a:extLst>
        </p:spPr>
        <p:txBody>
          <a:bodyPr lIns="37440" tIns="27720" rIns="37440" bIns="27720"/>
          <a:lstStyle/>
          <a:p>
            <a:pPr fontAlgn="base">
              <a:spcBef>
                <a:spcPct val="0"/>
              </a:spcBef>
              <a:spcAft>
                <a:spcPct val="0"/>
              </a:spcAft>
            </a:pPr>
            <a:endParaRPr lang="ja-JP" altLang="en-US" b="1" u="sng">
              <a:solidFill>
                <a:srgbClr val="FF0000"/>
              </a:solidFill>
              <a:latin typeface="HGP創英角ｺﾞｼｯｸUB" pitchFamily="50" charset="-128"/>
              <a:ea typeface="HGP創英角ｺﾞｼｯｸUB" pitchFamily="50" charset="-128"/>
            </a:endParaRPr>
          </a:p>
        </p:txBody>
      </p:sp>
      <p:sp>
        <p:nvSpPr>
          <p:cNvPr id="16450" name="Freeform 70"/>
          <p:cNvSpPr>
            <a:spLocks/>
          </p:cNvSpPr>
          <p:nvPr/>
        </p:nvSpPr>
        <p:spPr bwMode="auto">
          <a:xfrm>
            <a:off x="4648200" y="3384550"/>
            <a:ext cx="525463" cy="466725"/>
          </a:xfrm>
          <a:custGeom>
            <a:avLst/>
            <a:gdLst>
              <a:gd name="T0" fmla="*/ 2147483647 w 990"/>
              <a:gd name="T1" fmla="*/ 2147483647 h 995"/>
              <a:gd name="T2" fmla="*/ 2147483647 w 990"/>
              <a:gd name="T3" fmla="*/ 0 h 995"/>
              <a:gd name="T4" fmla="*/ 0 w 990"/>
              <a:gd name="T5" fmla="*/ 0 h 995"/>
              <a:gd name="T6" fmla="*/ 0 60000 65536"/>
              <a:gd name="T7" fmla="*/ 0 60000 65536"/>
              <a:gd name="T8" fmla="*/ 0 60000 65536"/>
              <a:gd name="T9" fmla="*/ 0 w 990"/>
              <a:gd name="T10" fmla="*/ 0 h 995"/>
              <a:gd name="T11" fmla="*/ 990 w 990"/>
              <a:gd name="T12" fmla="*/ 995 h 995"/>
            </a:gdLst>
            <a:ahLst/>
            <a:cxnLst>
              <a:cxn ang="T6">
                <a:pos x="T0" y="T1"/>
              </a:cxn>
              <a:cxn ang="T7">
                <a:pos x="T2" y="T3"/>
              </a:cxn>
              <a:cxn ang="T8">
                <a:pos x="T4" y="T5"/>
              </a:cxn>
            </a:cxnLst>
            <a:rect l="T9" t="T10" r="T11" b="T12"/>
            <a:pathLst>
              <a:path w="990" h="995">
                <a:moveTo>
                  <a:pt x="666" y="995"/>
                </a:moveTo>
                <a:lnTo>
                  <a:pt x="990" y="0"/>
                </a:lnTo>
                <a:lnTo>
                  <a:pt x="0" y="0"/>
                </a:lnTo>
              </a:path>
            </a:pathLst>
          </a:custGeom>
          <a:noFill/>
          <a:ln w="9525">
            <a:solidFill>
              <a:srgbClr val="000000"/>
            </a:solidFill>
            <a:round/>
            <a:headEnd type="oval" w="sm" len="sm"/>
            <a:tailEnd/>
          </a:ln>
          <a:extLst>
            <a:ext uri="{909E8E84-426E-40DD-AFC4-6F175D3DCCD1}">
              <a14:hiddenFill xmlns:a14="http://schemas.microsoft.com/office/drawing/2010/main">
                <a:solidFill>
                  <a:srgbClr val="FFFFFF"/>
                </a:solidFill>
              </a14:hiddenFill>
            </a:ext>
          </a:extLst>
        </p:spPr>
        <p:txBody>
          <a:bodyPr lIns="37440" tIns="27720" rIns="37440" bIns="27720"/>
          <a:lstStyle/>
          <a:p>
            <a:pPr fontAlgn="base">
              <a:spcBef>
                <a:spcPct val="0"/>
              </a:spcBef>
              <a:spcAft>
                <a:spcPct val="0"/>
              </a:spcAft>
            </a:pPr>
            <a:endParaRPr lang="ja-JP" altLang="en-US" b="1" u="sng">
              <a:solidFill>
                <a:srgbClr val="FF0000"/>
              </a:solidFill>
              <a:latin typeface="HGP創英角ｺﾞｼｯｸUB" pitchFamily="50" charset="-128"/>
              <a:ea typeface="HGP創英角ｺﾞｼｯｸUB" pitchFamily="50" charset="-128"/>
            </a:endParaRPr>
          </a:p>
        </p:txBody>
      </p:sp>
      <p:sp>
        <p:nvSpPr>
          <p:cNvPr id="16451" name="Freeform 71"/>
          <p:cNvSpPr>
            <a:spLocks/>
          </p:cNvSpPr>
          <p:nvPr/>
        </p:nvSpPr>
        <p:spPr bwMode="auto">
          <a:xfrm>
            <a:off x="3457575" y="2330450"/>
            <a:ext cx="1428750" cy="1571625"/>
          </a:xfrm>
          <a:custGeom>
            <a:avLst/>
            <a:gdLst>
              <a:gd name="T0" fmla="*/ 0 w 2250"/>
              <a:gd name="T1" fmla="*/ 0 h 2475"/>
              <a:gd name="T2" fmla="*/ 2147483647 w 2250"/>
              <a:gd name="T3" fmla="*/ 0 h 2475"/>
              <a:gd name="T4" fmla="*/ 2147483647 w 2250"/>
              <a:gd name="T5" fmla="*/ 0 h 2475"/>
              <a:gd name="T6" fmla="*/ 2147483647 w 2250"/>
              <a:gd name="T7" fmla="*/ 2147483647 h 2475"/>
              <a:gd name="T8" fmla="*/ 2147483647 w 2250"/>
              <a:gd name="T9" fmla="*/ 2147483647 h 2475"/>
              <a:gd name="T10" fmla="*/ 0 60000 65536"/>
              <a:gd name="T11" fmla="*/ 0 60000 65536"/>
              <a:gd name="T12" fmla="*/ 0 60000 65536"/>
              <a:gd name="T13" fmla="*/ 0 60000 65536"/>
              <a:gd name="T14" fmla="*/ 0 60000 65536"/>
              <a:gd name="T15" fmla="*/ 0 w 2250"/>
              <a:gd name="T16" fmla="*/ 0 h 2475"/>
              <a:gd name="T17" fmla="*/ 2250 w 2250"/>
              <a:gd name="T18" fmla="*/ 2475 h 2475"/>
            </a:gdLst>
            <a:ahLst/>
            <a:cxnLst>
              <a:cxn ang="T10">
                <a:pos x="T0" y="T1"/>
              </a:cxn>
              <a:cxn ang="T11">
                <a:pos x="T2" y="T3"/>
              </a:cxn>
              <a:cxn ang="T12">
                <a:pos x="T4" y="T5"/>
              </a:cxn>
              <a:cxn ang="T13">
                <a:pos x="T6" y="T7"/>
              </a:cxn>
              <a:cxn ang="T14">
                <a:pos x="T8" y="T9"/>
              </a:cxn>
            </a:cxnLst>
            <a:rect l="T15" t="T16" r="T17" b="T18"/>
            <a:pathLst>
              <a:path w="2250" h="2475">
                <a:moveTo>
                  <a:pt x="0" y="0"/>
                </a:moveTo>
                <a:cubicBezTo>
                  <a:pt x="30" y="0"/>
                  <a:pt x="60" y="0"/>
                  <a:pt x="90" y="0"/>
                </a:cubicBezTo>
                <a:lnTo>
                  <a:pt x="1020" y="0"/>
                </a:lnTo>
                <a:lnTo>
                  <a:pt x="1980" y="2460"/>
                </a:lnTo>
                <a:lnTo>
                  <a:pt x="2250" y="2475"/>
                </a:lnTo>
              </a:path>
            </a:pathLst>
          </a:custGeom>
          <a:noFill/>
          <a:ln w="9525">
            <a:solidFill>
              <a:srgbClr val="000000"/>
            </a:solidFill>
            <a:round/>
            <a:headEnd/>
            <a:tailEnd type="oval" w="sm" len="sm"/>
          </a:ln>
          <a:extLst>
            <a:ext uri="{909E8E84-426E-40DD-AFC4-6F175D3DCCD1}">
              <a14:hiddenFill xmlns:a14="http://schemas.microsoft.com/office/drawing/2010/main">
                <a:solidFill>
                  <a:srgbClr val="FFFFFF"/>
                </a:solidFill>
              </a14:hiddenFill>
            </a:ext>
          </a:extLst>
        </p:spPr>
        <p:txBody>
          <a:bodyPr lIns="37440" tIns="27720" rIns="37440" bIns="27720"/>
          <a:lstStyle/>
          <a:p>
            <a:pPr fontAlgn="base">
              <a:spcBef>
                <a:spcPct val="0"/>
              </a:spcBef>
              <a:spcAft>
                <a:spcPct val="0"/>
              </a:spcAft>
            </a:pPr>
            <a:endParaRPr lang="ja-JP" altLang="en-US" b="1" u="sng">
              <a:solidFill>
                <a:srgbClr val="FF0000"/>
              </a:solidFill>
              <a:latin typeface="HGP創英角ｺﾞｼｯｸUB" pitchFamily="50" charset="-128"/>
              <a:ea typeface="HGP創英角ｺﾞｼｯｸUB" pitchFamily="50" charset="-128"/>
            </a:endParaRPr>
          </a:p>
        </p:txBody>
      </p:sp>
      <p:sp>
        <p:nvSpPr>
          <p:cNvPr id="16452" name="Freeform 72"/>
          <p:cNvSpPr>
            <a:spLocks/>
          </p:cNvSpPr>
          <p:nvPr/>
        </p:nvSpPr>
        <p:spPr bwMode="auto">
          <a:xfrm>
            <a:off x="3305175" y="2625725"/>
            <a:ext cx="1146175" cy="1136650"/>
          </a:xfrm>
          <a:custGeom>
            <a:avLst/>
            <a:gdLst>
              <a:gd name="T0" fmla="*/ 2147483647 w 1806"/>
              <a:gd name="T1" fmla="*/ 2147483647 h 1790"/>
              <a:gd name="T2" fmla="*/ 2147483647 w 1806"/>
              <a:gd name="T3" fmla="*/ 0 h 1790"/>
              <a:gd name="T4" fmla="*/ 0 w 1806"/>
              <a:gd name="T5" fmla="*/ 0 h 1790"/>
              <a:gd name="T6" fmla="*/ 0 60000 65536"/>
              <a:gd name="T7" fmla="*/ 0 60000 65536"/>
              <a:gd name="T8" fmla="*/ 0 60000 65536"/>
              <a:gd name="T9" fmla="*/ 0 w 1806"/>
              <a:gd name="T10" fmla="*/ 0 h 1790"/>
              <a:gd name="T11" fmla="*/ 1806 w 1806"/>
              <a:gd name="T12" fmla="*/ 1790 h 1790"/>
            </a:gdLst>
            <a:ahLst/>
            <a:cxnLst>
              <a:cxn ang="T6">
                <a:pos x="T0" y="T1"/>
              </a:cxn>
              <a:cxn ang="T7">
                <a:pos x="T2" y="T3"/>
              </a:cxn>
              <a:cxn ang="T8">
                <a:pos x="T4" y="T5"/>
              </a:cxn>
            </a:cxnLst>
            <a:rect l="T9" t="T10" r="T11" b="T12"/>
            <a:pathLst>
              <a:path w="1806" h="1790">
                <a:moveTo>
                  <a:pt x="1806" y="1790"/>
                </a:moveTo>
                <a:lnTo>
                  <a:pt x="1080" y="0"/>
                </a:lnTo>
                <a:lnTo>
                  <a:pt x="0" y="0"/>
                </a:lnTo>
              </a:path>
            </a:pathLst>
          </a:custGeom>
          <a:noFill/>
          <a:ln w="9525">
            <a:solidFill>
              <a:srgbClr val="000000"/>
            </a:solidFill>
            <a:round/>
            <a:headEnd type="oval" w="sm" len="sm"/>
            <a:tailEnd/>
          </a:ln>
          <a:extLst>
            <a:ext uri="{909E8E84-426E-40DD-AFC4-6F175D3DCCD1}">
              <a14:hiddenFill xmlns:a14="http://schemas.microsoft.com/office/drawing/2010/main">
                <a:solidFill>
                  <a:srgbClr val="FFFFFF"/>
                </a:solidFill>
              </a14:hiddenFill>
            </a:ext>
          </a:extLst>
        </p:spPr>
        <p:txBody>
          <a:bodyPr lIns="37440" tIns="27720" rIns="37440" bIns="27720"/>
          <a:lstStyle/>
          <a:p>
            <a:pPr fontAlgn="base">
              <a:spcBef>
                <a:spcPct val="0"/>
              </a:spcBef>
              <a:spcAft>
                <a:spcPct val="0"/>
              </a:spcAft>
            </a:pPr>
            <a:endParaRPr lang="ja-JP" altLang="en-US" b="1" u="sng">
              <a:solidFill>
                <a:srgbClr val="FF0000"/>
              </a:solidFill>
              <a:latin typeface="HGP創英角ｺﾞｼｯｸUB" pitchFamily="50" charset="-128"/>
              <a:ea typeface="HGP創英角ｺﾞｼｯｸUB" pitchFamily="50" charset="-128"/>
            </a:endParaRPr>
          </a:p>
        </p:txBody>
      </p:sp>
      <p:sp>
        <p:nvSpPr>
          <p:cNvPr id="16453" name="Freeform 73"/>
          <p:cNvSpPr>
            <a:spLocks/>
          </p:cNvSpPr>
          <p:nvPr/>
        </p:nvSpPr>
        <p:spPr bwMode="auto">
          <a:xfrm>
            <a:off x="3057525" y="3292475"/>
            <a:ext cx="1038225" cy="847725"/>
          </a:xfrm>
          <a:custGeom>
            <a:avLst/>
            <a:gdLst>
              <a:gd name="T0" fmla="*/ 2147483647 w 1656"/>
              <a:gd name="T1" fmla="*/ 2147483647 h 1280"/>
              <a:gd name="T2" fmla="*/ 2147483647 w 1656"/>
              <a:gd name="T3" fmla="*/ 0 h 1280"/>
              <a:gd name="T4" fmla="*/ 0 w 1656"/>
              <a:gd name="T5" fmla="*/ 0 h 1280"/>
              <a:gd name="T6" fmla="*/ 0 60000 65536"/>
              <a:gd name="T7" fmla="*/ 0 60000 65536"/>
              <a:gd name="T8" fmla="*/ 0 60000 65536"/>
              <a:gd name="T9" fmla="*/ 0 w 1656"/>
              <a:gd name="T10" fmla="*/ 0 h 1280"/>
              <a:gd name="T11" fmla="*/ 1656 w 1656"/>
              <a:gd name="T12" fmla="*/ 1280 h 1280"/>
            </a:gdLst>
            <a:ahLst/>
            <a:cxnLst>
              <a:cxn ang="T6">
                <a:pos x="T0" y="T1"/>
              </a:cxn>
              <a:cxn ang="T7">
                <a:pos x="T2" y="T3"/>
              </a:cxn>
              <a:cxn ang="T8">
                <a:pos x="T4" y="T5"/>
              </a:cxn>
            </a:cxnLst>
            <a:rect l="T9" t="T10" r="T11" b="T12"/>
            <a:pathLst>
              <a:path w="1656" h="1280">
                <a:moveTo>
                  <a:pt x="1656" y="1280"/>
                </a:moveTo>
                <a:lnTo>
                  <a:pt x="1065" y="0"/>
                </a:lnTo>
                <a:lnTo>
                  <a:pt x="0" y="0"/>
                </a:lnTo>
              </a:path>
            </a:pathLst>
          </a:custGeom>
          <a:noFill/>
          <a:ln w="9525">
            <a:solidFill>
              <a:srgbClr val="000000"/>
            </a:solidFill>
            <a:round/>
            <a:headEnd type="oval" w="sm" len="sm"/>
            <a:tailEnd/>
          </a:ln>
          <a:extLst>
            <a:ext uri="{909E8E84-426E-40DD-AFC4-6F175D3DCCD1}">
              <a14:hiddenFill xmlns:a14="http://schemas.microsoft.com/office/drawing/2010/main">
                <a:solidFill>
                  <a:srgbClr val="FFFFFF"/>
                </a:solidFill>
              </a14:hiddenFill>
            </a:ext>
          </a:extLst>
        </p:spPr>
        <p:txBody>
          <a:bodyPr lIns="37440" tIns="27720" rIns="37440" bIns="27720"/>
          <a:lstStyle/>
          <a:p>
            <a:pPr fontAlgn="base">
              <a:spcBef>
                <a:spcPct val="0"/>
              </a:spcBef>
              <a:spcAft>
                <a:spcPct val="0"/>
              </a:spcAft>
            </a:pPr>
            <a:endParaRPr lang="ja-JP" altLang="en-US" b="1" u="sng">
              <a:solidFill>
                <a:srgbClr val="FF0000"/>
              </a:solidFill>
              <a:latin typeface="HGP創英角ｺﾞｼｯｸUB" pitchFamily="50" charset="-128"/>
              <a:ea typeface="HGP創英角ｺﾞｼｯｸUB" pitchFamily="50" charset="-128"/>
            </a:endParaRPr>
          </a:p>
        </p:txBody>
      </p:sp>
      <p:sp>
        <p:nvSpPr>
          <p:cNvPr id="16454" name="Freeform 74"/>
          <p:cNvSpPr>
            <a:spLocks/>
          </p:cNvSpPr>
          <p:nvPr/>
        </p:nvSpPr>
        <p:spPr bwMode="auto">
          <a:xfrm>
            <a:off x="2979738" y="3454400"/>
            <a:ext cx="1065212" cy="695325"/>
          </a:xfrm>
          <a:custGeom>
            <a:avLst/>
            <a:gdLst>
              <a:gd name="T0" fmla="*/ 0 w 1620"/>
              <a:gd name="T1" fmla="*/ 0 h 1080"/>
              <a:gd name="T2" fmla="*/ 2147483647 w 1620"/>
              <a:gd name="T3" fmla="*/ 0 h 1080"/>
              <a:gd name="T4" fmla="*/ 2147483647 w 1620"/>
              <a:gd name="T5" fmla="*/ 2147483647 h 1080"/>
              <a:gd name="T6" fmla="*/ 0 60000 65536"/>
              <a:gd name="T7" fmla="*/ 0 60000 65536"/>
              <a:gd name="T8" fmla="*/ 0 60000 65536"/>
              <a:gd name="T9" fmla="*/ 0 w 1620"/>
              <a:gd name="T10" fmla="*/ 0 h 1080"/>
              <a:gd name="T11" fmla="*/ 1620 w 1620"/>
              <a:gd name="T12" fmla="*/ 1080 h 1080"/>
            </a:gdLst>
            <a:ahLst/>
            <a:cxnLst>
              <a:cxn ang="T6">
                <a:pos x="T0" y="T1"/>
              </a:cxn>
              <a:cxn ang="T7">
                <a:pos x="T2" y="T3"/>
              </a:cxn>
              <a:cxn ang="T8">
                <a:pos x="T4" y="T5"/>
              </a:cxn>
            </a:cxnLst>
            <a:rect l="T9" t="T10" r="T11" b="T12"/>
            <a:pathLst>
              <a:path w="1620" h="1080">
                <a:moveTo>
                  <a:pt x="0" y="0"/>
                </a:moveTo>
                <a:lnTo>
                  <a:pt x="1080" y="0"/>
                </a:lnTo>
                <a:lnTo>
                  <a:pt x="1620" y="1080"/>
                </a:lnTo>
              </a:path>
            </a:pathLst>
          </a:custGeom>
          <a:noFill/>
          <a:ln w="9525">
            <a:solidFill>
              <a:srgbClr val="000000"/>
            </a:solidFill>
            <a:round/>
            <a:headEnd/>
            <a:tailEnd type="oval" w="sm" len="sm"/>
          </a:ln>
          <a:extLst>
            <a:ext uri="{909E8E84-426E-40DD-AFC4-6F175D3DCCD1}">
              <a14:hiddenFill xmlns:a14="http://schemas.microsoft.com/office/drawing/2010/main">
                <a:solidFill>
                  <a:srgbClr val="FFFFFF"/>
                </a:solidFill>
              </a14:hiddenFill>
            </a:ext>
          </a:extLst>
        </p:spPr>
        <p:txBody>
          <a:bodyPr lIns="37440" tIns="27720" rIns="37440" bIns="27720"/>
          <a:lstStyle/>
          <a:p>
            <a:pPr fontAlgn="base">
              <a:spcBef>
                <a:spcPct val="0"/>
              </a:spcBef>
              <a:spcAft>
                <a:spcPct val="0"/>
              </a:spcAft>
            </a:pPr>
            <a:endParaRPr lang="ja-JP" altLang="en-US" b="1" u="sng">
              <a:solidFill>
                <a:srgbClr val="FF0000"/>
              </a:solidFill>
              <a:latin typeface="HGP創英角ｺﾞｼｯｸUB" pitchFamily="50" charset="-128"/>
              <a:ea typeface="HGP創英角ｺﾞｼｯｸUB" pitchFamily="50" charset="-128"/>
            </a:endParaRPr>
          </a:p>
        </p:txBody>
      </p:sp>
      <p:sp>
        <p:nvSpPr>
          <p:cNvPr id="16455" name="Freeform 75"/>
          <p:cNvSpPr>
            <a:spLocks/>
          </p:cNvSpPr>
          <p:nvPr/>
        </p:nvSpPr>
        <p:spPr bwMode="auto">
          <a:xfrm>
            <a:off x="2897188" y="3635375"/>
            <a:ext cx="1123950" cy="603250"/>
          </a:xfrm>
          <a:custGeom>
            <a:avLst/>
            <a:gdLst>
              <a:gd name="T0" fmla="*/ 0 w 1800"/>
              <a:gd name="T1" fmla="*/ 0 h 900"/>
              <a:gd name="T2" fmla="*/ 2147483647 w 1800"/>
              <a:gd name="T3" fmla="*/ 0 h 900"/>
              <a:gd name="T4" fmla="*/ 2147483647 w 1800"/>
              <a:gd name="T5" fmla="*/ 2147483647 h 900"/>
              <a:gd name="T6" fmla="*/ 0 60000 65536"/>
              <a:gd name="T7" fmla="*/ 0 60000 65536"/>
              <a:gd name="T8" fmla="*/ 0 60000 65536"/>
              <a:gd name="T9" fmla="*/ 0 w 1800"/>
              <a:gd name="T10" fmla="*/ 0 h 900"/>
              <a:gd name="T11" fmla="*/ 1800 w 1800"/>
              <a:gd name="T12" fmla="*/ 900 h 900"/>
            </a:gdLst>
            <a:ahLst/>
            <a:cxnLst>
              <a:cxn ang="T6">
                <a:pos x="T0" y="T1"/>
              </a:cxn>
              <a:cxn ang="T7">
                <a:pos x="T2" y="T3"/>
              </a:cxn>
              <a:cxn ang="T8">
                <a:pos x="T4" y="T5"/>
              </a:cxn>
            </a:cxnLst>
            <a:rect l="T9" t="T10" r="T11" b="T12"/>
            <a:pathLst>
              <a:path w="1800" h="900">
                <a:moveTo>
                  <a:pt x="0" y="0"/>
                </a:moveTo>
                <a:lnTo>
                  <a:pt x="1080" y="0"/>
                </a:lnTo>
                <a:lnTo>
                  <a:pt x="1800" y="900"/>
                </a:lnTo>
              </a:path>
            </a:pathLst>
          </a:custGeom>
          <a:noFill/>
          <a:ln w="9525">
            <a:solidFill>
              <a:srgbClr val="000000"/>
            </a:solidFill>
            <a:round/>
            <a:headEnd/>
            <a:tailEnd type="oval" w="sm" len="sm"/>
          </a:ln>
          <a:extLst>
            <a:ext uri="{909E8E84-426E-40DD-AFC4-6F175D3DCCD1}">
              <a14:hiddenFill xmlns:a14="http://schemas.microsoft.com/office/drawing/2010/main">
                <a:solidFill>
                  <a:srgbClr val="FFFFFF"/>
                </a:solidFill>
              </a14:hiddenFill>
            </a:ext>
          </a:extLst>
        </p:spPr>
        <p:txBody>
          <a:bodyPr lIns="37440" tIns="27720" rIns="37440" bIns="27720"/>
          <a:lstStyle/>
          <a:p>
            <a:pPr fontAlgn="base">
              <a:spcBef>
                <a:spcPct val="0"/>
              </a:spcBef>
              <a:spcAft>
                <a:spcPct val="0"/>
              </a:spcAft>
            </a:pPr>
            <a:endParaRPr lang="ja-JP" altLang="en-US" b="1" u="sng">
              <a:solidFill>
                <a:srgbClr val="FF0000"/>
              </a:solidFill>
              <a:latin typeface="HGP創英角ｺﾞｼｯｸUB" pitchFamily="50" charset="-128"/>
              <a:ea typeface="HGP創英角ｺﾞｼｯｸUB" pitchFamily="50" charset="-128"/>
            </a:endParaRPr>
          </a:p>
        </p:txBody>
      </p:sp>
      <p:sp>
        <p:nvSpPr>
          <p:cNvPr id="16456" name="Freeform 76"/>
          <p:cNvSpPr>
            <a:spLocks/>
          </p:cNvSpPr>
          <p:nvPr/>
        </p:nvSpPr>
        <p:spPr bwMode="auto">
          <a:xfrm>
            <a:off x="2781300" y="3959225"/>
            <a:ext cx="1089025" cy="228600"/>
          </a:xfrm>
          <a:custGeom>
            <a:avLst/>
            <a:gdLst>
              <a:gd name="T0" fmla="*/ 0 w 1824"/>
              <a:gd name="T1" fmla="*/ 0 h 310"/>
              <a:gd name="T2" fmla="*/ 2147483647 w 1824"/>
              <a:gd name="T3" fmla="*/ 0 h 310"/>
              <a:gd name="T4" fmla="*/ 2147483647 w 1824"/>
              <a:gd name="T5" fmla="*/ 2147483647 h 310"/>
              <a:gd name="T6" fmla="*/ 0 60000 65536"/>
              <a:gd name="T7" fmla="*/ 0 60000 65536"/>
              <a:gd name="T8" fmla="*/ 0 60000 65536"/>
              <a:gd name="T9" fmla="*/ 0 w 1824"/>
              <a:gd name="T10" fmla="*/ 0 h 310"/>
              <a:gd name="T11" fmla="*/ 1824 w 1824"/>
              <a:gd name="T12" fmla="*/ 310 h 310"/>
            </a:gdLst>
            <a:ahLst/>
            <a:cxnLst>
              <a:cxn ang="T6">
                <a:pos x="T0" y="T1"/>
              </a:cxn>
              <a:cxn ang="T7">
                <a:pos x="T2" y="T3"/>
              </a:cxn>
              <a:cxn ang="T8">
                <a:pos x="T4" y="T5"/>
              </a:cxn>
            </a:cxnLst>
            <a:rect l="T9" t="T10" r="T11" b="T12"/>
            <a:pathLst>
              <a:path w="1824" h="310">
                <a:moveTo>
                  <a:pt x="0" y="0"/>
                </a:moveTo>
                <a:lnTo>
                  <a:pt x="1080" y="0"/>
                </a:lnTo>
                <a:lnTo>
                  <a:pt x="1824" y="310"/>
                </a:lnTo>
              </a:path>
            </a:pathLst>
          </a:custGeom>
          <a:noFill/>
          <a:ln w="9525">
            <a:solidFill>
              <a:srgbClr val="000000"/>
            </a:solidFill>
            <a:round/>
            <a:headEnd/>
            <a:tailEnd type="oval" w="sm" len="sm"/>
          </a:ln>
          <a:extLst>
            <a:ext uri="{909E8E84-426E-40DD-AFC4-6F175D3DCCD1}">
              <a14:hiddenFill xmlns:a14="http://schemas.microsoft.com/office/drawing/2010/main">
                <a:solidFill>
                  <a:srgbClr val="FFFFFF"/>
                </a:solidFill>
              </a14:hiddenFill>
            </a:ext>
          </a:extLst>
        </p:spPr>
        <p:txBody>
          <a:bodyPr lIns="37440" tIns="27720" rIns="37440" bIns="27720"/>
          <a:lstStyle/>
          <a:p>
            <a:pPr fontAlgn="base">
              <a:spcBef>
                <a:spcPct val="0"/>
              </a:spcBef>
              <a:spcAft>
                <a:spcPct val="0"/>
              </a:spcAft>
            </a:pPr>
            <a:endParaRPr lang="ja-JP" altLang="en-US" b="1" u="sng">
              <a:solidFill>
                <a:srgbClr val="FF0000"/>
              </a:solidFill>
              <a:latin typeface="HGP創英角ｺﾞｼｯｸUB" pitchFamily="50" charset="-128"/>
              <a:ea typeface="HGP創英角ｺﾞｼｯｸUB" pitchFamily="50" charset="-128"/>
            </a:endParaRPr>
          </a:p>
        </p:txBody>
      </p:sp>
      <p:sp>
        <p:nvSpPr>
          <p:cNvPr id="16457" name="Freeform 77"/>
          <p:cNvSpPr>
            <a:spLocks/>
          </p:cNvSpPr>
          <p:nvPr/>
        </p:nvSpPr>
        <p:spPr bwMode="auto">
          <a:xfrm>
            <a:off x="2578100" y="4165600"/>
            <a:ext cx="1143000" cy="0"/>
          </a:xfrm>
          <a:custGeom>
            <a:avLst/>
            <a:gdLst>
              <a:gd name="T0" fmla="*/ 0 w 1800"/>
              <a:gd name="T1" fmla="*/ 0 h 1"/>
              <a:gd name="T2" fmla="*/ 2147483647 w 1800"/>
              <a:gd name="T3" fmla="*/ 0 h 1"/>
              <a:gd name="T4" fmla="*/ 2147483647 w 1800"/>
              <a:gd name="T5" fmla="*/ 0 h 1"/>
              <a:gd name="T6" fmla="*/ 0 60000 65536"/>
              <a:gd name="T7" fmla="*/ 0 60000 65536"/>
              <a:gd name="T8" fmla="*/ 0 60000 65536"/>
              <a:gd name="T9" fmla="*/ 0 w 1800"/>
              <a:gd name="T10" fmla="*/ 0 h 1"/>
              <a:gd name="T11" fmla="*/ 1800 w 1800"/>
              <a:gd name="T12" fmla="*/ 0 h 1"/>
            </a:gdLst>
            <a:ahLst/>
            <a:cxnLst>
              <a:cxn ang="T6">
                <a:pos x="T0" y="T1"/>
              </a:cxn>
              <a:cxn ang="T7">
                <a:pos x="T2" y="T3"/>
              </a:cxn>
              <a:cxn ang="T8">
                <a:pos x="T4" y="T5"/>
              </a:cxn>
            </a:cxnLst>
            <a:rect l="T9" t="T10" r="T11" b="T12"/>
            <a:pathLst>
              <a:path w="1800" h="1">
                <a:moveTo>
                  <a:pt x="0" y="0"/>
                </a:moveTo>
                <a:lnTo>
                  <a:pt x="1620" y="0"/>
                </a:lnTo>
                <a:lnTo>
                  <a:pt x="1800" y="0"/>
                </a:lnTo>
              </a:path>
            </a:pathLst>
          </a:custGeom>
          <a:noFill/>
          <a:ln w="9525">
            <a:solidFill>
              <a:srgbClr val="000000"/>
            </a:solidFill>
            <a:round/>
            <a:headEnd/>
            <a:tailEnd type="oval" w="sm" len="sm"/>
          </a:ln>
          <a:extLst>
            <a:ext uri="{909E8E84-426E-40DD-AFC4-6F175D3DCCD1}">
              <a14:hiddenFill xmlns:a14="http://schemas.microsoft.com/office/drawing/2010/main">
                <a:solidFill>
                  <a:srgbClr val="FFFFFF"/>
                </a:solidFill>
              </a14:hiddenFill>
            </a:ext>
          </a:extLst>
        </p:spPr>
        <p:txBody>
          <a:bodyPr lIns="37440" tIns="27720" rIns="37440" bIns="27720"/>
          <a:lstStyle/>
          <a:p>
            <a:pPr fontAlgn="base">
              <a:spcBef>
                <a:spcPct val="0"/>
              </a:spcBef>
              <a:spcAft>
                <a:spcPct val="0"/>
              </a:spcAft>
            </a:pPr>
            <a:endParaRPr lang="ja-JP" altLang="en-US" b="1" u="sng">
              <a:solidFill>
                <a:srgbClr val="FF0000"/>
              </a:solidFill>
              <a:latin typeface="HGP創英角ｺﾞｼｯｸUB" pitchFamily="50" charset="-128"/>
              <a:ea typeface="HGP創英角ｺﾞｼｯｸUB" pitchFamily="50" charset="-128"/>
            </a:endParaRPr>
          </a:p>
        </p:txBody>
      </p:sp>
      <p:sp>
        <p:nvSpPr>
          <p:cNvPr id="16458" name="Freeform 78"/>
          <p:cNvSpPr>
            <a:spLocks/>
          </p:cNvSpPr>
          <p:nvPr/>
        </p:nvSpPr>
        <p:spPr bwMode="auto">
          <a:xfrm>
            <a:off x="6819900" y="838200"/>
            <a:ext cx="1311275" cy="1228725"/>
          </a:xfrm>
          <a:custGeom>
            <a:avLst/>
            <a:gdLst>
              <a:gd name="T0" fmla="*/ 0 w 2064"/>
              <a:gd name="T1" fmla="*/ 2147483647 h 1935"/>
              <a:gd name="T2" fmla="*/ 2147483647 w 2064"/>
              <a:gd name="T3" fmla="*/ 0 h 1935"/>
              <a:gd name="T4" fmla="*/ 2147483647 w 2064"/>
              <a:gd name="T5" fmla="*/ 0 h 1935"/>
              <a:gd name="T6" fmla="*/ 0 60000 65536"/>
              <a:gd name="T7" fmla="*/ 0 60000 65536"/>
              <a:gd name="T8" fmla="*/ 0 60000 65536"/>
              <a:gd name="T9" fmla="*/ 0 w 2064"/>
              <a:gd name="T10" fmla="*/ 0 h 1935"/>
              <a:gd name="T11" fmla="*/ 2064 w 2064"/>
              <a:gd name="T12" fmla="*/ 1935 h 1935"/>
            </a:gdLst>
            <a:ahLst/>
            <a:cxnLst>
              <a:cxn ang="T6">
                <a:pos x="T0" y="T1"/>
              </a:cxn>
              <a:cxn ang="T7">
                <a:pos x="T2" y="T3"/>
              </a:cxn>
              <a:cxn ang="T8">
                <a:pos x="T4" y="T5"/>
              </a:cxn>
            </a:cxnLst>
            <a:rect l="T9" t="T10" r="T11" b="T12"/>
            <a:pathLst>
              <a:path w="2064" h="1935">
                <a:moveTo>
                  <a:pt x="0" y="1935"/>
                </a:moveTo>
                <a:lnTo>
                  <a:pt x="924" y="0"/>
                </a:lnTo>
                <a:lnTo>
                  <a:pt x="2064" y="0"/>
                </a:lnTo>
              </a:path>
            </a:pathLst>
          </a:custGeom>
          <a:noFill/>
          <a:ln w="9525">
            <a:solidFill>
              <a:srgbClr val="000000"/>
            </a:solidFill>
            <a:round/>
            <a:headEnd type="oval" w="sm" len="sm"/>
            <a:tailEnd/>
          </a:ln>
          <a:extLst>
            <a:ext uri="{909E8E84-426E-40DD-AFC4-6F175D3DCCD1}">
              <a14:hiddenFill xmlns:a14="http://schemas.microsoft.com/office/drawing/2010/main">
                <a:solidFill>
                  <a:srgbClr val="FFFFFF"/>
                </a:solidFill>
              </a14:hiddenFill>
            </a:ext>
          </a:extLst>
        </p:spPr>
        <p:txBody>
          <a:bodyPr lIns="37440" tIns="27720" rIns="37440" bIns="27720"/>
          <a:lstStyle/>
          <a:p>
            <a:pPr fontAlgn="base">
              <a:spcBef>
                <a:spcPct val="0"/>
              </a:spcBef>
              <a:spcAft>
                <a:spcPct val="0"/>
              </a:spcAft>
            </a:pPr>
            <a:endParaRPr lang="ja-JP" altLang="en-US" b="1" u="sng">
              <a:solidFill>
                <a:srgbClr val="FF0000"/>
              </a:solidFill>
              <a:latin typeface="HGP創英角ｺﾞｼｯｸUB" pitchFamily="50" charset="-128"/>
              <a:ea typeface="HGP創英角ｺﾞｼｯｸUB" pitchFamily="50" charset="-128"/>
            </a:endParaRPr>
          </a:p>
        </p:txBody>
      </p:sp>
      <p:sp>
        <p:nvSpPr>
          <p:cNvPr id="16459" name="Freeform 79"/>
          <p:cNvSpPr>
            <a:spLocks/>
          </p:cNvSpPr>
          <p:nvPr/>
        </p:nvSpPr>
        <p:spPr bwMode="auto">
          <a:xfrm>
            <a:off x="6797675" y="1371600"/>
            <a:ext cx="1374775" cy="1133475"/>
          </a:xfrm>
          <a:custGeom>
            <a:avLst/>
            <a:gdLst>
              <a:gd name="T0" fmla="*/ 0 w 2079"/>
              <a:gd name="T1" fmla="*/ 2147483647 h 1785"/>
              <a:gd name="T2" fmla="*/ 2147483647 w 2079"/>
              <a:gd name="T3" fmla="*/ 0 h 1785"/>
              <a:gd name="T4" fmla="*/ 2147483647 w 2079"/>
              <a:gd name="T5" fmla="*/ 0 h 1785"/>
              <a:gd name="T6" fmla="*/ 0 60000 65536"/>
              <a:gd name="T7" fmla="*/ 0 60000 65536"/>
              <a:gd name="T8" fmla="*/ 0 60000 65536"/>
              <a:gd name="T9" fmla="*/ 0 w 2079"/>
              <a:gd name="T10" fmla="*/ 0 h 1785"/>
              <a:gd name="T11" fmla="*/ 2079 w 2079"/>
              <a:gd name="T12" fmla="*/ 1785 h 1785"/>
            </a:gdLst>
            <a:ahLst/>
            <a:cxnLst>
              <a:cxn ang="T6">
                <a:pos x="T0" y="T1"/>
              </a:cxn>
              <a:cxn ang="T7">
                <a:pos x="T2" y="T3"/>
              </a:cxn>
              <a:cxn ang="T8">
                <a:pos x="T4" y="T5"/>
              </a:cxn>
            </a:cxnLst>
            <a:rect l="T9" t="T10" r="T11" b="T12"/>
            <a:pathLst>
              <a:path w="2079" h="1785">
                <a:moveTo>
                  <a:pt x="0" y="1785"/>
                </a:moveTo>
                <a:lnTo>
                  <a:pt x="1029" y="0"/>
                </a:lnTo>
                <a:lnTo>
                  <a:pt x="2079" y="0"/>
                </a:lnTo>
              </a:path>
            </a:pathLst>
          </a:custGeom>
          <a:noFill/>
          <a:ln w="9525">
            <a:solidFill>
              <a:srgbClr val="000000"/>
            </a:solidFill>
            <a:round/>
            <a:headEnd type="oval" w="sm" len="sm"/>
            <a:tailEnd/>
          </a:ln>
          <a:extLst>
            <a:ext uri="{909E8E84-426E-40DD-AFC4-6F175D3DCCD1}">
              <a14:hiddenFill xmlns:a14="http://schemas.microsoft.com/office/drawing/2010/main">
                <a:solidFill>
                  <a:srgbClr val="FFFFFF"/>
                </a:solidFill>
              </a14:hiddenFill>
            </a:ext>
          </a:extLst>
        </p:spPr>
        <p:txBody>
          <a:bodyPr lIns="37440" tIns="27720" rIns="37440" bIns="27720"/>
          <a:lstStyle/>
          <a:p>
            <a:pPr fontAlgn="base">
              <a:spcBef>
                <a:spcPct val="0"/>
              </a:spcBef>
              <a:spcAft>
                <a:spcPct val="0"/>
              </a:spcAft>
            </a:pPr>
            <a:endParaRPr lang="ja-JP" altLang="en-US" b="1" u="sng">
              <a:solidFill>
                <a:srgbClr val="FF0000"/>
              </a:solidFill>
              <a:latin typeface="HGP創英角ｺﾞｼｯｸUB" pitchFamily="50" charset="-128"/>
              <a:ea typeface="HGP創英角ｺﾞｼｯｸUB" pitchFamily="50" charset="-128"/>
            </a:endParaRPr>
          </a:p>
        </p:txBody>
      </p:sp>
      <p:sp>
        <p:nvSpPr>
          <p:cNvPr id="16460" name="Freeform 80"/>
          <p:cNvSpPr>
            <a:spLocks/>
          </p:cNvSpPr>
          <p:nvPr/>
        </p:nvSpPr>
        <p:spPr bwMode="auto">
          <a:xfrm>
            <a:off x="6715125" y="1704975"/>
            <a:ext cx="1733550" cy="962025"/>
          </a:xfrm>
          <a:custGeom>
            <a:avLst/>
            <a:gdLst>
              <a:gd name="T0" fmla="*/ 0 w 2694"/>
              <a:gd name="T1" fmla="*/ 2147483647 h 1440"/>
              <a:gd name="T2" fmla="*/ 2147483647 w 2694"/>
              <a:gd name="T3" fmla="*/ 0 h 1440"/>
              <a:gd name="T4" fmla="*/ 2147483647 w 2694"/>
              <a:gd name="T5" fmla="*/ 0 h 1440"/>
              <a:gd name="T6" fmla="*/ 0 60000 65536"/>
              <a:gd name="T7" fmla="*/ 0 60000 65536"/>
              <a:gd name="T8" fmla="*/ 0 60000 65536"/>
              <a:gd name="T9" fmla="*/ 0 w 2694"/>
              <a:gd name="T10" fmla="*/ 0 h 1440"/>
              <a:gd name="T11" fmla="*/ 2694 w 2694"/>
              <a:gd name="T12" fmla="*/ 1440 h 1440"/>
            </a:gdLst>
            <a:ahLst/>
            <a:cxnLst>
              <a:cxn ang="T6">
                <a:pos x="T0" y="T1"/>
              </a:cxn>
              <a:cxn ang="T7">
                <a:pos x="T2" y="T3"/>
              </a:cxn>
              <a:cxn ang="T8">
                <a:pos x="T4" y="T5"/>
              </a:cxn>
            </a:cxnLst>
            <a:rect l="T9" t="T10" r="T11" b="T12"/>
            <a:pathLst>
              <a:path w="2694" h="1440">
                <a:moveTo>
                  <a:pt x="0" y="1440"/>
                </a:moveTo>
                <a:lnTo>
                  <a:pt x="1374" y="0"/>
                </a:lnTo>
                <a:lnTo>
                  <a:pt x="2694" y="0"/>
                </a:lnTo>
              </a:path>
            </a:pathLst>
          </a:custGeom>
          <a:noFill/>
          <a:ln w="9525">
            <a:solidFill>
              <a:srgbClr val="000000"/>
            </a:solidFill>
            <a:round/>
            <a:headEnd type="oval" w="sm" len="sm"/>
            <a:tailEnd/>
          </a:ln>
          <a:extLst>
            <a:ext uri="{909E8E84-426E-40DD-AFC4-6F175D3DCCD1}">
              <a14:hiddenFill xmlns:a14="http://schemas.microsoft.com/office/drawing/2010/main">
                <a:solidFill>
                  <a:srgbClr val="FFFFFF"/>
                </a:solidFill>
              </a14:hiddenFill>
            </a:ext>
          </a:extLst>
        </p:spPr>
        <p:txBody>
          <a:bodyPr lIns="37440" tIns="27720" rIns="37440" bIns="27720"/>
          <a:lstStyle/>
          <a:p>
            <a:pPr fontAlgn="base">
              <a:spcBef>
                <a:spcPct val="0"/>
              </a:spcBef>
              <a:spcAft>
                <a:spcPct val="0"/>
              </a:spcAft>
            </a:pPr>
            <a:endParaRPr lang="ja-JP" altLang="en-US" b="1" u="sng">
              <a:solidFill>
                <a:srgbClr val="FF0000"/>
              </a:solidFill>
              <a:latin typeface="HGP創英角ｺﾞｼｯｸUB" pitchFamily="50" charset="-128"/>
              <a:ea typeface="HGP創英角ｺﾞｼｯｸUB" pitchFamily="50" charset="-128"/>
            </a:endParaRPr>
          </a:p>
        </p:txBody>
      </p:sp>
      <p:sp>
        <p:nvSpPr>
          <p:cNvPr id="16461" name="Freeform 81"/>
          <p:cNvSpPr>
            <a:spLocks/>
          </p:cNvSpPr>
          <p:nvPr/>
        </p:nvSpPr>
        <p:spPr bwMode="auto">
          <a:xfrm>
            <a:off x="6702425" y="2085975"/>
            <a:ext cx="1708150" cy="742950"/>
          </a:xfrm>
          <a:custGeom>
            <a:avLst/>
            <a:gdLst>
              <a:gd name="T0" fmla="*/ 0 w 2634"/>
              <a:gd name="T1" fmla="*/ 2147483647 h 1200"/>
              <a:gd name="T2" fmla="*/ 2147483647 w 2634"/>
              <a:gd name="T3" fmla="*/ 0 h 1200"/>
              <a:gd name="T4" fmla="*/ 2147483647 w 2634"/>
              <a:gd name="T5" fmla="*/ 0 h 1200"/>
              <a:gd name="T6" fmla="*/ 0 60000 65536"/>
              <a:gd name="T7" fmla="*/ 0 60000 65536"/>
              <a:gd name="T8" fmla="*/ 0 60000 65536"/>
              <a:gd name="T9" fmla="*/ 0 w 2634"/>
              <a:gd name="T10" fmla="*/ 0 h 1200"/>
              <a:gd name="T11" fmla="*/ 2634 w 2634"/>
              <a:gd name="T12" fmla="*/ 1200 h 1200"/>
            </a:gdLst>
            <a:ahLst/>
            <a:cxnLst>
              <a:cxn ang="T6">
                <a:pos x="T0" y="T1"/>
              </a:cxn>
              <a:cxn ang="T7">
                <a:pos x="T2" y="T3"/>
              </a:cxn>
              <a:cxn ang="T8">
                <a:pos x="T4" y="T5"/>
              </a:cxn>
            </a:cxnLst>
            <a:rect l="T9" t="T10" r="T11" b="T12"/>
            <a:pathLst>
              <a:path w="2634" h="1200">
                <a:moveTo>
                  <a:pt x="0" y="1200"/>
                </a:moveTo>
                <a:lnTo>
                  <a:pt x="1539" y="0"/>
                </a:lnTo>
                <a:lnTo>
                  <a:pt x="2634" y="0"/>
                </a:lnTo>
              </a:path>
            </a:pathLst>
          </a:custGeom>
          <a:noFill/>
          <a:ln w="9525">
            <a:solidFill>
              <a:srgbClr val="000000"/>
            </a:solidFill>
            <a:round/>
            <a:headEnd type="oval" w="sm" len="sm"/>
            <a:tailEnd/>
          </a:ln>
          <a:extLst>
            <a:ext uri="{909E8E84-426E-40DD-AFC4-6F175D3DCCD1}">
              <a14:hiddenFill xmlns:a14="http://schemas.microsoft.com/office/drawing/2010/main">
                <a:solidFill>
                  <a:srgbClr val="FFFFFF"/>
                </a:solidFill>
              </a14:hiddenFill>
            </a:ext>
          </a:extLst>
        </p:spPr>
        <p:txBody>
          <a:bodyPr lIns="37440" tIns="27720" rIns="37440" bIns="27720"/>
          <a:lstStyle/>
          <a:p>
            <a:pPr fontAlgn="base">
              <a:spcBef>
                <a:spcPct val="0"/>
              </a:spcBef>
              <a:spcAft>
                <a:spcPct val="0"/>
              </a:spcAft>
            </a:pPr>
            <a:endParaRPr lang="ja-JP" altLang="en-US" b="1" u="sng">
              <a:solidFill>
                <a:srgbClr val="FF0000"/>
              </a:solidFill>
              <a:latin typeface="HGP創英角ｺﾞｼｯｸUB" pitchFamily="50" charset="-128"/>
              <a:ea typeface="HGP創英角ｺﾞｼｯｸUB" pitchFamily="50" charset="-128"/>
            </a:endParaRPr>
          </a:p>
        </p:txBody>
      </p:sp>
      <p:sp>
        <p:nvSpPr>
          <p:cNvPr id="16462" name="Freeform 82"/>
          <p:cNvSpPr>
            <a:spLocks/>
          </p:cNvSpPr>
          <p:nvPr/>
        </p:nvSpPr>
        <p:spPr bwMode="auto">
          <a:xfrm>
            <a:off x="6677025" y="2295525"/>
            <a:ext cx="1800225" cy="647700"/>
          </a:xfrm>
          <a:custGeom>
            <a:avLst/>
            <a:gdLst>
              <a:gd name="T0" fmla="*/ 0 w 2739"/>
              <a:gd name="T1" fmla="*/ 2147483647 h 1050"/>
              <a:gd name="T2" fmla="*/ 2147483647 w 2739"/>
              <a:gd name="T3" fmla="*/ 0 h 1050"/>
              <a:gd name="T4" fmla="*/ 2147483647 w 2739"/>
              <a:gd name="T5" fmla="*/ 0 h 1050"/>
              <a:gd name="T6" fmla="*/ 0 60000 65536"/>
              <a:gd name="T7" fmla="*/ 0 60000 65536"/>
              <a:gd name="T8" fmla="*/ 0 60000 65536"/>
              <a:gd name="T9" fmla="*/ 0 w 2739"/>
              <a:gd name="T10" fmla="*/ 0 h 1050"/>
              <a:gd name="T11" fmla="*/ 2739 w 2739"/>
              <a:gd name="T12" fmla="*/ 1050 h 1050"/>
            </a:gdLst>
            <a:ahLst/>
            <a:cxnLst>
              <a:cxn ang="T6">
                <a:pos x="T0" y="T1"/>
              </a:cxn>
              <a:cxn ang="T7">
                <a:pos x="T2" y="T3"/>
              </a:cxn>
              <a:cxn ang="T8">
                <a:pos x="T4" y="T5"/>
              </a:cxn>
            </a:cxnLst>
            <a:rect l="T9" t="T10" r="T11" b="T12"/>
            <a:pathLst>
              <a:path w="2739" h="1050">
                <a:moveTo>
                  <a:pt x="0" y="1050"/>
                </a:moveTo>
                <a:lnTo>
                  <a:pt x="1539" y="0"/>
                </a:lnTo>
                <a:lnTo>
                  <a:pt x="2739" y="0"/>
                </a:lnTo>
              </a:path>
            </a:pathLst>
          </a:custGeom>
          <a:noFill/>
          <a:ln w="9525">
            <a:solidFill>
              <a:srgbClr val="000000"/>
            </a:solidFill>
            <a:round/>
            <a:headEnd type="oval" w="sm" len="sm"/>
            <a:tailEnd/>
          </a:ln>
          <a:extLst>
            <a:ext uri="{909E8E84-426E-40DD-AFC4-6F175D3DCCD1}">
              <a14:hiddenFill xmlns:a14="http://schemas.microsoft.com/office/drawing/2010/main">
                <a:solidFill>
                  <a:srgbClr val="FFFFFF"/>
                </a:solidFill>
              </a14:hiddenFill>
            </a:ext>
          </a:extLst>
        </p:spPr>
        <p:txBody>
          <a:bodyPr lIns="37440" tIns="27720" rIns="37440" bIns="27720"/>
          <a:lstStyle/>
          <a:p>
            <a:pPr fontAlgn="base">
              <a:spcBef>
                <a:spcPct val="0"/>
              </a:spcBef>
              <a:spcAft>
                <a:spcPct val="0"/>
              </a:spcAft>
            </a:pPr>
            <a:endParaRPr lang="ja-JP" altLang="en-US" b="1" u="sng">
              <a:solidFill>
                <a:srgbClr val="FF0000"/>
              </a:solidFill>
              <a:latin typeface="HGP創英角ｺﾞｼｯｸUB" pitchFamily="50" charset="-128"/>
              <a:ea typeface="HGP創英角ｺﾞｼｯｸUB" pitchFamily="50" charset="-128"/>
            </a:endParaRPr>
          </a:p>
        </p:txBody>
      </p:sp>
      <p:sp>
        <p:nvSpPr>
          <p:cNvPr id="16463" name="Freeform 83"/>
          <p:cNvSpPr>
            <a:spLocks/>
          </p:cNvSpPr>
          <p:nvPr/>
        </p:nvSpPr>
        <p:spPr bwMode="auto">
          <a:xfrm>
            <a:off x="6503988" y="2609850"/>
            <a:ext cx="2030412" cy="533400"/>
          </a:xfrm>
          <a:custGeom>
            <a:avLst/>
            <a:gdLst>
              <a:gd name="T0" fmla="*/ 0 w 3189"/>
              <a:gd name="T1" fmla="*/ 2147483647 h 915"/>
              <a:gd name="T2" fmla="*/ 2147483647 w 3189"/>
              <a:gd name="T3" fmla="*/ 0 h 915"/>
              <a:gd name="T4" fmla="*/ 2147483647 w 3189"/>
              <a:gd name="T5" fmla="*/ 0 h 915"/>
              <a:gd name="T6" fmla="*/ 0 60000 65536"/>
              <a:gd name="T7" fmla="*/ 0 60000 65536"/>
              <a:gd name="T8" fmla="*/ 0 60000 65536"/>
              <a:gd name="T9" fmla="*/ 0 w 3189"/>
              <a:gd name="T10" fmla="*/ 0 h 915"/>
              <a:gd name="T11" fmla="*/ 3189 w 3189"/>
              <a:gd name="T12" fmla="*/ 915 h 915"/>
            </a:gdLst>
            <a:ahLst/>
            <a:cxnLst>
              <a:cxn ang="T6">
                <a:pos x="T0" y="T1"/>
              </a:cxn>
              <a:cxn ang="T7">
                <a:pos x="T2" y="T3"/>
              </a:cxn>
              <a:cxn ang="T8">
                <a:pos x="T4" y="T5"/>
              </a:cxn>
            </a:cxnLst>
            <a:rect l="T9" t="T10" r="T11" b="T12"/>
            <a:pathLst>
              <a:path w="3189" h="915">
                <a:moveTo>
                  <a:pt x="0" y="915"/>
                </a:moveTo>
                <a:lnTo>
                  <a:pt x="1974" y="0"/>
                </a:lnTo>
                <a:lnTo>
                  <a:pt x="3189" y="0"/>
                </a:lnTo>
              </a:path>
            </a:pathLst>
          </a:custGeom>
          <a:noFill/>
          <a:ln w="9525">
            <a:solidFill>
              <a:srgbClr val="000000"/>
            </a:solidFill>
            <a:round/>
            <a:headEnd type="oval" w="sm" len="sm"/>
            <a:tailEnd/>
          </a:ln>
          <a:extLst>
            <a:ext uri="{909E8E84-426E-40DD-AFC4-6F175D3DCCD1}">
              <a14:hiddenFill xmlns:a14="http://schemas.microsoft.com/office/drawing/2010/main">
                <a:solidFill>
                  <a:srgbClr val="FFFFFF"/>
                </a:solidFill>
              </a14:hiddenFill>
            </a:ext>
          </a:extLst>
        </p:spPr>
        <p:txBody>
          <a:bodyPr lIns="37440" tIns="27720" rIns="37440" bIns="27720"/>
          <a:lstStyle/>
          <a:p>
            <a:pPr fontAlgn="base">
              <a:spcBef>
                <a:spcPct val="0"/>
              </a:spcBef>
              <a:spcAft>
                <a:spcPct val="0"/>
              </a:spcAft>
            </a:pPr>
            <a:endParaRPr lang="ja-JP" altLang="en-US" b="1" u="sng">
              <a:solidFill>
                <a:srgbClr val="FF0000"/>
              </a:solidFill>
              <a:latin typeface="HGP創英角ｺﾞｼｯｸUB" pitchFamily="50" charset="-128"/>
              <a:ea typeface="HGP創英角ｺﾞｼｯｸUB" pitchFamily="50" charset="-128"/>
            </a:endParaRPr>
          </a:p>
        </p:txBody>
      </p:sp>
      <p:sp>
        <p:nvSpPr>
          <p:cNvPr id="16464" name="Freeform 84"/>
          <p:cNvSpPr>
            <a:spLocks/>
          </p:cNvSpPr>
          <p:nvPr/>
        </p:nvSpPr>
        <p:spPr bwMode="auto">
          <a:xfrm>
            <a:off x="6276975" y="2981325"/>
            <a:ext cx="2035175" cy="457200"/>
          </a:xfrm>
          <a:custGeom>
            <a:avLst/>
            <a:gdLst>
              <a:gd name="T0" fmla="*/ 0 w 3204"/>
              <a:gd name="T1" fmla="*/ 2147483647 h 720"/>
              <a:gd name="T2" fmla="*/ 2147483647 w 3204"/>
              <a:gd name="T3" fmla="*/ 0 h 720"/>
              <a:gd name="T4" fmla="*/ 2147483647 w 3204"/>
              <a:gd name="T5" fmla="*/ 0 h 720"/>
              <a:gd name="T6" fmla="*/ 0 60000 65536"/>
              <a:gd name="T7" fmla="*/ 0 60000 65536"/>
              <a:gd name="T8" fmla="*/ 0 60000 65536"/>
              <a:gd name="T9" fmla="*/ 0 w 3204"/>
              <a:gd name="T10" fmla="*/ 0 h 720"/>
              <a:gd name="T11" fmla="*/ 3204 w 3204"/>
              <a:gd name="T12" fmla="*/ 720 h 720"/>
            </a:gdLst>
            <a:ahLst/>
            <a:cxnLst>
              <a:cxn ang="T6">
                <a:pos x="T0" y="T1"/>
              </a:cxn>
              <a:cxn ang="T7">
                <a:pos x="T2" y="T3"/>
              </a:cxn>
              <a:cxn ang="T8">
                <a:pos x="T4" y="T5"/>
              </a:cxn>
            </a:cxnLst>
            <a:rect l="T9" t="T10" r="T11" b="T12"/>
            <a:pathLst>
              <a:path w="3204" h="720">
                <a:moveTo>
                  <a:pt x="0" y="720"/>
                </a:moveTo>
                <a:lnTo>
                  <a:pt x="2160" y="0"/>
                </a:lnTo>
                <a:lnTo>
                  <a:pt x="3204" y="0"/>
                </a:lnTo>
              </a:path>
            </a:pathLst>
          </a:custGeom>
          <a:noFill/>
          <a:ln w="9525">
            <a:solidFill>
              <a:srgbClr val="000000"/>
            </a:solidFill>
            <a:round/>
            <a:headEnd type="oval" w="sm" len="sm"/>
            <a:tailEnd/>
          </a:ln>
          <a:extLst>
            <a:ext uri="{909E8E84-426E-40DD-AFC4-6F175D3DCCD1}">
              <a14:hiddenFill xmlns:a14="http://schemas.microsoft.com/office/drawing/2010/main">
                <a:solidFill>
                  <a:srgbClr val="FFFFFF"/>
                </a:solidFill>
              </a14:hiddenFill>
            </a:ext>
          </a:extLst>
        </p:spPr>
        <p:txBody>
          <a:bodyPr lIns="37440" tIns="27720" rIns="37440" bIns="27720"/>
          <a:lstStyle/>
          <a:p>
            <a:pPr fontAlgn="base">
              <a:spcBef>
                <a:spcPct val="0"/>
              </a:spcBef>
              <a:spcAft>
                <a:spcPct val="0"/>
              </a:spcAft>
            </a:pPr>
            <a:endParaRPr lang="ja-JP" altLang="en-US" b="1" u="sng">
              <a:solidFill>
                <a:srgbClr val="FF0000"/>
              </a:solidFill>
              <a:latin typeface="HGP創英角ｺﾞｼｯｸUB" pitchFamily="50" charset="-128"/>
              <a:ea typeface="HGP創英角ｺﾞｼｯｸUB" pitchFamily="50" charset="-128"/>
            </a:endParaRPr>
          </a:p>
        </p:txBody>
      </p:sp>
      <p:sp>
        <p:nvSpPr>
          <p:cNvPr id="16465" name="Freeform 85"/>
          <p:cNvSpPr>
            <a:spLocks/>
          </p:cNvSpPr>
          <p:nvPr/>
        </p:nvSpPr>
        <p:spPr bwMode="auto">
          <a:xfrm>
            <a:off x="6296025" y="3152775"/>
            <a:ext cx="1962150" cy="352425"/>
          </a:xfrm>
          <a:custGeom>
            <a:avLst/>
            <a:gdLst>
              <a:gd name="T0" fmla="*/ 0 w 3114"/>
              <a:gd name="T1" fmla="*/ 2147483647 h 600"/>
              <a:gd name="T2" fmla="*/ 2147483647 w 3114"/>
              <a:gd name="T3" fmla="*/ 0 h 600"/>
              <a:gd name="T4" fmla="*/ 2147483647 w 3114"/>
              <a:gd name="T5" fmla="*/ 0 h 600"/>
              <a:gd name="T6" fmla="*/ 0 60000 65536"/>
              <a:gd name="T7" fmla="*/ 0 60000 65536"/>
              <a:gd name="T8" fmla="*/ 0 60000 65536"/>
              <a:gd name="T9" fmla="*/ 0 w 3114"/>
              <a:gd name="T10" fmla="*/ 0 h 600"/>
              <a:gd name="T11" fmla="*/ 3114 w 3114"/>
              <a:gd name="T12" fmla="*/ 600 h 600"/>
            </a:gdLst>
            <a:ahLst/>
            <a:cxnLst>
              <a:cxn ang="T6">
                <a:pos x="T0" y="T1"/>
              </a:cxn>
              <a:cxn ang="T7">
                <a:pos x="T2" y="T3"/>
              </a:cxn>
              <a:cxn ang="T8">
                <a:pos x="T4" y="T5"/>
              </a:cxn>
            </a:cxnLst>
            <a:rect l="T9" t="T10" r="T11" b="T12"/>
            <a:pathLst>
              <a:path w="3114" h="600">
                <a:moveTo>
                  <a:pt x="0" y="600"/>
                </a:moveTo>
                <a:lnTo>
                  <a:pt x="2109" y="0"/>
                </a:lnTo>
                <a:lnTo>
                  <a:pt x="3114" y="0"/>
                </a:lnTo>
              </a:path>
            </a:pathLst>
          </a:custGeom>
          <a:noFill/>
          <a:ln w="9525">
            <a:solidFill>
              <a:srgbClr val="000000"/>
            </a:solidFill>
            <a:round/>
            <a:headEnd type="oval" w="sm" len="sm"/>
            <a:tailEnd/>
          </a:ln>
          <a:extLst>
            <a:ext uri="{909E8E84-426E-40DD-AFC4-6F175D3DCCD1}">
              <a14:hiddenFill xmlns:a14="http://schemas.microsoft.com/office/drawing/2010/main">
                <a:solidFill>
                  <a:srgbClr val="FFFFFF"/>
                </a:solidFill>
              </a14:hiddenFill>
            </a:ext>
          </a:extLst>
        </p:spPr>
        <p:txBody>
          <a:bodyPr lIns="37440" tIns="27720" rIns="37440" bIns="27720"/>
          <a:lstStyle/>
          <a:p>
            <a:pPr fontAlgn="base">
              <a:spcBef>
                <a:spcPct val="0"/>
              </a:spcBef>
              <a:spcAft>
                <a:spcPct val="0"/>
              </a:spcAft>
            </a:pPr>
            <a:endParaRPr lang="ja-JP" altLang="en-US" b="1" u="sng">
              <a:solidFill>
                <a:srgbClr val="FF0000"/>
              </a:solidFill>
              <a:latin typeface="HGP創英角ｺﾞｼｯｸUB" pitchFamily="50" charset="-128"/>
              <a:ea typeface="HGP創英角ｺﾞｼｯｸUB" pitchFamily="50" charset="-128"/>
            </a:endParaRPr>
          </a:p>
        </p:txBody>
      </p:sp>
      <p:sp>
        <p:nvSpPr>
          <p:cNvPr id="16466" name="Freeform 86"/>
          <p:cNvSpPr>
            <a:spLocks/>
          </p:cNvSpPr>
          <p:nvPr/>
        </p:nvSpPr>
        <p:spPr bwMode="auto">
          <a:xfrm>
            <a:off x="6299200" y="3524250"/>
            <a:ext cx="2092325" cy="152400"/>
          </a:xfrm>
          <a:custGeom>
            <a:avLst/>
            <a:gdLst>
              <a:gd name="T0" fmla="*/ 0 w 3324"/>
              <a:gd name="T1" fmla="*/ 2147483647 h 375"/>
              <a:gd name="T2" fmla="*/ 2147483647 w 3324"/>
              <a:gd name="T3" fmla="*/ 0 h 375"/>
              <a:gd name="T4" fmla="*/ 2147483647 w 3324"/>
              <a:gd name="T5" fmla="*/ 0 h 375"/>
              <a:gd name="T6" fmla="*/ 0 60000 65536"/>
              <a:gd name="T7" fmla="*/ 0 60000 65536"/>
              <a:gd name="T8" fmla="*/ 0 60000 65536"/>
              <a:gd name="T9" fmla="*/ 0 w 3324"/>
              <a:gd name="T10" fmla="*/ 0 h 375"/>
              <a:gd name="T11" fmla="*/ 3324 w 3324"/>
              <a:gd name="T12" fmla="*/ 375 h 375"/>
            </a:gdLst>
            <a:ahLst/>
            <a:cxnLst>
              <a:cxn ang="T6">
                <a:pos x="T0" y="T1"/>
              </a:cxn>
              <a:cxn ang="T7">
                <a:pos x="T2" y="T3"/>
              </a:cxn>
              <a:cxn ang="T8">
                <a:pos x="T4" y="T5"/>
              </a:cxn>
            </a:cxnLst>
            <a:rect l="T9" t="T10" r="T11" b="T12"/>
            <a:pathLst>
              <a:path w="3324" h="375">
                <a:moveTo>
                  <a:pt x="0" y="375"/>
                </a:moveTo>
                <a:lnTo>
                  <a:pt x="2019" y="0"/>
                </a:lnTo>
                <a:lnTo>
                  <a:pt x="3324" y="0"/>
                </a:lnTo>
              </a:path>
            </a:pathLst>
          </a:custGeom>
          <a:noFill/>
          <a:ln w="9525">
            <a:solidFill>
              <a:srgbClr val="000000"/>
            </a:solidFill>
            <a:round/>
            <a:headEnd type="oval" w="sm" len="sm"/>
            <a:tailEnd/>
          </a:ln>
          <a:extLst>
            <a:ext uri="{909E8E84-426E-40DD-AFC4-6F175D3DCCD1}">
              <a14:hiddenFill xmlns:a14="http://schemas.microsoft.com/office/drawing/2010/main">
                <a:solidFill>
                  <a:srgbClr val="FFFFFF"/>
                </a:solidFill>
              </a14:hiddenFill>
            </a:ext>
          </a:extLst>
        </p:spPr>
        <p:txBody>
          <a:bodyPr lIns="37440" tIns="27720" rIns="37440" bIns="27720"/>
          <a:lstStyle/>
          <a:p>
            <a:pPr fontAlgn="base">
              <a:spcBef>
                <a:spcPct val="0"/>
              </a:spcBef>
              <a:spcAft>
                <a:spcPct val="0"/>
              </a:spcAft>
            </a:pPr>
            <a:endParaRPr lang="ja-JP" altLang="en-US" b="1" u="sng">
              <a:solidFill>
                <a:srgbClr val="FF0000"/>
              </a:solidFill>
              <a:latin typeface="HGP創英角ｺﾞｼｯｸUB" pitchFamily="50" charset="-128"/>
              <a:ea typeface="HGP創英角ｺﾞｼｯｸUB" pitchFamily="50" charset="-128"/>
            </a:endParaRPr>
          </a:p>
        </p:txBody>
      </p:sp>
      <p:sp>
        <p:nvSpPr>
          <p:cNvPr id="16467" name="Freeform 87"/>
          <p:cNvSpPr>
            <a:spLocks/>
          </p:cNvSpPr>
          <p:nvPr/>
        </p:nvSpPr>
        <p:spPr bwMode="auto">
          <a:xfrm>
            <a:off x="6569075" y="3762375"/>
            <a:ext cx="1763713" cy="114300"/>
          </a:xfrm>
          <a:custGeom>
            <a:avLst/>
            <a:gdLst>
              <a:gd name="T0" fmla="*/ 0 w 2484"/>
              <a:gd name="T1" fmla="*/ 0 h 255"/>
              <a:gd name="T2" fmla="*/ 2147483647 w 2484"/>
              <a:gd name="T3" fmla="*/ 2147483647 h 255"/>
              <a:gd name="T4" fmla="*/ 2147483647 w 2484"/>
              <a:gd name="T5" fmla="*/ 2147483647 h 255"/>
              <a:gd name="T6" fmla="*/ 0 60000 65536"/>
              <a:gd name="T7" fmla="*/ 0 60000 65536"/>
              <a:gd name="T8" fmla="*/ 0 60000 65536"/>
              <a:gd name="T9" fmla="*/ 0 w 2484"/>
              <a:gd name="T10" fmla="*/ 0 h 255"/>
              <a:gd name="T11" fmla="*/ 2484 w 2484"/>
              <a:gd name="T12" fmla="*/ 255 h 255"/>
            </a:gdLst>
            <a:ahLst/>
            <a:cxnLst>
              <a:cxn ang="T6">
                <a:pos x="T0" y="T1"/>
              </a:cxn>
              <a:cxn ang="T7">
                <a:pos x="T2" y="T3"/>
              </a:cxn>
              <a:cxn ang="T8">
                <a:pos x="T4" y="T5"/>
              </a:cxn>
            </a:cxnLst>
            <a:rect l="T9" t="T10" r="T11" b="T12"/>
            <a:pathLst>
              <a:path w="2484" h="255">
                <a:moveTo>
                  <a:pt x="0" y="0"/>
                </a:moveTo>
                <a:lnTo>
                  <a:pt x="1449" y="255"/>
                </a:lnTo>
                <a:lnTo>
                  <a:pt x="2484" y="255"/>
                </a:lnTo>
              </a:path>
            </a:pathLst>
          </a:custGeom>
          <a:noFill/>
          <a:ln w="9525">
            <a:solidFill>
              <a:srgbClr val="000000"/>
            </a:solidFill>
            <a:round/>
            <a:headEnd type="oval" w="sm" len="sm"/>
            <a:tailEnd/>
          </a:ln>
          <a:extLst>
            <a:ext uri="{909E8E84-426E-40DD-AFC4-6F175D3DCCD1}">
              <a14:hiddenFill xmlns:a14="http://schemas.microsoft.com/office/drawing/2010/main">
                <a:solidFill>
                  <a:srgbClr val="FFFFFF"/>
                </a:solidFill>
              </a14:hiddenFill>
            </a:ext>
          </a:extLst>
        </p:spPr>
        <p:txBody>
          <a:bodyPr lIns="37440" tIns="27720" rIns="37440" bIns="27720"/>
          <a:lstStyle/>
          <a:p>
            <a:pPr fontAlgn="base">
              <a:spcBef>
                <a:spcPct val="0"/>
              </a:spcBef>
              <a:spcAft>
                <a:spcPct val="0"/>
              </a:spcAft>
            </a:pPr>
            <a:endParaRPr lang="ja-JP" altLang="en-US" b="1" u="sng">
              <a:solidFill>
                <a:srgbClr val="FF0000"/>
              </a:solidFill>
              <a:latin typeface="HGP創英角ｺﾞｼｯｸUB" pitchFamily="50" charset="-128"/>
              <a:ea typeface="HGP創英角ｺﾞｼｯｸUB" pitchFamily="50" charset="-128"/>
            </a:endParaRPr>
          </a:p>
        </p:txBody>
      </p:sp>
      <p:sp>
        <p:nvSpPr>
          <p:cNvPr id="49240" name="Line 88"/>
          <p:cNvSpPr>
            <a:spLocks noChangeShapeType="1"/>
          </p:cNvSpPr>
          <p:nvPr/>
        </p:nvSpPr>
        <p:spPr bwMode="auto">
          <a:xfrm flipH="1">
            <a:off x="6592888" y="3686175"/>
            <a:ext cx="1749425" cy="0"/>
          </a:xfrm>
          <a:prstGeom prst="line">
            <a:avLst/>
          </a:prstGeom>
          <a:noFill/>
          <a:ln w="9525">
            <a:solidFill>
              <a:srgbClr val="000000"/>
            </a:solidFill>
            <a:round/>
            <a:headEnd/>
            <a:tailEnd type="oval" w="sm" len="sm"/>
          </a:ln>
        </p:spPr>
        <p:txBody>
          <a:bodyPr lIns="37440" tIns="27720" rIns="37440" bIns="27720"/>
          <a:lstStyle/>
          <a:p>
            <a:pPr algn="ctr" fontAlgn="base">
              <a:spcBef>
                <a:spcPct val="0"/>
              </a:spcBef>
              <a:spcAft>
                <a:spcPct val="0"/>
              </a:spcAft>
              <a:defRPr/>
            </a:pPr>
            <a:endParaRPr lang="ja-JP" altLang="en-US">
              <a:solidFill>
                <a:srgbClr val="FF0000"/>
              </a:solidFill>
              <a:effectLst>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sp>
        <p:nvSpPr>
          <p:cNvPr id="16469" name="Freeform 89"/>
          <p:cNvSpPr>
            <a:spLocks/>
          </p:cNvSpPr>
          <p:nvPr/>
        </p:nvSpPr>
        <p:spPr bwMode="auto">
          <a:xfrm>
            <a:off x="5735638" y="3695700"/>
            <a:ext cx="1598612" cy="676275"/>
          </a:xfrm>
          <a:custGeom>
            <a:avLst/>
            <a:gdLst>
              <a:gd name="T0" fmla="*/ 0 w 2520"/>
              <a:gd name="T1" fmla="*/ 0 h 1080"/>
              <a:gd name="T2" fmla="*/ 2147483647 w 2520"/>
              <a:gd name="T3" fmla="*/ 2147483647 h 1080"/>
              <a:gd name="T4" fmla="*/ 2147483647 w 2520"/>
              <a:gd name="T5" fmla="*/ 2147483647 h 1080"/>
              <a:gd name="T6" fmla="*/ 0 60000 65536"/>
              <a:gd name="T7" fmla="*/ 0 60000 65536"/>
              <a:gd name="T8" fmla="*/ 0 60000 65536"/>
              <a:gd name="T9" fmla="*/ 0 w 2520"/>
              <a:gd name="T10" fmla="*/ 0 h 1080"/>
              <a:gd name="T11" fmla="*/ 2520 w 2520"/>
              <a:gd name="T12" fmla="*/ 1080 h 1080"/>
            </a:gdLst>
            <a:ahLst/>
            <a:cxnLst>
              <a:cxn ang="T6">
                <a:pos x="T0" y="T1"/>
              </a:cxn>
              <a:cxn ang="T7">
                <a:pos x="T2" y="T3"/>
              </a:cxn>
              <a:cxn ang="T8">
                <a:pos x="T4" y="T5"/>
              </a:cxn>
            </a:cxnLst>
            <a:rect l="T9" t="T10" r="T11" b="T12"/>
            <a:pathLst>
              <a:path w="2520" h="1080">
                <a:moveTo>
                  <a:pt x="0" y="0"/>
                </a:moveTo>
                <a:lnTo>
                  <a:pt x="1080" y="1080"/>
                </a:lnTo>
                <a:lnTo>
                  <a:pt x="2520" y="1080"/>
                </a:lnTo>
              </a:path>
            </a:pathLst>
          </a:custGeom>
          <a:noFill/>
          <a:ln w="9525">
            <a:solidFill>
              <a:srgbClr val="000000"/>
            </a:solidFill>
            <a:round/>
            <a:headEnd type="oval" w="sm" len="sm"/>
            <a:tailEnd/>
          </a:ln>
          <a:extLst>
            <a:ext uri="{909E8E84-426E-40DD-AFC4-6F175D3DCCD1}">
              <a14:hiddenFill xmlns:a14="http://schemas.microsoft.com/office/drawing/2010/main">
                <a:solidFill>
                  <a:srgbClr val="FFFFFF"/>
                </a:solidFill>
              </a14:hiddenFill>
            </a:ext>
          </a:extLst>
        </p:spPr>
        <p:txBody>
          <a:bodyPr lIns="37440" tIns="27720" rIns="37440" bIns="27720"/>
          <a:lstStyle/>
          <a:p>
            <a:pPr fontAlgn="base">
              <a:spcBef>
                <a:spcPct val="0"/>
              </a:spcBef>
              <a:spcAft>
                <a:spcPct val="0"/>
              </a:spcAft>
            </a:pPr>
            <a:endParaRPr lang="ja-JP" altLang="en-US" b="1" u="sng">
              <a:solidFill>
                <a:srgbClr val="FF0000"/>
              </a:solidFill>
              <a:latin typeface="HGP創英角ｺﾞｼｯｸUB" pitchFamily="50" charset="-128"/>
              <a:ea typeface="HGP創英角ｺﾞｼｯｸUB" pitchFamily="50" charset="-128"/>
            </a:endParaRPr>
          </a:p>
        </p:txBody>
      </p:sp>
      <p:sp>
        <p:nvSpPr>
          <p:cNvPr id="16470" name="Freeform 90"/>
          <p:cNvSpPr>
            <a:spLocks/>
          </p:cNvSpPr>
          <p:nvPr/>
        </p:nvSpPr>
        <p:spPr bwMode="auto">
          <a:xfrm>
            <a:off x="5943600" y="3790950"/>
            <a:ext cx="1365250" cy="428625"/>
          </a:xfrm>
          <a:custGeom>
            <a:avLst/>
            <a:gdLst>
              <a:gd name="T0" fmla="*/ 0 w 2160"/>
              <a:gd name="T1" fmla="*/ 0 h 720"/>
              <a:gd name="T2" fmla="*/ 2147483647 w 2160"/>
              <a:gd name="T3" fmla="*/ 2147483647 h 720"/>
              <a:gd name="T4" fmla="*/ 2147483647 w 2160"/>
              <a:gd name="T5" fmla="*/ 2147483647 h 720"/>
              <a:gd name="T6" fmla="*/ 0 60000 65536"/>
              <a:gd name="T7" fmla="*/ 0 60000 65536"/>
              <a:gd name="T8" fmla="*/ 0 60000 65536"/>
              <a:gd name="T9" fmla="*/ 0 w 2160"/>
              <a:gd name="T10" fmla="*/ 0 h 720"/>
              <a:gd name="T11" fmla="*/ 2160 w 2160"/>
              <a:gd name="T12" fmla="*/ 720 h 720"/>
            </a:gdLst>
            <a:ahLst/>
            <a:cxnLst>
              <a:cxn ang="T6">
                <a:pos x="T0" y="T1"/>
              </a:cxn>
              <a:cxn ang="T7">
                <a:pos x="T2" y="T3"/>
              </a:cxn>
              <a:cxn ang="T8">
                <a:pos x="T4" y="T5"/>
              </a:cxn>
            </a:cxnLst>
            <a:rect l="T9" t="T10" r="T11" b="T12"/>
            <a:pathLst>
              <a:path w="2160" h="720">
                <a:moveTo>
                  <a:pt x="0" y="0"/>
                </a:moveTo>
                <a:lnTo>
                  <a:pt x="720" y="720"/>
                </a:lnTo>
                <a:lnTo>
                  <a:pt x="2160" y="720"/>
                </a:lnTo>
              </a:path>
            </a:pathLst>
          </a:custGeom>
          <a:noFill/>
          <a:ln w="9525">
            <a:solidFill>
              <a:srgbClr val="000000"/>
            </a:solidFill>
            <a:round/>
            <a:headEnd type="oval" w="sm" len="sm"/>
            <a:tailEnd/>
          </a:ln>
          <a:extLst>
            <a:ext uri="{909E8E84-426E-40DD-AFC4-6F175D3DCCD1}">
              <a14:hiddenFill xmlns:a14="http://schemas.microsoft.com/office/drawing/2010/main">
                <a:solidFill>
                  <a:srgbClr val="FFFFFF"/>
                </a:solidFill>
              </a14:hiddenFill>
            </a:ext>
          </a:extLst>
        </p:spPr>
        <p:txBody>
          <a:bodyPr lIns="37440" tIns="27720" rIns="37440" bIns="27720"/>
          <a:lstStyle/>
          <a:p>
            <a:pPr fontAlgn="base">
              <a:spcBef>
                <a:spcPct val="0"/>
              </a:spcBef>
              <a:spcAft>
                <a:spcPct val="0"/>
              </a:spcAft>
            </a:pPr>
            <a:endParaRPr lang="ja-JP" altLang="en-US" b="1" u="sng">
              <a:solidFill>
                <a:srgbClr val="FF0000"/>
              </a:solidFill>
              <a:latin typeface="HGP創英角ｺﾞｼｯｸUB" pitchFamily="50" charset="-128"/>
              <a:ea typeface="HGP創英角ｺﾞｼｯｸUB" pitchFamily="50" charset="-128"/>
            </a:endParaRPr>
          </a:p>
        </p:txBody>
      </p:sp>
      <p:sp>
        <p:nvSpPr>
          <p:cNvPr id="16472" name="Freeform 92"/>
          <p:cNvSpPr>
            <a:spLocks/>
          </p:cNvSpPr>
          <p:nvPr/>
        </p:nvSpPr>
        <p:spPr bwMode="auto">
          <a:xfrm>
            <a:off x="5334000" y="4124325"/>
            <a:ext cx="1524000" cy="1419225"/>
          </a:xfrm>
          <a:custGeom>
            <a:avLst/>
            <a:gdLst>
              <a:gd name="T0" fmla="*/ 0 w 2349"/>
              <a:gd name="T1" fmla="*/ 0 h 2265"/>
              <a:gd name="T2" fmla="*/ 2147483647 w 2349"/>
              <a:gd name="T3" fmla="*/ 2147483647 h 2265"/>
              <a:gd name="T4" fmla="*/ 2147483647 w 2349"/>
              <a:gd name="T5" fmla="*/ 2147483647 h 2265"/>
              <a:gd name="T6" fmla="*/ 0 60000 65536"/>
              <a:gd name="T7" fmla="*/ 0 60000 65536"/>
              <a:gd name="T8" fmla="*/ 0 60000 65536"/>
              <a:gd name="T9" fmla="*/ 0 w 2349"/>
              <a:gd name="T10" fmla="*/ 0 h 2265"/>
              <a:gd name="T11" fmla="*/ 2349 w 2349"/>
              <a:gd name="T12" fmla="*/ 2265 h 2265"/>
            </a:gdLst>
            <a:ahLst/>
            <a:cxnLst>
              <a:cxn ang="T6">
                <a:pos x="T0" y="T1"/>
              </a:cxn>
              <a:cxn ang="T7">
                <a:pos x="T2" y="T3"/>
              </a:cxn>
              <a:cxn ang="T8">
                <a:pos x="T4" y="T5"/>
              </a:cxn>
            </a:cxnLst>
            <a:rect l="T9" t="T10" r="T11" b="T12"/>
            <a:pathLst>
              <a:path w="2349" h="2265">
                <a:moveTo>
                  <a:pt x="0" y="0"/>
                </a:moveTo>
                <a:lnTo>
                  <a:pt x="1389" y="2265"/>
                </a:lnTo>
                <a:lnTo>
                  <a:pt x="2349" y="2265"/>
                </a:lnTo>
              </a:path>
            </a:pathLst>
          </a:custGeom>
          <a:noFill/>
          <a:ln w="9525">
            <a:solidFill>
              <a:srgbClr val="000000"/>
            </a:solidFill>
            <a:round/>
            <a:headEnd type="oval" w="sm" len="sm"/>
            <a:tailEnd/>
          </a:ln>
          <a:extLst>
            <a:ext uri="{909E8E84-426E-40DD-AFC4-6F175D3DCCD1}">
              <a14:hiddenFill xmlns:a14="http://schemas.microsoft.com/office/drawing/2010/main">
                <a:solidFill>
                  <a:srgbClr val="FFFFFF"/>
                </a:solidFill>
              </a14:hiddenFill>
            </a:ext>
          </a:extLst>
        </p:spPr>
        <p:txBody>
          <a:bodyPr lIns="37440" tIns="27720" rIns="37440" bIns="27720"/>
          <a:lstStyle/>
          <a:p>
            <a:pPr fontAlgn="base">
              <a:spcBef>
                <a:spcPct val="0"/>
              </a:spcBef>
              <a:spcAft>
                <a:spcPct val="0"/>
              </a:spcAft>
            </a:pPr>
            <a:endParaRPr lang="ja-JP" altLang="en-US" b="1" u="sng">
              <a:solidFill>
                <a:srgbClr val="FF0000"/>
              </a:solidFill>
              <a:latin typeface="HGP創英角ｺﾞｼｯｸUB" pitchFamily="50" charset="-128"/>
              <a:ea typeface="HGP創英角ｺﾞｼｯｸUB" pitchFamily="50" charset="-128"/>
            </a:endParaRPr>
          </a:p>
        </p:txBody>
      </p:sp>
      <p:sp>
        <p:nvSpPr>
          <p:cNvPr id="16473" name="Freeform 93"/>
          <p:cNvSpPr>
            <a:spLocks/>
          </p:cNvSpPr>
          <p:nvPr/>
        </p:nvSpPr>
        <p:spPr bwMode="auto">
          <a:xfrm>
            <a:off x="5237163" y="4019550"/>
            <a:ext cx="1601787" cy="1685925"/>
          </a:xfrm>
          <a:custGeom>
            <a:avLst/>
            <a:gdLst>
              <a:gd name="T0" fmla="*/ 0 w 2499"/>
              <a:gd name="T1" fmla="*/ 0 h 2700"/>
              <a:gd name="T2" fmla="*/ 2147483647 w 2499"/>
              <a:gd name="T3" fmla="*/ 2147483647 h 2700"/>
              <a:gd name="T4" fmla="*/ 2147483647 w 2499"/>
              <a:gd name="T5" fmla="*/ 2147483647 h 2700"/>
              <a:gd name="T6" fmla="*/ 0 60000 65536"/>
              <a:gd name="T7" fmla="*/ 0 60000 65536"/>
              <a:gd name="T8" fmla="*/ 0 60000 65536"/>
              <a:gd name="T9" fmla="*/ 0 w 2499"/>
              <a:gd name="T10" fmla="*/ 0 h 2700"/>
              <a:gd name="T11" fmla="*/ 2499 w 2499"/>
              <a:gd name="T12" fmla="*/ 2700 h 2700"/>
            </a:gdLst>
            <a:ahLst/>
            <a:cxnLst>
              <a:cxn ang="T6">
                <a:pos x="T0" y="T1"/>
              </a:cxn>
              <a:cxn ang="T7">
                <a:pos x="T2" y="T3"/>
              </a:cxn>
              <a:cxn ang="T8">
                <a:pos x="T4" y="T5"/>
              </a:cxn>
            </a:cxnLst>
            <a:rect l="T9" t="T10" r="T11" b="T12"/>
            <a:pathLst>
              <a:path w="2499" h="2700">
                <a:moveTo>
                  <a:pt x="0" y="0"/>
                </a:moveTo>
                <a:lnTo>
                  <a:pt x="1494" y="2700"/>
                </a:lnTo>
                <a:lnTo>
                  <a:pt x="2499" y="2700"/>
                </a:lnTo>
              </a:path>
            </a:pathLst>
          </a:custGeom>
          <a:noFill/>
          <a:ln w="9525">
            <a:solidFill>
              <a:srgbClr val="000000"/>
            </a:solidFill>
            <a:round/>
            <a:headEnd type="oval" w="sm" len="sm"/>
            <a:tailEnd/>
          </a:ln>
          <a:extLst>
            <a:ext uri="{909E8E84-426E-40DD-AFC4-6F175D3DCCD1}">
              <a14:hiddenFill xmlns:a14="http://schemas.microsoft.com/office/drawing/2010/main">
                <a:solidFill>
                  <a:srgbClr val="FFFFFF"/>
                </a:solidFill>
              </a14:hiddenFill>
            </a:ext>
          </a:extLst>
        </p:spPr>
        <p:txBody>
          <a:bodyPr lIns="37440" tIns="27720" rIns="37440" bIns="27720"/>
          <a:lstStyle/>
          <a:p>
            <a:pPr fontAlgn="base">
              <a:spcBef>
                <a:spcPct val="0"/>
              </a:spcBef>
              <a:spcAft>
                <a:spcPct val="0"/>
              </a:spcAft>
            </a:pPr>
            <a:endParaRPr lang="ja-JP" altLang="en-US" b="1" u="sng">
              <a:solidFill>
                <a:srgbClr val="FF0000"/>
              </a:solidFill>
              <a:latin typeface="HGP創英角ｺﾞｼｯｸUB" pitchFamily="50" charset="-128"/>
              <a:ea typeface="HGP創英角ｺﾞｼｯｸUB" pitchFamily="50" charset="-128"/>
            </a:endParaRPr>
          </a:p>
        </p:txBody>
      </p:sp>
      <p:sp>
        <p:nvSpPr>
          <p:cNvPr id="16474" name="Freeform 94"/>
          <p:cNvSpPr>
            <a:spLocks/>
          </p:cNvSpPr>
          <p:nvPr/>
        </p:nvSpPr>
        <p:spPr bwMode="auto">
          <a:xfrm>
            <a:off x="5251450" y="4105275"/>
            <a:ext cx="1635125" cy="1781175"/>
          </a:xfrm>
          <a:custGeom>
            <a:avLst/>
            <a:gdLst>
              <a:gd name="T0" fmla="*/ 0 w 2574"/>
              <a:gd name="T1" fmla="*/ 0 h 2805"/>
              <a:gd name="T2" fmla="*/ 2147483647 w 2574"/>
              <a:gd name="T3" fmla="*/ 2147483647 h 2805"/>
              <a:gd name="T4" fmla="*/ 2147483647 w 2574"/>
              <a:gd name="T5" fmla="*/ 2147483647 h 2805"/>
              <a:gd name="T6" fmla="*/ 0 60000 65536"/>
              <a:gd name="T7" fmla="*/ 0 60000 65536"/>
              <a:gd name="T8" fmla="*/ 0 60000 65536"/>
              <a:gd name="T9" fmla="*/ 0 w 2574"/>
              <a:gd name="T10" fmla="*/ 0 h 2805"/>
              <a:gd name="T11" fmla="*/ 2574 w 2574"/>
              <a:gd name="T12" fmla="*/ 2805 h 2805"/>
            </a:gdLst>
            <a:ahLst/>
            <a:cxnLst>
              <a:cxn ang="T6">
                <a:pos x="T0" y="T1"/>
              </a:cxn>
              <a:cxn ang="T7">
                <a:pos x="T2" y="T3"/>
              </a:cxn>
              <a:cxn ang="T8">
                <a:pos x="T4" y="T5"/>
              </a:cxn>
            </a:cxnLst>
            <a:rect l="T9" t="T10" r="T11" b="T12"/>
            <a:pathLst>
              <a:path w="2574" h="2805">
                <a:moveTo>
                  <a:pt x="0" y="0"/>
                </a:moveTo>
                <a:lnTo>
                  <a:pt x="1434" y="2805"/>
                </a:lnTo>
                <a:lnTo>
                  <a:pt x="2574" y="2805"/>
                </a:lnTo>
              </a:path>
            </a:pathLst>
          </a:custGeom>
          <a:noFill/>
          <a:ln w="9525">
            <a:solidFill>
              <a:srgbClr val="000000"/>
            </a:solidFill>
            <a:round/>
            <a:headEnd type="oval" w="sm" len="sm"/>
            <a:tailEnd/>
          </a:ln>
          <a:extLst>
            <a:ext uri="{909E8E84-426E-40DD-AFC4-6F175D3DCCD1}">
              <a14:hiddenFill xmlns:a14="http://schemas.microsoft.com/office/drawing/2010/main">
                <a:solidFill>
                  <a:srgbClr val="FFFFFF"/>
                </a:solidFill>
              </a14:hiddenFill>
            </a:ext>
          </a:extLst>
        </p:spPr>
        <p:txBody>
          <a:bodyPr lIns="37440" tIns="27720" rIns="37440" bIns="27720"/>
          <a:lstStyle/>
          <a:p>
            <a:pPr fontAlgn="base">
              <a:spcBef>
                <a:spcPct val="0"/>
              </a:spcBef>
              <a:spcAft>
                <a:spcPct val="0"/>
              </a:spcAft>
            </a:pPr>
            <a:endParaRPr lang="ja-JP" altLang="en-US" b="1" u="sng">
              <a:solidFill>
                <a:srgbClr val="FF0000"/>
              </a:solidFill>
              <a:latin typeface="HGP創英角ｺﾞｼｯｸUB" pitchFamily="50" charset="-128"/>
              <a:ea typeface="HGP創英角ｺﾞｼｯｸUB" pitchFamily="50" charset="-128"/>
            </a:endParaRPr>
          </a:p>
        </p:txBody>
      </p:sp>
      <p:sp>
        <p:nvSpPr>
          <p:cNvPr id="16475" name="Freeform 95"/>
          <p:cNvSpPr>
            <a:spLocks/>
          </p:cNvSpPr>
          <p:nvPr/>
        </p:nvSpPr>
        <p:spPr bwMode="auto">
          <a:xfrm>
            <a:off x="5133975" y="4067175"/>
            <a:ext cx="1609725" cy="2190750"/>
          </a:xfrm>
          <a:custGeom>
            <a:avLst/>
            <a:gdLst>
              <a:gd name="T0" fmla="*/ 0 w 2529"/>
              <a:gd name="T1" fmla="*/ 0 h 3390"/>
              <a:gd name="T2" fmla="*/ 2147483647 w 2529"/>
              <a:gd name="T3" fmla="*/ 2147483647 h 3390"/>
              <a:gd name="T4" fmla="*/ 2147483647 w 2529"/>
              <a:gd name="T5" fmla="*/ 2147483647 h 3390"/>
              <a:gd name="T6" fmla="*/ 0 60000 65536"/>
              <a:gd name="T7" fmla="*/ 0 60000 65536"/>
              <a:gd name="T8" fmla="*/ 0 60000 65536"/>
              <a:gd name="T9" fmla="*/ 0 w 2529"/>
              <a:gd name="T10" fmla="*/ 0 h 3390"/>
              <a:gd name="T11" fmla="*/ 2529 w 2529"/>
              <a:gd name="T12" fmla="*/ 3390 h 3390"/>
            </a:gdLst>
            <a:ahLst/>
            <a:cxnLst>
              <a:cxn ang="T6">
                <a:pos x="T0" y="T1"/>
              </a:cxn>
              <a:cxn ang="T7">
                <a:pos x="T2" y="T3"/>
              </a:cxn>
              <a:cxn ang="T8">
                <a:pos x="T4" y="T5"/>
              </a:cxn>
            </a:cxnLst>
            <a:rect l="T9" t="T10" r="T11" b="T12"/>
            <a:pathLst>
              <a:path w="2529" h="3390">
                <a:moveTo>
                  <a:pt x="0" y="0"/>
                </a:moveTo>
                <a:lnTo>
                  <a:pt x="1254" y="3390"/>
                </a:lnTo>
                <a:lnTo>
                  <a:pt x="2529" y="3390"/>
                </a:lnTo>
              </a:path>
            </a:pathLst>
          </a:custGeom>
          <a:noFill/>
          <a:ln w="9525">
            <a:solidFill>
              <a:srgbClr val="000000"/>
            </a:solidFill>
            <a:round/>
            <a:headEnd type="oval" w="sm" len="sm"/>
            <a:tailEnd/>
          </a:ln>
          <a:extLst>
            <a:ext uri="{909E8E84-426E-40DD-AFC4-6F175D3DCCD1}">
              <a14:hiddenFill xmlns:a14="http://schemas.microsoft.com/office/drawing/2010/main">
                <a:solidFill>
                  <a:srgbClr val="FFFFFF"/>
                </a:solidFill>
              </a14:hiddenFill>
            </a:ext>
          </a:extLst>
        </p:spPr>
        <p:txBody>
          <a:bodyPr lIns="37440" tIns="27720" rIns="37440" bIns="27720"/>
          <a:lstStyle/>
          <a:p>
            <a:pPr fontAlgn="base">
              <a:spcBef>
                <a:spcPct val="0"/>
              </a:spcBef>
              <a:spcAft>
                <a:spcPct val="0"/>
              </a:spcAft>
            </a:pPr>
            <a:endParaRPr lang="ja-JP" altLang="en-US" b="1" u="sng">
              <a:solidFill>
                <a:srgbClr val="FF0000"/>
              </a:solidFill>
              <a:latin typeface="HGP創英角ｺﾞｼｯｸUB" pitchFamily="50" charset="-128"/>
              <a:ea typeface="HGP創英角ｺﾞｼｯｸUB" pitchFamily="50" charset="-128"/>
            </a:endParaRPr>
          </a:p>
        </p:txBody>
      </p:sp>
      <p:sp>
        <p:nvSpPr>
          <p:cNvPr id="16476" name="Freeform 96"/>
          <p:cNvSpPr>
            <a:spLocks/>
          </p:cNvSpPr>
          <p:nvPr/>
        </p:nvSpPr>
        <p:spPr bwMode="auto">
          <a:xfrm>
            <a:off x="5083175" y="4276725"/>
            <a:ext cx="1584325" cy="2143125"/>
          </a:xfrm>
          <a:custGeom>
            <a:avLst/>
            <a:gdLst>
              <a:gd name="T0" fmla="*/ 0 w 2520"/>
              <a:gd name="T1" fmla="*/ 0 h 3240"/>
              <a:gd name="T2" fmla="*/ 2147483647 w 2520"/>
              <a:gd name="T3" fmla="*/ 2147483647 h 3240"/>
              <a:gd name="T4" fmla="*/ 2147483647 w 2520"/>
              <a:gd name="T5" fmla="*/ 2147483647 h 3240"/>
              <a:gd name="T6" fmla="*/ 0 60000 65536"/>
              <a:gd name="T7" fmla="*/ 0 60000 65536"/>
              <a:gd name="T8" fmla="*/ 0 60000 65536"/>
              <a:gd name="T9" fmla="*/ 0 w 2520"/>
              <a:gd name="T10" fmla="*/ 0 h 3240"/>
              <a:gd name="T11" fmla="*/ 2520 w 2520"/>
              <a:gd name="T12" fmla="*/ 3240 h 3240"/>
            </a:gdLst>
            <a:ahLst/>
            <a:cxnLst>
              <a:cxn ang="T6">
                <a:pos x="T0" y="T1"/>
              </a:cxn>
              <a:cxn ang="T7">
                <a:pos x="T2" y="T3"/>
              </a:cxn>
              <a:cxn ang="T8">
                <a:pos x="T4" y="T5"/>
              </a:cxn>
            </a:cxnLst>
            <a:rect l="T9" t="T10" r="T11" b="T12"/>
            <a:pathLst>
              <a:path w="2520" h="3240">
                <a:moveTo>
                  <a:pt x="0" y="0"/>
                </a:moveTo>
                <a:lnTo>
                  <a:pt x="1260" y="3240"/>
                </a:lnTo>
                <a:lnTo>
                  <a:pt x="2520" y="3240"/>
                </a:lnTo>
              </a:path>
            </a:pathLst>
          </a:custGeom>
          <a:noFill/>
          <a:ln w="9525">
            <a:solidFill>
              <a:srgbClr val="000000"/>
            </a:solidFill>
            <a:round/>
            <a:headEnd type="oval" w="sm" len="sm"/>
            <a:tailEnd/>
          </a:ln>
          <a:extLst>
            <a:ext uri="{909E8E84-426E-40DD-AFC4-6F175D3DCCD1}">
              <a14:hiddenFill xmlns:a14="http://schemas.microsoft.com/office/drawing/2010/main">
                <a:solidFill>
                  <a:srgbClr val="FFFFFF"/>
                </a:solidFill>
              </a14:hiddenFill>
            </a:ext>
          </a:extLst>
        </p:spPr>
        <p:txBody>
          <a:bodyPr lIns="37440" tIns="27720" rIns="37440" bIns="27720"/>
          <a:lstStyle/>
          <a:p>
            <a:pPr fontAlgn="base">
              <a:spcBef>
                <a:spcPct val="0"/>
              </a:spcBef>
              <a:spcAft>
                <a:spcPct val="0"/>
              </a:spcAft>
            </a:pPr>
            <a:endParaRPr lang="ja-JP" altLang="en-US" b="1" u="sng">
              <a:solidFill>
                <a:srgbClr val="FF0000"/>
              </a:solidFill>
              <a:latin typeface="HGP創英角ｺﾞｼｯｸUB" pitchFamily="50" charset="-128"/>
              <a:ea typeface="HGP創英角ｺﾞｼｯｸUB" pitchFamily="50" charset="-128"/>
            </a:endParaRPr>
          </a:p>
        </p:txBody>
      </p:sp>
      <p:sp>
        <p:nvSpPr>
          <p:cNvPr id="16477" name="Freeform 97"/>
          <p:cNvSpPr>
            <a:spLocks/>
          </p:cNvSpPr>
          <p:nvPr/>
        </p:nvSpPr>
        <p:spPr bwMode="auto">
          <a:xfrm>
            <a:off x="4981575" y="3962400"/>
            <a:ext cx="1428750" cy="2781300"/>
          </a:xfrm>
          <a:custGeom>
            <a:avLst/>
            <a:gdLst>
              <a:gd name="T0" fmla="*/ 0 w 2184"/>
              <a:gd name="T1" fmla="*/ 0 h 4335"/>
              <a:gd name="T2" fmla="*/ 2147483647 w 2184"/>
              <a:gd name="T3" fmla="*/ 2147483647 h 4335"/>
              <a:gd name="T4" fmla="*/ 2147483647 w 2184"/>
              <a:gd name="T5" fmla="*/ 2147483647 h 4335"/>
              <a:gd name="T6" fmla="*/ 0 60000 65536"/>
              <a:gd name="T7" fmla="*/ 0 60000 65536"/>
              <a:gd name="T8" fmla="*/ 0 60000 65536"/>
              <a:gd name="T9" fmla="*/ 0 w 2184"/>
              <a:gd name="T10" fmla="*/ 0 h 4335"/>
              <a:gd name="T11" fmla="*/ 2184 w 2184"/>
              <a:gd name="T12" fmla="*/ 4335 h 4335"/>
            </a:gdLst>
            <a:ahLst/>
            <a:cxnLst>
              <a:cxn ang="T6">
                <a:pos x="T0" y="T1"/>
              </a:cxn>
              <a:cxn ang="T7">
                <a:pos x="T2" y="T3"/>
              </a:cxn>
              <a:cxn ang="T8">
                <a:pos x="T4" y="T5"/>
              </a:cxn>
            </a:cxnLst>
            <a:rect l="T9" t="T10" r="T11" b="T12"/>
            <a:pathLst>
              <a:path w="2184" h="4335">
                <a:moveTo>
                  <a:pt x="0" y="0"/>
                </a:moveTo>
                <a:cubicBezTo>
                  <a:pt x="265" y="4315"/>
                  <a:pt x="264" y="2867"/>
                  <a:pt x="264" y="4335"/>
                </a:cubicBezTo>
                <a:lnTo>
                  <a:pt x="2184" y="4335"/>
                </a:lnTo>
              </a:path>
            </a:pathLst>
          </a:custGeom>
          <a:noFill/>
          <a:ln w="9525">
            <a:solidFill>
              <a:srgbClr val="000000"/>
            </a:solidFill>
            <a:round/>
            <a:headEnd type="oval" w="sm" len="sm"/>
            <a:tailEnd/>
          </a:ln>
          <a:extLst>
            <a:ext uri="{909E8E84-426E-40DD-AFC4-6F175D3DCCD1}">
              <a14:hiddenFill xmlns:a14="http://schemas.microsoft.com/office/drawing/2010/main">
                <a:solidFill>
                  <a:srgbClr val="FFFFFF"/>
                </a:solidFill>
              </a14:hiddenFill>
            </a:ext>
          </a:extLst>
        </p:spPr>
        <p:txBody>
          <a:bodyPr lIns="37440" tIns="27720" rIns="37440" bIns="27720"/>
          <a:lstStyle/>
          <a:p>
            <a:pPr fontAlgn="base">
              <a:spcBef>
                <a:spcPct val="0"/>
              </a:spcBef>
              <a:spcAft>
                <a:spcPct val="0"/>
              </a:spcAft>
            </a:pPr>
            <a:endParaRPr lang="ja-JP" altLang="en-US" b="1" u="sng">
              <a:solidFill>
                <a:srgbClr val="FF0000"/>
              </a:solidFill>
              <a:latin typeface="HGP創英角ｺﾞｼｯｸUB" pitchFamily="50" charset="-128"/>
              <a:ea typeface="HGP創英角ｺﾞｼｯｸUB" pitchFamily="50" charset="-128"/>
            </a:endParaRPr>
          </a:p>
        </p:txBody>
      </p:sp>
      <p:sp>
        <p:nvSpPr>
          <p:cNvPr id="16478" name="Freeform 98"/>
          <p:cNvSpPr>
            <a:spLocks/>
          </p:cNvSpPr>
          <p:nvPr/>
        </p:nvSpPr>
        <p:spPr bwMode="auto">
          <a:xfrm>
            <a:off x="5045075" y="3905250"/>
            <a:ext cx="1371600" cy="2695575"/>
          </a:xfrm>
          <a:custGeom>
            <a:avLst/>
            <a:gdLst>
              <a:gd name="T0" fmla="*/ 0 w 2199"/>
              <a:gd name="T1" fmla="*/ 0 h 4185"/>
              <a:gd name="T2" fmla="*/ 2147483647 w 2199"/>
              <a:gd name="T3" fmla="*/ 2147483647 h 4185"/>
              <a:gd name="T4" fmla="*/ 2147483647 w 2199"/>
              <a:gd name="T5" fmla="*/ 2147483647 h 4185"/>
              <a:gd name="T6" fmla="*/ 0 60000 65536"/>
              <a:gd name="T7" fmla="*/ 0 60000 65536"/>
              <a:gd name="T8" fmla="*/ 0 60000 65536"/>
              <a:gd name="T9" fmla="*/ 0 w 2199"/>
              <a:gd name="T10" fmla="*/ 0 h 4185"/>
              <a:gd name="T11" fmla="*/ 2199 w 2199"/>
              <a:gd name="T12" fmla="*/ 4185 h 4185"/>
            </a:gdLst>
            <a:ahLst/>
            <a:cxnLst>
              <a:cxn ang="T6">
                <a:pos x="T0" y="T1"/>
              </a:cxn>
              <a:cxn ang="T7">
                <a:pos x="T2" y="T3"/>
              </a:cxn>
              <a:cxn ang="T8">
                <a:pos x="T4" y="T5"/>
              </a:cxn>
            </a:cxnLst>
            <a:rect l="T9" t="T10" r="T11" b="T12"/>
            <a:pathLst>
              <a:path w="2199" h="4185">
                <a:moveTo>
                  <a:pt x="0" y="0"/>
                </a:moveTo>
                <a:lnTo>
                  <a:pt x="399" y="4185"/>
                </a:lnTo>
                <a:lnTo>
                  <a:pt x="2199" y="4185"/>
                </a:lnTo>
              </a:path>
            </a:pathLst>
          </a:custGeom>
          <a:noFill/>
          <a:ln w="9525">
            <a:solidFill>
              <a:srgbClr val="000000"/>
            </a:solidFill>
            <a:round/>
            <a:headEnd type="oval" w="sm" len="sm"/>
            <a:tailEnd/>
          </a:ln>
          <a:extLst>
            <a:ext uri="{909E8E84-426E-40DD-AFC4-6F175D3DCCD1}">
              <a14:hiddenFill xmlns:a14="http://schemas.microsoft.com/office/drawing/2010/main">
                <a:solidFill>
                  <a:srgbClr val="FFFFFF"/>
                </a:solidFill>
              </a14:hiddenFill>
            </a:ext>
          </a:extLst>
        </p:spPr>
        <p:txBody>
          <a:bodyPr lIns="37440" tIns="27720" rIns="37440" bIns="27720"/>
          <a:lstStyle/>
          <a:p>
            <a:pPr fontAlgn="base">
              <a:spcBef>
                <a:spcPct val="0"/>
              </a:spcBef>
              <a:spcAft>
                <a:spcPct val="0"/>
              </a:spcAft>
            </a:pPr>
            <a:endParaRPr lang="ja-JP" altLang="en-US" b="1" u="sng">
              <a:solidFill>
                <a:srgbClr val="FF0000"/>
              </a:solidFill>
              <a:latin typeface="HGP創英角ｺﾞｼｯｸUB" pitchFamily="50" charset="-128"/>
              <a:ea typeface="HGP創英角ｺﾞｼｯｸUB" pitchFamily="50" charset="-128"/>
            </a:endParaRPr>
          </a:p>
        </p:txBody>
      </p:sp>
      <p:sp>
        <p:nvSpPr>
          <p:cNvPr id="16479" name="Freeform 99"/>
          <p:cNvSpPr>
            <a:spLocks/>
          </p:cNvSpPr>
          <p:nvPr/>
        </p:nvSpPr>
        <p:spPr bwMode="auto">
          <a:xfrm>
            <a:off x="4305300" y="3981450"/>
            <a:ext cx="685800" cy="1104900"/>
          </a:xfrm>
          <a:custGeom>
            <a:avLst/>
            <a:gdLst>
              <a:gd name="T0" fmla="*/ 2147483647 w 1080"/>
              <a:gd name="T1" fmla="*/ 2147483647 h 1770"/>
              <a:gd name="T2" fmla="*/ 0 w 1080"/>
              <a:gd name="T3" fmla="*/ 2147483647 h 1770"/>
              <a:gd name="T4" fmla="*/ 2147483647 w 1080"/>
              <a:gd name="T5" fmla="*/ 0 h 1770"/>
              <a:gd name="T6" fmla="*/ 0 60000 65536"/>
              <a:gd name="T7" fmla="*/ 0 60000 65536"/>
              <a:gd name="T8" fmla="*/ 0 60000 65536"/>
              <a:gd name="T9" fmla="*/ 0 w 1080"/>
              <a:gd name="T10" fmla="*/ 0 h 1770"/>
              <a:gd name="T11" fmla="*/ 1080 w 1080"/>
              <a:gd name="T12" fmla="*/ 1770 h 1770"/>
            </a:gdLst>
            <a:ahLst/>
            <a:cxnLst>
              <a:cxn ang="T6">
                <a:pos x="T0" y="T1"/>
              </a:cxn>
              <a:cxn ang="T7">
                <a:pos x="T2" y="T3"/>
              </a:cxn>
              <a:cxn ang="T8">
                <a:pos x="T4" y="T5"/>
              </a:cxn>
            </a:cxnLst>
            <a:rect l="T9" t="T10" r="T11" b="T12"/>
            <a:pathLst>
              <a:path w="1080" h="1770">
                <a:moveTo>
                  <a:pt x="1080" y="1770"/>
                </a:moveTo>
                <a:lnTo>
                  <a:pt x="0" y="1770"/>
                </a:lnTo>
                <a:lnTo>
                  <a:pt x="99" y="0"/>
                </a:lnTo>
              </a:path>
            </a:pathLst>
          </a:custGeom>
          <a:noFill/>
          <a:ln w="9525">
            <a:solidFill>
              <a:srgbClr val="000000"/>
            </a:solidFill>
            <a:round/>
            <a:headEnd/>
            <a:tailEnd type="oval" w="sm" len="sm"/>
          </a:ln>
          <a:extLst>
            <a:ext uri="{909E8E84-426E-40DD-AFC4-6F175D3DCCD1}">
              <a14:hiddenFill xmlns:a14="http://schemas.microsoft.com/office/drawing/2010/main">
                <a:solidFill>
                  <a:srgbClr val="FFFFFF"/>
                </a:solidFill>
              </a14:hiddenFill>
            </a:ext>
          </a:extLst>
        </p:spPr>
        <p:txBody>
          <a:bodyPr lIns="37440" tIns="27720" rIns="37440" bIns="27720"/>
          <a:lstStyle/>
          <a:p>
            <a:pPr fontAlgn="base">
              <a:spcBef>
                <a:spcPct val="0"/>
              </a:spcBef>
              <a:spcAft>
                <a:spcPct val="0"/>
              </a:spcAft>
            </a:pPr>
            <a:endParaRPr lang="ja-JP" altLang="en-US" b="1" u="sng">
              <a:solidFill>
                <a:srgbClr val="FF0000"/>
              </a:solidFill>
              <a:latin typeface="HGP創英角ｺﾞｼｯｸUB" pitchFamily="50" charset="-128"/>
              <a:ea typeface="HGP創英角ｺﾞｼｯｸUB" pitchFamily="50" charset="-128"/>
            </a:endParaRPr>
          </a:p>
        </p:txBody>
      </p:sp>
      <p:sp>
        <p:nvSpPr>
          <p:cNvPr id="16480" name="Freeform 100"/>
          <p:cNvSpPr>
            <a:spLocks/>
          </p:cNvSpPr>
          <p:nvPr/>
        </p:nvSpPr>
        <p:spPr bwMode="auto">
          <a:xfrm>
            <a:off x="4095750" y="4533900"/>
            <a:ext cx="730250" cy="1304925"/>
          </a:xfrm>
          <a:custGeom>
            <a:avLst/>
            <a:gdLst>
              <a:gd name="T0" fmla="*/ 2147483647 w 1281"/>
              <a:gd name="T1" fmla="*/ 2147483647 h 1980"/>
              <a:gd name="T2" fmla="*/ 0 w 1281"/>
              <a:gd name="T3" fmla="*/ 2147483647 h 1980"/>
              <a:gd name="T4" fmla="*/ 2147483647 w 1281"/>
              <a:gd name="T5" fmla="*/ 0 h 1980"/>
              <a:gd name="T6" fmla="*/ 0 60000 65536"/>
              <a:gd name="T7" fmla="*/ 0 60000 65536"/>
              <a:gd name="T8" fmla="*/ 0 60000 65536"/>
              <a:gd name="T9" fmla="*/ 0 w 1281"/>
              <a:gd name="T10" fmla="*/ 0 h 1980"/>
              <a:gd name="T11" fmla="*/ 1281 w 1281"/>
              <a:gd name="T12" fmla="*/ 1980 h 1980"/>
            </a:gdLst>
            <a:ahLst/>
            <a:cxnLst>
              <a:cxn ang="T6">
                <a:pos x="T0" y="T1"/>
              </a:cxn>
              <a:cxn ang="T7">
                <a:pos x="T2" y="T3"/>
              </a:cxn>
              <a:cxn ang="T8">
                <a:pos x="T4" y="T5"/>
              </a:cxn>
            </a:cxnLst>
            <a:rect l="T9" t="T10" r="T11" b="T12"/>
            <a:pathLst>
              <a:path w="1281" h="1980">
                <a:moveTo>
                  <a:pt x="1281" y="1980"/>
                </a:moveTo>
                <a:lnTo>
                  <a:pt x="0" y="1980"/>
                </a:lnTo>
                <a:lnTo>
                  <a:pt x="165" y="0"/>
                </a:lnTo>
              </a:path>
            </a:pathLst>
          </a:custGeom>
          <a:noFill/>
          <a:ln w="9525">
            <a:solidFill>
              <a:srgbClr val="000000"/>
            </a:solidFill>
            <a:round/>
            <a:headEnd/>
            <a:tailEnd type="oval" w="sm" len="sm"/>
          </a:ln>
          <a:extLst>
            <a:ext uri="{909E8E84-426E-40DD-AFC4-6F175D3DCCD1}">
              <a14:hiddenFill xmlns:a14="http://schemas.microsoft.com/office/drawing/2010/main">
                <a:solidFill>
                  <a:srgbClr val="FFFFFF"/>
                </a:solidFill>
              </a14:hiddenFill>
            </a:ext>
          </a:extLst>
        </p:spPr>
        <p:txBody>
          <a:bodyPr lIns="37440" tIns="27720" rIns="37440" bIns="27720"/>
          <a:lstStyle/>
          <a:p>
            <a:pPr fontAlgn="base">
              <a:spcBef>
                <a:spcPct val="0"/>
              </a:spcBef>
              <a:spcAft>
                <a:spcPct val="0"/>
              </a:spcAft>
            </a:pPr>
            <a:endParaRPr lang="ja-JP" altLang="en-US" b="1" u="sng">
              <a:solidFill>
                <a:srgbClr val="FF0000"/>
              </a:solidFill>
              <a:latin typeface="HGP創英角ｺﾞｼｯｸUB" pitchFamily="50" charset="-128"/>
              <a:ea typeface="HGP創英角ｺﾞｼｯｸUB" pitchFamily="50" charset="-128"/>
            </a:endParaRPr>
          </a:p>
        </p:txBody>
      </p:sp>
      <p:sp>
        <p:nvSpPr>
          <p:cNvPr id="16481" name="Freeform 101"/>
          <p:cNvSpPr>
            <a:spLocks/>
          </p:cNvSpPr>
          <p:nvPr/>
        </p:nvSpPr>
        <p:spPr bwMode="auto">
          <a:xfrm>
            <a:off x="3743325" y="4495800"/>
            <a:ext cx="1116013" cy="1676400"/>
          </a:xfrm>
          <a:custGeom>
            <a:avLst/>
            <a:gdLst>
              <a:gd name="T0" fmla="*/ 0 w 1869"/>
              <a:gd name="T1" fmla="*/ 0 h 2700"/>
              <a:gd name="T2" fmla="*/ 2147483647 w 1869"/>
              <a:gd name="T3" fmla="*/ 2147483647 h 2700"/>
              <a:gd name="T4" fmla="*/ 2147483647 w 1869"/>
              <a:gd name="T5" fmla="*/ 2147483647 h 2700"/>
              <a:gd name="T6" fmla="*/ 0 60000 65536"/>
              <a:gd name="T7" fmla="*/ 0 60000 65536"/>
              <a:gd name="T8" fmla="*/ 0 60000 65536"/>
              <a:gd name="T9" fmla="*/ 0 w 1869"/>
              <a:gd name="T10" fmla="*/ 0 h 2700"/>
              <a:gd name="T11" fmla="*/ 1869 w 1869"/>
              <a:gd name="T12" fmla="*/ 2700 h 2700"/>
            </a:gdLst>
            <a:ahLst/>
            <a:cxnLst>
              <a:cxn ang="T6">
                <a:pos x="T0" y="T1"/>
              </a:cxn>
              <a:cxn ang="T7">
                <a:pos x="T2" y="T3"/>
              </a:cxn>
              <a:cxn ang="T8">
                <a:pos x="T4" y="T5"/>
              </a:cxn>
            </a:cxnLst>
            <a:rect l="T9" t="T10" r="T11" b="T12"/>
            <a:pathLst>
              <a:path w="1869" h="2700">
                <a:moveTo>
                  <a:pt x="0" y="0"/>
                </a:moveTo>
                <a:lnTo>
                  <a:pt x="309" y="2700"/>
                </a:lnTo>
                <a:lnTo>
                  <a:pt x="1869" y="2700"/>
                </a:lnTo>
              </a:path>
            </a:pathLst>
          </a:custGeom>
          <a:noFill/>
          <a:ln w="9525">
            <a:solidFill>
              <a:srgbClr val="000000"/>
            </a:solidFill>
            <a:round/>
            <a:headEnd type="oval" w="sm" len="sm"/>
            <a:tailEnd/>
          </a:ln>
          <a:extLst>
            <a:ext uri="{909E8E84-426E-40DD-AFC4-6F175D3DCCD1}">
              <a14:hiddenFill xmlns:a14="http://schemas.microsoft.com/office/drawing/2010/main">
                <a:solidFill>
                  <a:srgbClr val="FFFFFF"/>
                </a:solidFill>
              </a14:hiddenFill>
            </a:ext>
          </a:extLst>
        </p:spPr>
        <p:txBody>
          <a:bodyPr lIns="37440" tIns="27720" rIns="37440" bIns="27720"/>
          <a:lstStyle/>
          <a:p>
            <a:pPr fontAlgn="base">
              <a:spcBef>
                <a:spcPct val="0"/>
              </a:spcBef>
              <a:spcAft>
                <a:spcPct val="0"/>
              </a:spcAft>
            </a:pPr>
            <a:endParaRPr lang="ja-JP" altLang="en-US" b="1" u="sng">
              <a:solidFill>
                <a:srgbClr val="FF0000"/>
              </a:solidFill>
              <a:latin typeface="HGP創英角ｺﾞｼｯｸUB" pitchFamily="50" charset="-128"/>
              <a:ea typeface="HGP創英角ｺﾞｼｯｸUB" pitchFamily="50" charset="-128"/>
            </a:endParaRPr>
          </a:p>
        </p:txBody>
      </p:sp>
      <p:sp>
        <p:nvSpPr>
          <p:cNvPr id="16482" name="Freeform 102"/>
          <p:cNvSpPr>
            <a:spLocks/>
          </p:cNvSpPr>
          <p:nvPr/>
        </p:nvSpPr>
        <p:spPr bwMode="auto">
          <a:xfrm>
            <a:off x="2568575" y="4591050"/>
            <a:ext cx="1062038" cy="1228725"/>
          </a:xfrm>
          <a:custGeom>
            <a:avLst/>
            <a:gdLst>
              <a:gd name="T0" fmla="*/ 0 w 1620"/>
              <a:gd name="T1" fmla="*/ 2147483647 h 1800"/>
              <a:gd name="T2" fmla="*/ 2147483647 w 1620"/>
              <a:gd name="T3" fmla="*/ 2147483647 h 1800"/>
              <a:gd name="T4" fmla="*/ 2147483647 w 1620"/>
              <a:gd name="T5" fmla="*/ 0 h 1800"/>
              <a:gd name="T6" fmla="*/ 0 60000 65536"/>
              <a:gd name="T7" fmla="*/ 0 60000 65536"/>
              <a:gd name="T8" fmla="*/ 0 60000 65536"/>
              <a:gd name="T9" fmla="*/ 0 w 1620"/>
              <a:gd name="T10" fmla="*/ 0 h 1800"/>
              <a:gd name="T11" fmla="*/ 1620 w 1620"/>
              <a:gd name="T12" fmla="*/ 1800 h 1800"/>
            </a:gdLst>
            <a:ahLst/>
            <a:cxnLst>
              <a:cxn ang="T6">
                <a:pos x="T0" y="T1"/>
              </a:cxn>
              <a:cxn ang="T7">
                <a:pos x="T2" y="T3"/>
              </a:cxn>
              <a:cxn ang="T8">
                <a:pos x="T4" y="T5"/>
              </a:cxn>
            </a:cxnLst>
            <a:rect l="T9" t="T10" r="T11" b="T12"/>
            <a:pathLst>
              <a:path w="1620" h="1800">
                <a:moveTo>
                  <a:pt x="0" y="1800"/>
                </a:moveTo>
                <a:lnTo>
                  <a:pt x="1260" y="1800"/>
                </a:lnTo>
                <a:lnTo>
                  <a:pt x="1620" y="0"/>
                </a:lnTo>
              </a:path>
            </a:pathLst>
          </a:custGeom>
          <a:noFill/>
          <a:ln w="9525">
            <a:solidFill>
              <a:srgbClr val="000000"/>
            </a:solidFill>
            <a:round/>
            <a:headEnd/>
            <a:tailEnd type="oval" w="sm" len="sm"/>
          </a:ln>
          <a:extLst>
            <a:ext uri="{909E8E84-426E-40DD-AFC4-6F175D3DCCD1}">
              <a14:hiddenFill xmlns:a14="http://schemas.microsoft.com/office/drawing/2010/main">
                <a:solidFill>
                  <a:srgbClr val="FFFFFF"/>
                </a:solidFill>
              </a14:hiddenFill>
            </a:ext>
          </a:extLst>
        </p:spPr>
        <p:txBody>
          <a:bodyPr lIns="37440" tIns="27720" rIns="37440" bIns="27720"/>
          <a:lstStyle/>
          <a:p>
            <a:pPr fontAlgn="base">
              <a:spcBef>
                <a:spcPct val="0"/>
              </a:spcBef>
              <a:spcAft>
                <a:spcPct val="0"/>
              </a:spcAft>
            </a:pPr>
            <a:endParaRPr lang="ja-JP" altLang="en-US" b="1" u="sng">
              <a:solidFill>
                <a:srgbClr val="FF0000"/>
              </a:solidFill>
              <a:latin typeface="HGP創英角ｺﾞｼｯｸUB" pitchFamily="50" charset="-128"/>
              <a:ea typeface="HGP創英角ｺﾞｼｯｸUB" pitchFamily="50" charset="-128"/>
            </a:endParaRPr>
          </a:p>
        </p:txBody>
      </p:sp>
      <p:sp>
        <p:nvSpPr>
          <p:cNvPr id="16483" name="Text Box 103"/>
          <p:cNvSpPr txBox="1">
            <a:spLocks noChangeArrowheads="1"/>
          </p:cNvSpPr>
          <p:nvPr/>
        </p:nvSpPr>
        <p:spPr bwMode="auto">
          <a:xfrm>
            <a:off x="2540000" y="1200150"/>
            <a:ext cx="9779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40" tIns="27720" rIns="37440" bIns="27720"/>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algn="just" fontAlgn="base">
              <a:spcBef>
                <a:spcPct val="0"/>
              </a:spcBef>
              <a:spcAft>
                <a:spcPct val="0"/>
              </a:spcAft>
            </a:pPr>
            <a:r>
              <a:rPr kumimoji="0" lang="en-US" altLang="ja-JP" sz="600" b="0" u="none">
                <a:latin typeface="Arial Narrow" pitchFamily="34" charset="0"/>
              </a:rPr>
              <a:t>Ishikari River, Chubetsu Dam</a:t>
            </a:r>
            <a:endParaRPr kumimoji="0" lang="ja-JP" altLang="en-US"/>
          </a:p>
        </p:txBody>
      </p:sp>
      <p:sp>
        <p:nvSpPr>
          <p:cNvPr id="16484" name="Freeform 104"/>
          <p:cNvSpPr>
            <a:spLocks/>
          </p:cNvSpPr>
          <p:nvPr/>
        </p:nvSpPr>
        <p:spPr bwMode="auto">
          <a:xfrm>
            <a:off x="2197100" y="1349375"/>
            <a:ext cx="1038225" cy="384175"/>
          </a:xfrm>
          <a:custGeom>
            <a:avLst/>
            <a:gdLst>
              <a:gd name="T0" fmla="*/ 2147483647 w 1596"/>
              <a:gd name="T1" fmla="*/ 0 h 595"/>
              <a:gd name="T2" fmla="*/ 2147483647 w 1596"/>
              <a:gd name="T3" fmla="*/ 0 h 595"/>
              <a:gd name="T4" fmla="*/ 0 w 1596"/>
              <a:gd name="T5" fmla="*/ 2147483647 h 595"/>
              <a:gd name="T6" fmla="*/ 0 60000 65536"/>
              <a:gd name="T7" fmla="*/ 0 60000 65536"/>
              <a:gd name="T8" fmla="*/ 0 60000 65536"/>
              <a:gd name="T9" fmla="*/ 0 w 1596"/>
              <a:gd name="T10" fmla="*/ 0 h 595"/>
              <a:gd name="T11" fmla="*/ 1596 w 1596"/>
              <a:gd name="T12" fmla="*/ 595 h 595"/>
            </a:gdLst>
            <a:ahLst/>
            <a:cxnLst>
              <a:cxn ang="T6">
                <a:pos x="T0" y="T1"/>
              </a:cxn>
              <a:cxn ang="T7">
                <a:pos x="T2" y="T3"/>
              </a:cxn>
              <a:cxn ang="T8">
                <a:pos x="T4" y="T5"/>
              </a:cxn>
            </a:cxnLst>
            <a:rect l="T9" t="T10" r="T11" b="T12"/>
            <a:pathLst>
              <a:path w="1596" h="595">
                <a:moveTo>
                  <a:pt x="1596" y="0"/>
                </a:moveTo>
                <a:lnTo>
                  <a:pt x="516" y="0"/>
                </a:lnTo>
                <a:lnTo>
                  <a:pt x="0" y="595"/>
                </a:lnTo>
              </a:path>
            </a:pathLst>
          </a:custGeom>
          <a:noFill/>
          <a:ln w="9525">
            <a:solidFill>
              <a:srgbClr val="000000"/>
            </a:solidFill>
            <a:round/>
            <a:headEnd/>
            <a:tailEnd type="oval" w="sm" len="sm"/>
          </a:ln>
          <a:extLst>
            <a:ext uri="{909E8E84-426E-40DD-AFC4-6F175D3DCCD1}">
              <a14:hiddenFill xmlns:a14="http://schemas.microsoft.com/office/drawing/2010/main">
                <a:solidFill>
                  <a:srgbClr val="FFFFFF"/>
                </a:solidFill>
              </a14:hiddenFill>
            </a:ext>
          </a:extLst>
        </p:spPr>
        <p:txBody>
          <a:bodyPr lIns="37440" tIns="27720" rIns="37440" bIns="27720"/>
          <a:lstStyle/>
          <a:p>
            <a:pPr fontAlgn="base">
              <a:spcBef>
                <a:spcPct val="0"/>
              </a:spcBef>
              <a:spcAft>
                <a:spcPct val="0"/>
              </a:spcAft>
            </a:pPr>
            <a:endParaRPr lang="ja-JP" altLang="en-US" b="1" u="sng">
              <a:solidFill>
                <a:srgbClr val="FF0000"/>
              </a:solidFill>
              <a:latin typeface="HGP創英角ｺﾞｼｯｸUB" pitchFamily="50" charset="-128"/>
              <a:ea typeface="HGP創英角ｺﾞｼｯｸUB" pitchFamily="50" charset="-128"/>
            </a:endParaRPr>
          </a:p>
        </p:txBody>
      </p:sp>
      <p:sp>
        <p:nvSpPr>
          <p:cNvPr id="16485" name="Text Box 105"/>
          <p:cNvSpPr txBox="1">
            <a:spLocks noChangeArrowheads="1"/>
          </p:cNvSpPr>
          <p:nvPr/>
        </p:nvSpPr>
        <p:spPr bwMode="auto">
          <a:xfrm>
            <a:off x="7569200" y="3175000"/>
            <a:ext cx="9207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40" tIns="27720" rIns="37440" bIns="27720"/>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algn="just" fontAlgn="base">
              <a:spcBef>
                <a:spcPct val="0"/>
              </a:spcBef>
              <a:spcAft>
                <a:spcPct val="0"/>
              </a:spcAft>
            </a:pPr>
            <a:r>
              <a:rPr kumimoji="0" lang="en-US" altLang="ja-JP" sz="600" b="0" u="none">
                <a:latin typeface="Century" pitchFamily="18" charset="0"/>
                <a:ea typeface="ＭＳ 明朝" pitchFamily="17" charset="-128"/>
              </a:rPr>
              <a:t>※</a:t>
            </a:r>
            <a:r>
              <a:rPr kumimoji="0" lang="en-US" altLang="ja-JP" sz="600" b="0" u="none">
                <a:latin typeface="Arial Narrow" pitchFamily="34" charset="0"/>
              </a:rPr>
              <a:t>Tone River, Kasumigaura</a:t>
            </a:r>
            <a:endParaRPr kumimoji="0" lang="ja-JP" altLang="en-US"/>
          </a:p>
        </p:txBody>
      </p:sp>
      <p:sp>
        <p:nvSpPr>
          <p:cNvPr id="16486" name="Freeform 106"/>
          <p:cNvSpPr>
            <a:spLocks/>
          </p:cNvSpPr>
          <p:nvPr/>
        </p:nvSpPr>
        <p:spPr bwMode="auto">
          <a:xfrm>
            <a:off x="6696075" y="3314700"/>
            <a:ext cx="1590675" cy="133350"/>
          </a:xfrm>
          <a:custGeom>
            <a:avLst/>
            <a:gdLst>
              <a:gd name="T0" fmla="*/ 0 w 2439"/>
              <a:gd name="T1" fmla="*/ 2147483647 h 165"/>
              <a:gd name="T2" fmla="*/ 2147483647 w 2439"/>
              <a:gd name="T3" fmla="*/ 0 h 165"/>
              <a:gd name="T4" fmla="*/ 2147483647 w 2439"/>
              <a:gd name="T5" fmla="*/ 0 h 165"/>
              <a:gd name="T6" fmla="*/ 0 60000 65536"/>
              <a:gd name="T7" fmla="*/ 0 60000 65536"/>
              <a:gd name="T8" fmla="*/ 0 60000 65536"/>
              <a:gd name="T9" fmla="*/ 0 w 2439"/>
              <a:gd name="T10" fmla="*/ 0 h 165"/>
              <a:gd name="T11" fmla="*/ 2439 w 2439"/>
              <a:gd name="T12" fmla="*/ 165 h 165"/>
            </a:gdLst>
            <a:ahLst/>
            <a:cxnLst>
              <a:cxn ang="T6">
                <a:pos x="T0" y="T1"/>
              </a:cxn>
              <a:cxn ang="T7">
                <a:pos x="T2" y="T3"/>
              </a:cxn>
              <a:cxn ang="T8">
                <a:pos x="T4" y="T5"/>
              </a:cxn>
            </a:cxnLst>
            <a:rect l="T9" t="T10" r="T11" b="T12"/>
            <a:pathLst>
              <a:path w="2439" h="165">
                <a:moveTo>
                  <a:pt x="0" y="165"/>
                </a:moveTo>
                <a:lnTo>
                  <a:pt x="1344" y="0"/>
                </a:lnTo>
                <a:lnTo>
                  <a:pt x="2439" y="0"/>
                </a:lnTo>
              </a:path>
            </a:pathLst>
          </a:custGeom>
          <a:noFill/>
          <a:ln w="9525">
            <a:solidFill>
              <a:srgbClr val="000000"/>
            </a:solidFill>
            <a:round/>
            <a:headEnd type="oval" w="sm" len="sm"/>
            <a:tailEnd/>
          </a:ln>
          <a:extLst>
            <a:ext uri="{909E8E84-426E-40DD-AFC4-6F175D3DCCD1}">
              <a14:hiddenFill xmlns:a14="http://schemas.microsoft.com/office/drawing/2010/main">
                <a:solidFill>
                  <a:srgbClr val="FFFFFF"/>
                </a:solidFill>
              </a14:hiddenFill>
            </a:ext>
          </a:extLst>
        </p:spPr>
        <p:txBody>
          <a:bodyPr lIns="37440" tIns="27720" rIns="37440" bIns="27720"/>
          <a:lstStyle/>
          <a:p>
            <a:pPr fontAlgn="base">
              <a:spcBef>
                <a:spcPct val="0"/>
              </a:spcBef>
              <a:spcAft>
                <a:spcPct val="0"/>
              </a:spcAft>
            </a:pPr>
            <a:endParaRPr lang="ja-JP" altLang="en-US" b="1" u="sng">
              <a:solidFill>
                <a:srgbClr val="FF0000"/>
              </a:solidFill>
              <a:latin typeface="HGP創英角ｺﾞｼｯｸUB" pitchFamily="50" charset="-128"/>
              <a:ea typeface="HGP創英角ｺﾞｼｯｸUB" pitchFamily="50" charset="-128"/>
            </a:endParaRPr>
          </a:p>
        </p:txBody>
      </p:sp>
      <p:sp>
        <p:nvSpPr>
          <p:cNvPr id="16487" name="Text Box 107"/>
          <p:cNvSpPr txBox="1">
            <a:spLocks noChangeArrowheads="1"/>
          </p:cNvSpPr>
          <p:nvPr/>
        </p:nvSpPr>
        <p:spPr bwMode="auto">
          <a:xfrm>
            <a:off x="200025" y="1177925"/>
            <a:ext cx="12763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40" tIns="27720" rIns="37440" bIns="31320"/>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algn="just" fontAlgn="base">
              <a:spcBef>
                <a:spcPct val="0"/>
              </a:spcBef>
              <a:spcAft>
                <a:spcPct val="0"/>
              </a:spcAft>
            </a:pPr>
            <a:r>
              <a:rPr kumimoji="0" lang="en-US" altLang="ja-JP" sz="600" b="0" u="none">
                <a:solidFill>
                  <a:srgbClr val="000000"/>
                </a:solidFill>
                <a:latin typeface="Century" pitchFamily="18" charset="0"/>
                <a:ea typeface="ＭＳ 明朝" pitchFamily="17" charset="-128"/>
              </a:rPr>
              <a:t>※</a:t>
            </a:r>
            <a:r>
              <a:rPr kumimoji="0" lang="en-US" altLang="ja-JP" sz="600" b="0" u="none">
                <a:solidFill>
                  <a:srgbClr val="000000"/>
                </a:solidFill>
                <a:latin typeface="Arial Narrow" pitchFamily="34" charset="0"/>
              </a:rPr>
              <a:t>Ishikari River, Yubari Shuparo Dam</a:t>
            </a:r>
            <a:r>
              <a:rPr kumimoji="0" lang="en-US" altLang="ja-JP" sz="600">
                <a:solidFill>
                  <a:srgbClr val="000000"/>
                </a:solidFill>
                <a:latin typeface="Arial Narrow" pitchFamily="34" charset="0"/>
              </a:rPr>
              <a:t> </a:t>
            </a:r>
            <a:endParaRPr kumimoji="0" lang="ja-JP" altLang="en-US" sz="600">
              <a:solidFill>
                <a:srgbClr val="000000"/>
              </a:solidFill>
              <a:latin typeface="Arial Narrow" pitchFamily="34" charset="0"/>
            </a:endParaRPr>
          </a:p>
        </p:txBody>
      </p:sp>
      <p:sp>
        <p:nvSpPr>
          <p:cNvPr id="16488" name="Freeform 108"/>
          <p:cNvSpPr>
            <a:spLocks/>
          </p:cNvSpPr>
          <p:nvPr/>
        </p:nvSpPr>
        <p:spPr bwMode="auto">
          <a:xfrm>
            <a:off x="246063" y="1317625"/>
            <a:ext cx="1811337" cy="631825"/>
          </a:xfrm>
          <a:custGeom>
            <a:avLst/>
            <a:gdLst>
              <a:gd name="T0" fmla="*/ 0 w 2520"/>
              <a:gd name="T1" fmla="*/ 0 h 540"/>
              <a:gd name="T2" fmla="*/ 2147483647 w 2520"/>
              <a:gd name="T3" fmla="*/ 0 h 540"/>
              <a:gd name="T4" fmla="*/ 2147483647 w 2520"/>
              <a:gd name="T5" fmla="*/ 2147483647 h 540"/>
              <a:gd name="T6" fmla="*/ 0 60000 65536"/>
              <a:gd name="T7" fmla="*/ 0 60000 65536"/>
              <a:gd name="T8" fmla="*/ 0 60000 65536"/>
              <a:gd name="T9" fmla="*/ 0 w 2520"/>
              <a:gd name="T10" fmla="*/ 0 h 540"/>
              <a:gd name="T11" fmla="*/ 2520 w 2520"/>
              <a:gd name="T12" fmla="*/ 540 h 540"/>
            </a:gdLst>
            <a:ahLst/>
            <a:cxnLst>
              <a:cxn ang="T6">
                <a:pos x="T0" y="T1"/>
              </a:cxn>
              <a:cxn ang="T7">
                <a:pos x="T2" y="T3"/>
              </a:cxn>
              <a:cxn ang="T8">
                <a:pos x="T4" y="T5"/>
              </a:cxn>
            </a:cxnLst>
            <a:rect l="T9" t="T10" r="T11" b="T12"/>
            <a:pathLst>
              <a:path w="2520" h="540">
                <a:moveTo>
                  <a:pt x="0" y="0"/>
                </a:moveTo>
                <a:lnTo>
                  <a:pt x="1620" y="0"/>
                </a:lnTo>
                <a:lnTo>
                  <a:pt x="2520" y="540"/>
                </a:lnTo>
              </a:path>
            </a:pathLst>
          </a:custGeom>
          <a:noFill/>
          <a:ln w="9525">
            <a:solidFill>
              <a:srgbClr val="000000"/>
            </a:solidFill>
            <a:round/>
            <a:headEnd/>
            <a:tailEnd type="oval" w="sm" len="sm"/>
          </a:ln>
          <a:extLst>
            <a:ext uri="{909E8E84-426E-40DD-AFC4-6F175D3DCCD1}">
              <a14:hiddenFill xmlns:a14="http://schemas.microsoft.com/office/drawing/2010/main">
                <a:solidFill>
                  <a:srgbClr val="FFFFFF"/>
                </a:solidFill>
              </a14:hiddenFill>
            </a:ext>
          </a:extLst>
        </p:spPr>
        <p:txBody>
          <a:bodyPr lIns="37440" tIns="27720" rIns="37440" bIns="27720"/>
          <a:lstStyle/>
          <a:p>
            <a:pPr fontAlgn="base">
              <a:spcBef>
                <a:spcPct val="0"/>
              </a:spcBef>
              <a:spcAft>
                <a:spcPct val="0"/>
              </a:spcAft>
            </a:pPr>
            <a:endParaRPr lang="ja-JP" altLang="en-US" b="1" u="sng">
              <a:solidFill>
                <a:srgbClr val="FF0000"/>
              </a:solidFill>
              <a:latin typeface="HGP創英角ｺﾞｼｯｸUB" pitchFamily="50" charset="-128"/>
              <a:ea typeface="HGP創英角ｺﾞｼｯｸUB" pitchFamily="50" charset="-128"/>
            </a:endParaRPr>
          </a:p>
        </p:txBody>
      </p:sp>
      <p:sp>
        <p:nvSpPr>
          <p:cNvPr id="16489" name="Text Box 109"/>
          <p:cNvSpPr txBox="1">
            <a:spLocks noChangeArrowheads="1"/>
          </p:cNvSpPr>
          <p:nvPr/>
        </p:nvSpPr>
        <p:spPr bwMode="auto">
          <a:xfrm>
            <a:off x="5613400" y="977900"/>
            <a:ext cx="9001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40" tIns="27720" rIns="37440" bIns="27720"/>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algn="just" fontAlgn="base">
              <a:spcBef>
                <a:spcPct val="0"/>
              </a:spcBef>
              <a:spcAft>
                <a:spcPct val="0"/>
              </a:spcAft>
            </a:pPr>
            <a:r>
              <a:rPr kumimoji="0" lang="en-US" altLang="ja-JP" sz="600" b="0" u="none">
                <a:solidFill>
                  <a:srgbClr val="0000FF"/>
                </a:solidFill>
                <a:latin typeface="Arial Narrow" pitchFamily="34" charset="0"/>
              </a:rPr>
              <a:t>Naruse River, Naruse Dam</a:t>
            </a:r>
            <a:endParaRPr kumimoji="0" lang="ja-JP" altLang="en-US"/>
          </a:p>
        </p:txBody>
      </p:sp>
      <p:sp>
        <p:nvSpPr>
          <p:cNvPr id="16490" name="Text Box 110"/>
          <p:cNvSpPr txBox="1">
            <a:spLocks noChangeArrowheads="1"/>
          </p:cNvSpPr>
          <p:nvPr/>
        </p:nvSpPr>
        <p:spPr bwMode="auto">
          <a:xfrm>
            <a:off x="4513263" y="2927350"/>
            <a:ext cx="1084262"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6640" tIns="21600" rIns="26640" bIns="25200"/>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algn="just" fontAlgn="base">
              <a:spcBef>
                <a:spcPct val="0"/>
              </a:spcBef>
              <a:spcAft>
                <a:spcPct val="0"/>
              </a:spcAft>
            </a:pPr>
            <a:r>
              <a:rPr kumimoji="0" lang="en-US" altLang="ja-JP" sz="600" b="0" u="none">
                <a:latin typeface="Arial Narrow" pitchFamily="34" charset="0"/>
              </a:rPr>
              <a:t>Kuzuryu River, Yoshinosegawa Dam</a:t>
            </a:r>
            <a:r>
              <a:rPr kumimoji="0" lang="en-US" altLang="ja-JP" sz="600">
                <a:latin typeface="Arial Narrow" pitchFamily="34" charset="0"/>
              </a:rPr>
              <a:t> </a:t>
            </a:r>
            <a:endParaRPr kumimoji="0" lang="ja-JP" altLang="en-US" sz="600">
              <a:latin typeface="Arial Narrow" pitchFamily="34" charset="0"/>
            </a:endParaRPr>
          </a:p>
        </p:txBody>
      </p:sp>
      <p:sp>
        <p:nvSpPr>
          <p:cNvPr id="16491" name="Text Box 111"/>
          <p:cNvSpPr txBox="1">
            <a:spLocks noChangeArrowheads="1"/>
          </p:cNvSpPr>
          <p:nvPr/>
        </p:nvSpPr>
        <p:spPr bwMode="auto">
          <a:xfrm>
            <a:off x="3565525" y="1905000"/>
            <a:ext cx="1100138"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40" tIns="27720" rIns="37440" bIns="27720"/>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algn="just" fontAlgn="base">
              <a:spcBef>
                <a:spcPct val="0"/>
              </a:spcBef>
              <a:spcAft>
                <a:spcPct val="0"/>
              </a:spcAft>
            </a:pPr>
            <a:r>
              <a:rPr kumimoji="0" lang="en-US" altLang="ja-JP" sz="600" b="0" u="none">
                <a:latin typeface="Arial Narrow" pitchFamily="34" charset="0"/>
              </a:rPr>
              <a:t>Mukogawa River, Mukogawa Dam</a:t>
            </a:r>
            <a:endParaRPr kumimoji="0" lang="ja-JP" altLang="en-US"/>
          </a:p>
        </p:txBody>
      </p:sp>
      <p:sp>
        <p:nvSpPr>
          <p:cNvPr id="16492" name="Text Box 112"/>
          <p:cNvSpPr txBox="1">
            <a:spLocks noChangeArrowheads="1"/>
          </p:cNvSpPr>
          <p:nvPr/>
        </p:nvSpPr>
        <p:spPr bwMode="auto">
          <a:xfrm>
            <a:off x="2201863" y="4756150"/>
            <a:ext cx="1033462"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40" tIns="27720" rIns="37440" bIns="27720"/>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algn="just" fontAlgn="base">
              <a:spcBef>
                <a:spcPct val="0"/>
              </a:spcBef>
              <a:spcAft>
                <a:spcPct val="0"/>
              </a:spcAft>
            </a:pPr>
            <a:r>
              <a:rPr kumimoji="0" lang="en-US" altLang="ja-JP" sz="600" b="0" u="none" dirty="0" err="1">
                <a:solidFill>
                  <a:srgbClr val="000000"/>
                </a:solidFill>
                <a:latin typeface="Arial Narrow" pitchFamily="34" charset="0"/>
              </a:rPr>
              <a:t>Kawatanakawa</a:t>
            </a:r>
            <a:r>
              <a:rPr kumimoji="0" lang="en-US" altLang="ja-JP" sz="600" b="0" u="none" dirty="0">
                <a:solidFill>
                  <a:srgbClr val="000000"/>
                </a:solidFill>
                <a:latin typeface="Arial Narrow" pitchFamily="34" charset="0"/>
              </a:rPr>
              <a:t> River, </a:t>
            </a:r>
            <a:r>
              <a:rPr kumimoji="0" lang="en-US" altLang="ja-JP" sz="600" b="0" u="none" dirty="0" err="1">
                <a:solidFill>
                  <a:srgbClr val="000000"/>
                </a:solidFill>
                <a:latin typeface="Arial Narrow" pitchFamily="34" charset="0"/>
              </a:rPr>
              <a:t>Ishiki</a:t>
            </a:r>
            <a:r>
              <a:rPr kumimoji="0" lang="en-US" altLang="ja-JP" sz="600" b="0" u="none" dirty="0">
                <a:solidFill>
                  <a:srgbClr val="000000"/>
                </a:solidFill>
                <a:latin typeface="Arial Narrow" pitchFamily="34" charset="0"/>
              </a:rPr>
              <a:t> Dam</a:t>
            </a:r>
            <a:endParaRPr kumimoji="0" lang="ja-JP" altLang="en-US" dirty="0"/>
          </a:p>
        </p:txBody>
      </p:sp>
      <p:sp>
        <p:nvSpPr>
          <p:cNvPr id="16493" name="Text Box 113"/>
          <p:cNvSpPr txBox="1">
            <a:spLocks noChangeArrowheads="1"/>
          </p:cNvSpPr>
          <p:nvPr/>
        </p:nvSpPr>
        <p:spPr bwMode="auto">
          <a:xfrm>
            <a:off x="4173538" y="5453063"/>
            <a:ext cx="11049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40" tIns="27720" rIns="37440" bIns="27720"/>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algn="just" fontAlgn="base">
              <a:spcBef>
                <a:spcPct val="0"/>
              </a:spcBef>
              <a:spcAft>
                <a:spcPct val="0"/>
              </a:spcAft>
            </a:pPr>
            <a:r>
              <a:rPr kumimoji="0" lang="en-US" altLang="ja-JP" sz="600" b="0" u="none">
                <a:solidFill>
                  <a:srgbClr val="000000"/>
                </a:solidFill>
                <a:latin typeface="Arial Narrow" pitchFamily="34" charset="0"/>
              </a:rPr>
              <a:t>Hijikawa River, Yamatosaka Dam</a:t>
            </a:r>
            <a:r>
              <a:rPr kumimoji="0" lang="en-US" altLang="ja-JP" sz="600">
                <a:solidFill>
                  <a:srgbClr val="000000"/>
                </a:solidFill>
                <a:latin typeface="Arial Narrow" pitchFamily="34" charset="0"/>
              </a:rPr>
              <a:t> </a:t>
            </a:r>
            <a:endParaRPr kumimoji="0" lang="ja-JP" altLang="en-US" sz="600">
              <a:solidFill>
                <a:srgbClr val="000000"/>
              </a:solidFill>
              <a:latin typeface="Arial Narrow" pitchFamily="34" charset="0"/>
            </a:endParaRPr>
          </a:p>
        </p:txBody>
      </p:sp>
      <p:sp>
        <p:nvSpPr>
          <p:cNvPr id="16494" name="Freeform 114"/>
          <p:cNvSpPr>
            <a:spLocks/>
          </p:cNvSpPr>
          <p:nvPr/>
        </p:nvSpPr>
        <p:spPr bwMode="auto">
          <a:xfrm>
            <a:off x="5683250" y="1123950"/>
            <a:ext cx="976313" cy="1073150"/>
          </a:xfrm>
          <a:custGeom>
            <a:avLst/>
            <a:gdLst>
              <a:gd name="T0" fmla="*/ 2147483647 w 1620"/>
              <a:gd name="T1" fmla="*/ 2147483647 h 1620"/>
              <a:gd name="T2" fmla="*/ 2147483647 w 1620"/>
              <a:gd name="T3" fmla="*/ 0 h 1620"/>
              <a:gd name="T4" fmla="*/ 2147483647 w 1620"/>
              <a:gd name="T5" fmla="*/ 0 h 1620"/>
              <a:gd name="T6" fmla="*/ 0 w 1620"/>
              <a:gd name="T7" fmla="*/ 0 h 1620"/>
              <a:gd name="T8" fmla="*/ 0 60000 65536"/>
              <a:gd name="T9" fmla="*/ 0 60000 65536"/>
              <a:gd name="T10" fmla="*/ 0 60000 65536"/>
              <a:gd name="T11" fmla="*/ 0 60000 65536"/>
              <a:gd name="T12" fmla="*/ 0 w 1620"/>
              <a:gd name="T13" fmla="*/ 0 h 1620"/>
              <a:gd name="T14" fmla="*/ 1620 w 1620"/>
              <a:gd name="T15" fmla="*/ 1620 h 1620"/>
            </a:gdLst>
            <a:ahLst/>
            <a:cxnLst>
              <a:cxn ang="T8">
                <a:pos x="T0" y="T1"/>
              </a:cxn>
              <a:cxn ang="T9">
                <a:pos x="T2" y="T3"/>
              </a:cxn>
              <a:cxn ang="T10">
                <a:pos x="T4" y="T5"/>
              </a:cxn>
              <a:cxn ang="T11">
                <a:pos x="T6" y="T7"/>
              </a:cxn>
            </a:cxnLst>
            <a:rect l="T12" t="T13" r="T14" b="T15"/>
            <a:pathLst>
              <a:path w="1620" h="1620">
                <a:moveTo>
                  <a:pt x="1620" y="1620"/>
                </a:moveTo>
                <a:lnTo>
                  <a:pt x="1080" y="0"/>
                </a:lnTo>
                <a:lnTo>
                  <a:pt x="180" y="0"/>
                </a:lnTo>
                <a:lnTo>
                  <a:pt x="0" y="0"/>
                </a:lnTo>
              </a:path>
            </a:pathLst>
          </a:custGeom>
          <a:noFill/>
          <a:ln w="9525">
            <a:solidFill>
              <a:srgbClr val="000000"/>
            </a:solidFill>
            <a:round/>
            <a:headEnd type="oval" w="sm" len="sm"/>
            <a:tailEnd/>
          </a:ln>
          <a:extLst>
            <a:ext uri="{909E8E84-426E-40DD-AFC4-6F175D3DCCD1}">
              <a14:hiddenFill xmlns:a14="http://schemas.microsoft.com/office/drawing/2010/main">
                <a:solidFill>
                  <a:srgbClr val="FFFFFF"/>
                </a:solidFill>
              </a14:hiddenFill>
            </a:ext>
          </a:extLst>
        </p:spPr>
        <p:txBody>
          <a:bodyPr lIns="37440" tIns="27720" rIns="37440" bIns="27720"/>
          <a:lstStyle/>
          <a:p>
            <a:pPr fontAlgn="base">
              <a:spcBef>
                <a:spcPct val="0"/>
              </a:spcBef>
              <a:spcAft>
                <a:spcPct val="0"/>
              </a:spcAft>
            </a:pPr>
            <a:endParaRPr lang="ja-JP" altLang="en-US" b="1" u="sng">
              <a:solidFill>
                <a:srgbClr val="FF0000"/>
              </a:solidFill>
              <a:latin typeface="HGP創英角ｺﾞｼｯｸUB" pitchFamily="50" charset="-128"/>
              <a:ea typeface="HGP創英角ｺﾞｼｯｸUB" pitchFamily="50" charset="-128"/>
            </a:endParaRPr>
          </a:p>
        </p:txBody>
      </p:sp>
      <p:sp>
        <p:nvSpPr>
          <p:cNvPr id="16495" name="Freeform 116"/>
          <p:cNvSpPr>
            <a:spLocks/>
          </p:cNvSpPr>
          <p:nvPr/>
        </p:nvSpPr>
        <p:spPr bwMode="auto">
          <a:xfrm>
            <a:off x="3616325" y="2051050"/>
            <a:ext cx="1338263" cy="1847850"/>
          </a:xfrm>
          <a:custGeom>
            <a:avLst/>
            <a:gdLst>
              <a:gd name="T0" fmla="*/ 0 w 2079"/>
              <a:gd name="T1" fmla="*/ 0 h 2965"/>
              <a:gd name="T2" fmla="*/ 2147483647 w 2079"/>
              <a:gd name="T3" fmla="*/ 0 h 2965"/>
              <a:gd name="T4" fmla="*/ 2147483647 w 2079"/>
              <a:gd name="T5" fmla="*/ 2147483647 h 2965"/>
              <a:gd name="T6" fmla="*/ 2147483647 w 2079"/>
              <a:gd name="T7" fmla="*/ 2147483647 h 2965"/>
              <a:gd name="T8" fmla="*/ 0 60000 65536"/>
              <a:gd name="T9" fmla="*/ 0 60000 65536"/>
              <a:gd name="T10" fmla="*/ 0 60000 65536"/>
              <a:gd name="T11" fmla="*/ 0 60000 65536"/>
              <a:gd name="T12" fmla="*/ 0 w 2079"/>
              <a:gd name="T13" fmla="*/ 0 h 2965"/>
              <a:gd name="T14" fmla="*/ 2079 w 2079"/>
              <a:gd name="T15" fmla="*/ 2965 h 2965"/>
            </a:gdLst>
            <a:ahLst/>
            <a:cxnLst>
              <a:cxn ang="T8">
                <a:pos x="T0" y="T1"/>
              </a:cxn>
              <a:cxn ang="T9">
                <a:pos x="T2" y="T3"/>
              </a:cxn>
              <a:cxn ang="T10">
                <a:pos x="T4" y="T5"/>
              </a:cxn>
              <a:cxn ang="T11">
                <a:pos x="T6" y="T7"/>
              </a:cxn>
            </a:cxnLst>
            <a:rect l="T12" t="T13" r="T14" b="T15"/>
            <a:pathLst>
              <a:path w="2079" h="2965">
                <a:moveTo>
                  <a:pt x="0" y="0"/>
                </a:moveTo>
                <a:lnTo>
                  <a:pt x="1080" y="0"/>
                </a:lnTo>
                <a:lnTo>
                  <a:pt x="1419" y="1930"/>
                </a:lnTo>
                <a:lnTo>
                  <a:pt x="2079" y="2965"/>
                </a:lnTo>
              </a:path>
            </a:pathLst>
          </a:custGeom>
          <a:noFill/>
          <a:ln w="9525">
            <a:solidFill>
              <a:srgbClr val="000000"/>
            </a:solidFill>
            <a:round/>
            <a:headEnd/>
            <a:tailEnd type="oval" w="sm" len="sm"/>
          </a:ln>
          <a:extLst>
            <a:ext uri="{909E8E84-426E-40DD-AFC4-6F175D3DCCD1}">
              <a14:hiddenFill xmlns:a14="http://schemas.microsoft.com/office/drawing/2010/main">
                <a:solidFill>
                  <a:srgbClr val="FFFFFF"/>
                </a:solidFill>
              </a14:hiddenFill>
            </a:ext>
          </a:extLst>
        </p:spPr>
        <p:txBody>
          <a:bodyPr lIns="37440" tIns="27720" rIns="37440" bIns="27720"/>
          <a:lstStyle/>
          <a:p>
            <a:pPr fontAlgn="base">
              <a:spcBef>
                <a:spcPct val="0"/>
              </a:spcBef>
              <a:spcAft>
                <a:spcPct val="0"/>
              </a:spcAft>
            </a:pPr>
            <a:endParaRPr lang="ja-JP" altLang="en-US" b="1" u="sng">
              <a:solidFill>
                <a:srgbClr val="FF0000"/>
              </a:solidFill>
              <a:latin typeface="HGP創英角ｺﾞｼｯｸUB" pitchFamily="50" charset="-128"/>
              <a:ea typeface="HGP創英角ｺﾞｼｯｸUB" pitchFamily="50" charset="-128"/>
            </a:endParaRPr>
          </a:p>
        </p:txBody>
      </p:sp>
      <p:sp>
        <p:nvSpPr>
          <p:cNvPr id="16496" name="Freeform 117"/>
          <p:cNvSpPr>
            <a:spLocks/>
          </p:cNvSpPr>
          <p:nvPr/>
        </p:nvSpPr>
        <p:spPr bwMode="auto">
          <a:xfrm>
            <a:off x="2393950" y="4635500"/>
            <a:ext cx="996950" cy="269875"/>
          </a:xfrm>
          <a:custGeom>
            <a:avLst/>
            <a:gdLst>
              <a:gd name="T0" fmla="*/ 0 w 1440"/>
              <a:gd name="T1" fmla="*/ 2147483647 h 540"/>
              <a:gd name="T2" fmla="*/ 2147483647 w 1440"/>
              <a:gd name="T3" fmla="*/ 2147483647 h 540"/>
              <a:gd name="T4" fmla="*/ 2147483647 w 1440"/>
              <a:gd name="T5" fmla="*/ 0 h 540"/>
              <a:gd name="T6" fmla="*/ 0 60000 65536"/>
              <a:gd name="T7" fmla="*/ 0 60000 65536"/>
              <a:gd name="T8" fmla="*/ 0 60000 65536"/>
              <a:gd name="T9" fmla="*/ 0 w 1440"/>
              <a:gd name="T10" fmla="*/ 0 h 540"/>
              <a:gd name="T11" fmla="*/ 1440 w 1440"/>
              <a:gd name="T12" fmla="*/ 540 h 540"/>
            </a:gdLst>
            <a:ahLst/>
            <a:cxnLst>
              <a:cxn ang="T6">
                <a:pos x="T0" y="T1"/>
              </a:cxn>
              <a:cxn ang="T7">
                <a:pos x="T2" y="T3"/>
              </a:cxn>
              <a:cxn ang="T8">
                <a:pos x="T4" y="T5"/>
              </a:cxn>
            </a:cxnLst>
            <a:rect l="T9" t="T10" r="T11" b="T12"/>
            <a:pathLst>
              <a:path w="1440" h="540">
                <a:moveTo>
                  <a:pt x="0" y="540"/>
                </a:moveTo>
                <a:lnTo>
                  <a:pt x="1080" y="540"/>
                </a:lnTo>
                <a:lnTo>
                  <a:pt x="1440" y="0"/>
                </a:lnTo>
              </a:path>
            </a:pathLst>
          </a:custGeom>
          <a:noFill/>
          <a:ln w="9525">
            <a:solidFill>
              <a:srgbClr val="000000"/>
            </a:solidFill>
            <a:round/>
            <a:headEnd/>
            <a:tailEnd type="oval" w="sm" len="sm"/>
          </a:ln>
          <a:extLst>
            <a:ext uri="{909E8E84-426E-40DD-AFC4-6F175D3DCCD1}">
              <a14:hiddenFill xmlns:a14="http://schemas.microsoft.com/office/drawing/2010/main">
                <a:solidFill>
                  <a:srgbClr val="FFFFFF"/>
                </a:solidFill>
              </a14:hiddenFill>
            </a:ext>
          </a:extLst>
        </p:spPr>
        <p:txBody>
          <a:bodyPr lIns="37440" tIns="27720" rIns="37440" bIns="27720"/>
          <a:lstStyle/>
          <a:p>
            <a:pPr fontAlgn="base">
              <a:spcBef>
                <a:spcPct val="0"/>
              </a:spcBef>
              <a:spcAft>
                <a:spcPct val="0"/>
              </a:spcAft>
            </a:pPr>
            <a:endParaRPr lang="ja-JP" altLang="en-US" b="1" u="sng">
              <a:solidFill>
                <a:srgbClr val="FF0000"/>
              </a:solidFill>
              <a:latin typeface="HGP創英角ｺﾞｼｯｸUB" pitchFamily="50" charset="-128"/>
              <a:ea typeface="HGP創英角ｺﾞｼｯｸUB" pitchFamily="50" charset="-128"/>
            </a:endParaRPr>
          </a:p>
        </p:txBody>
      </p:sp>
      <p:sp>
        <p:nvSpPr>
          <p:cNvPr id="16497" name="Freeform 118"/>
          <p:cNvSpPr>
            <a:spLocks/>
          </p:cNvSpPr>
          <p:nvPr/>
        </p:nvSpPr>
        <p:spPr bwMode="auto">
          <a:xfrm>
            <a:off x="4181475" y="4456113"/>
            <a:ext cx="727075" cy="1133475"/>
          </a:xfrm>
          <a:custGeom>
            <a:avLst/>
            <a:gdLst>
              <a:gd name="T0" fmla="*/ 2147483647 w 1146"/>
              <a:gd name="T1" fmla="*/ 2147483647 h 1785"/>
              <a:gd name="T2" fmla="*/ 0 w 1146"/>
              <a:gd name="T3" fmla="*/ 2147483647 h 1785"/>
              <a:gd name="T4" fmla="*/ 2147483647 w 1146"/>
              <a:gd name="T5" fmla="*/ 0 h 1785"/>
              <a:gd name="T6" fmla="*/ 0 60000 65536"/>
              <a:gd name="T7" fmla="*/ 0 60000 65536"/>
              <a:gd name="T8" fmla="*/ 0 60000 65536"/>
              <a:gd name="T9" fmla="*/ 0 w 1146"/>
              <a:gd name="T10" fmla="*/ 0 h 1785"/>
              <a:gd name="T11" fmla="*/ 1146 w 1146"/>
              <a:gd name="T12" fmla="*/ 1785 h 1785"/>
            </a:gdLst>
            <a:ahLst/>
            <a:cxnLst>
              <a:cxn ang="T6">
                <a:pos x="T0" y="T1"/>
              </a:cxn>
              <a:cxn ang="T7">
                <a:pos x="T2" y="T3"/>
              </a:cxn>
              <a:cxn ang="T8">
                <a:pos x="T4" y="T5"/>
              </a:cxn>
            </a:cxnLst>
            <a:rect l="T9" t="T10" r="T11" b="T12"/>
            <a:pathLst>
              <a:path w="1146" h="1785">
                <a:moveTo>
                  <a:pt x="1146" y="1785"/>
                </a:moveTo>
                <a:lnTo>
                  <a:pt x="0" y="1785"/>
                </a:lnTo>
                <a:lnTo>
                  <a:pt x="75" y="0"/>
                </a:lnTo>
              </a:path>
            </a:pathLst>
          </a:custGeom>
          <a:noFill/>
          <a:ln w="9525">
            <a:solidFill>
              <a:srgbClr val="000000"/>
            </a:solidFill>
            <a:round/>
            <a:headEnd/>
            <a:tailEnd type="oval" w="sm" len="sm"/>
          </a:ln>
          <a:extLst>
            <a:ext uri="{909E8E84-426E-40DD-AFC4-6F175D3DCCD1}">
              <a14:hiddenFill xmlns:a14="http://schemas.microsoft.com/office/drawing/2010/main">
                <a:solidFill>
                  <a:srgbClr val="FFFFFF"/>
                </a:solidFill>
              </a14:hiddenFill>
            </a:ext>
          </a:extLst>
        </p:spPr>
        <p:txBody>
          <a:bodyPr lIns="37440" tIns="27720" rIns="37440" bIns="27720"/>
          <a:lstStyle/>
          <a:p>
            <a:pPr fontAlgn="base">
              <a:spcBef>
                <a:spcPct val="0"/>
              </a:spcBef>
              <a:spcAft>
                <a:spcPct val="0"/>
              </a:spcAft>
            </a:pPr>
            <a:endParaRPr lang="ja-JP" altLang="en-US" b="1" u="sng">
              <a:solidFill>
                <a:srgbClr val="FF0000"/>
              </a:solidFill>
              <a:latin typeface="HGP創英角ｺﾞｼｯｸUB" pitchFamily="50" charset="-128"/>
              <a:ea typeface="HGP創英角ｺﾞｼｯｸUB" pitchFamily="50" charset="-128"/>
            </a:endParaRPr>
          </a:p>
        </p:txBody>
      </p:sp>
      <p:sp>
        <p:nvSpPr>
          <p:cNvPr id="16498" name="Text Box 119"/>
          <p:cNvSpPr txBox="1">
            <a:spLocks noChangeArrowheads="1"/>
          </p:cNvSpPr>
          <p:nvPr/>
        </p:nvSpPr>
        <p:spPr bwMode="auto">
          <a:xfrm>
            <a:off x="538163" y="1336675"/>
            <a:ext cx="982662"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40" tIns="27720" rIns="37440" bIns="27720"/>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algn="just" fontAlgn="base">
              <a:spcBef>
                <a:spcPct val="0"/>
              </a:spcBef>
              <a:spcAft>
                <a:spcPct val="0"/>
              </a:spcAft>
            </a:pPr>
            <a:r>
              <a:rPr kumimoji="0" lang="en-US" altLang="ja-JP" sz="600" b="0" u="none" dirty="0" err="1">
                <a:solidFill>
                  <a:srgbClr val="0000FF"/>
                </a:solidFill>
                <a:latin typeface="Arial Narrow" pitchFamily="34" charset="0"/>
              </a:rPr>
              <a:t>Sarugawa</a:t>
            </a:r>
            <a:r>
              <a:rPr kumimoji="0" lang="en-US" altLang="ja-JP" sz="600" b="0" u="none" dirty="0">
                <a:solidFill>
                  <a:srgbClr val="0000FF"/>
                </a:solidFill>
                <a:latin typeface="Arial Narrow" pitchFamily="34" charset="0"/>
              </a:rPr>
              <a:t> River, </a:t>
            </a:r>
            <a:r>
              <a:rPr kumimoji="0" lang="en-US" altLang="ja-JP" sz="600" b="0" u="none" dirty="0" err="1">
                <a:solidFill>
                  <a:srgbClr val="0000FF"/>
                </a:solidFill>
                <a:latin typeface="Arial Narrow" pitchFamily="34" charset="0"/>
              </a:rPr>
              <a:t>Biratori</a:t>
            </a:r>
            <a:r>
              <a:rPr kumimoji="0" lang="en-US" altLang="ja-JP" sz="600" b="0" u="none" dirty="0">
                <a:solidFill>
                  <a:srgbClr val="0000FF"/>
                </a:solidFill>
                <a:latin typeface="Arial Narrow" pitchFamily="34" charset="0"/>
              </a:rPr>
              <a:t> Dam</a:t>
            </a:r>
            <a:endParaRPr kumimoji="0" lang="ja-JP" altLang="en-US" dirty="0">
              <a:solidFill>
                <a:srgbClr val="0000FF"/>
              </a:solidFill>
            </a:endParaRPr>
          </a:p>
        </p:txBody>
      </p:sp>
      <p:sp>
        <p:nvSpPr>
          <p:cNvPr id="16499" name="Text Box 120"/>
          <p:cNvSpPr txBox="1">
            <a:spLocks noChangeArrowheads="1"/>
          </p:cNvSpPr>
          <p:nvPr/>
        </p:nvSpPr>
        <p:spPr bwMode="auto">
          <a:xfrm>
            <a:off x="133350" y="1511300"/>
            <a:ext cx="10620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40" tIns="27720" rIns="37440" bIns="27720"/>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algn="just" fontAlgn="base">
              <a:spcBef>
                <a:spcPct val="0"/>
              </a:spcBef>
              <a:spcAft>
                <a:spcPct val="0"/>
              </a:spcAft>
            </a:pPr>
            <a:r>
              <a:rPr kumimoji="0" lang="en-US" altLang="ja-JP" sz="600" b="0" u="none">
                <a:latin typeface="Arial Narrow" pitchFamily="34" charset="0"/>
                <a:ea typeface="ＭＳ 明朝" pitchFamily="17" charset="-128"/>
              </a:rPr>
              <a:t>※</a:t>
            </a:r>
            <a:r>
              <a:rPr kumimoji="0" lang="en-US" altLang="ja-JP" sz="600" b="0" u="none">
                <a:latin typeface="Arial Narrow" pitchFamily="34" charset="0"/>
              </a:rPr>
              <a:t>Ishikari River, Tobetsu Dam</a:t>
            </a:r>
            <a:endParaRPr kumimoji="0" lang="ja-JP" altLang="en-US"/>
          </a:p>
        </p:txBody>
      </p:sp>
      <p:sp>
        <p:nvSpPr>
          <p:cNvPr id="16500" name="Freeform 121"/>
          <p:cNvSpPr>
            <a:spLocks/>
          </p:cNvSpPr>
          <p:nvPr/>
        </p:nvSpPr>
        <p:spPr bwMode="auto">
          <a:xfrm>
            <a:off x="700088" y="1479550"/>
            <a:ext cx="1538287" cy="695325"/>
          </a:xfrm>
          <a:custGeom>
            <a:avLst/>
            <a:gdLst>
              <a:gd name="T0" fmla="*/ 0 w 2520"/>
              <a:gd name="T1" fmla="*/ 0 h 720"/>
              <a:gd name="T2" fmla="*/ 2147483647 w 2520"/>
              <a:gd name="T3" fmla="*/ 0 h 720"/>
              <a:gd name="T4" fmla="*/ 2147483647 w 2520"/>
              <a:gd name="T5" fmla="*/ 2147483647 h 720"/>
              <a:gd name="T6" fmla="*/ 0 60000 65536"/>
              <a:gd name="T7" fmla="*/ 0 60000 65536"/>
              <a:gd name="T8" fmla="*/ 0 60000 65536"/>
              <a:gd name="T9" fmla="*/ 0 w 2520"/>
              <a:gd name="T10" fmla="*/ 0 h 720"/>
              <a:gd name="T11" fmla="*/ 2520 w 2520"/>
              <a:gd name="T12" fmla="*/ 720 h 720"/>
            </a:gdLst>
            <a:ahLst/>
            <a:cxnLst>
              <a:cxn ang="T6">
                <a:pos x="T0" y="T1"/>
              </a:cxn>
              <a:cxn ang="T7">
                <a:pos x="T2" y="T3"/>
              </a:cxn>
              <a:cxn ang="T8">
                <a:pos x="T4" y="T5"/>
              </a:cxn>
            </a:cxnLst>
            <a:rect l="T9" t="T10" r="T11" b="T12"/>
            <a:pathLst>
              <a:path w="2520" h="720">
                <a:moveTo>
                  <a:pt x="0" y="0"/>
                </a:moveTo>
                <a:lnTo>
                  <a:pt x="1080" y="0"/>
                </a:lnTo>
                <a:lnTo>
                  <a:pt x="2520" y="720"/>
                </a:lnTo>
              </a:path>
            </a:pathLst>
          </a:custGeom>
          <a:noFill/>
          <a:ln w="9525">
            <a:solidFill>
              <a:srgbClr val="000000"/>
            </a:solidFill>
            <a:round/>
            <a:headEnd/>
            <a:tailEnd type="oval" w="sm" len="sm"/>
          </a:ln>
          <a:extLst>
            <a:ext uri="{909E8E84-426E-40DD-AFC4-6F175D3DCCD1}">
              <a14:hiddenFill xmlns:a14="http://schemas.microsoft.com/office/drawing/2010/main">
                <a:solidFill>
                  <a:srgbClr val="FFFFFF"/>
                </a:solidFill>
              </a14:hiddenFill>
            </a:ext>
          </a:extLst>
        </p:spPr>
        <p:txBody>
          <a:bodyPr lIns="37440" tIns="27720" rIns="37440" bIns="27720"/>
          <a:lstStyle/>
          <a:p>
            <a:pPr fontAlgn="base">
              <a:spcBef>
                <a:spcPct val="0"/>
              </a:spcBef>
              <a:spcAft>
                <a:spcPct val="0"/>
              </a:spcAft>
            </a:pPr>
            <a:endParaRPr lang="ja-JP" altLang="en-US" b="1" u="sng">
              <a:solidFill>
                <a:srgbClr val="FF0000"/>
              </a:solidFill>
              <a:latin typeface="HGP創英角ｺﾞｼｯｸUB" pitchFamily="50" charset="-128"/>
              <a:ea typeface="HGP創英角ｺﾞｼｯｸUB" pitchFamily="50" charset="-128"/>
            </a:endParaRPr>
          </a:p>
        </p:txBody>
      </p:sp>
      <p:sp>
        <p:nvSpPr>
          <p:cNvPr id="16501" name="Freeform 122"/>
          <p:cNvSpPr>
            <a:spLocks/>
          </p:cNvSpPr>
          <p:nvPr/>
        </p:nvSpPr>
        <p:spPr bwMode="auto">
          <a:xfrm>
            <a:off x="368300" y="1644650"/>
            <a:ext cx="1558925" cy="387350"/>
          </a:xfrm>
          <a:custGeom>
            <a:avLst/>
            <a:gdLst>
              <a:gd name="T0" fmla="*/ 0 w 2520"/>
              <a:gd name="T1" fmla="*/ 0 h 720"/>
              <a:gd name="T2" fmla="*/ 2147483647 w 2520"/>
              <a:gd name="T3" fmla="*/ 0 h 720"/>
              <a:gd name="T4" fmla="*/ 2147483647 w 2520"/>
              <a:gd name="T5" fmla="*/ 2147483647 h 720"/>
              <a:gd name="T6" fmla="*/ 0 60000 65536"/>
              <a:gd name="T7" fmla="*/ 0 60000 65536"/>
              <a:gd name="T8" fmla="*/ 0 60000 65536"/>
              <a:gd name="T9" fmla="*/ 0 w 2520"/>
              <a:gd name="T10" fmla="*/ 0 h 720"/>
              <a:gd name="T11" fmla="*/ 2520 w 2520"/>
              <a:gd name="T12" fmla="*/ 720 h 720"/>
            </a:gdLst>
            <a:ahLst/>
            <a:cxnLst>
              <a:cxn ang="T6">
                <a:pos x="T0" y="T1"/>
              </a:cxn>
              <a:cxn ang="T7">
                <a:pos x="T2" y="T3"/>
              </a:cxn>
              <a:cxn ang="T8">
                <a:pos x="T4" y="T5"/>
              </a:cxn>
            </a:cxnLst>
            <a:rect l="T9" t="T10" r="T11" b="T12"/>
            <a:pathLst>
              <a:path w="2520" h="720">
                <a:moveTo>
                  <a:pt x="0" y="0"/>
                </a:moveTo>
                <a:lnTo>
                  <a:pt x="1260" y="0"/>
                </a:lnTo>
                <a:lnTo>
                  <a:pt x="2520" y="720"/>
                </a:lnTo>
              </a:path>
            </a:pathLst>
          </a:custGeom>
          <a:noFill/>
          <a:ln w="9525">
            <a:solidFill>
              <a:srgbClr val="000000"/>
            </a:solidFill>
            <a:round/>
            <a:headEnd/>
            <a:tailEnd type="oval" w="sm" len="sm"/>
          </a:ln>
          <a:extLst>
            <a:ext uri="{909E8E84-426E-40DD-AFC4-6F175D3DCCD1}">
              <a14:hiddenFill xmlns:a14="http://schemas.microsoft.com/office/drawing/2010/main">
                <a:solidFill>
                  <a:srgbClr val="FFFFFF"/>
                </a:solidFill>
              </a14:hiddenFill>
            </a:ext>
          </a:extLst>
        </p:spPr>
        <p:txBody>
          <a:bodyPr lIns="37440" tIns="27720" rIns="37440" bIns="27720"/>
          <a:lstStyle/>
          <a:p>
            <a:pPr fontAlgn="base">
              <a:spcBef>
                <a:spcPct val="0"/>
              </a:spcBef>
              <a:spcAft>
                <a:spcPct val="0"/>
              </a:spcAft>
            </a:pPr>
            <a:endParaRPr lang="ja-JP" altLang="en-US" b="1" u="sng">
              <a:solidFill>
                <a:srgbClr val="FF0000"/>
              </a:solidFill>
              <a:latin typeface="HGP創英角ｺﾞｼｯｸUB" pitchFamily="50" charset="-128"/>
              <a:ea typeface="HGP創英角ｺﾞｼｯｸUB" pitchFamily="50" charset="-128"/>
            </a:endParaRPr>
          </a:p>
        </p:txBody>
      </p:sp>
      <p:sp>
        <p:nvSpPr>
          <p:cNvPr id="16502" name="Text Box 123"/>
          <p:cNvSpPr txBox="1">
            <a:spLocks noChangeArrowheads="1"/>
          </p:cNvSpPr>
          <p:nvPr/>
        </p:nvSpPr>
        <p:spPr bwMode="auto">
          <a:xfrm>
            <a:off x="6018213" y="481013"/>
            <a:ext cx="90963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40" tIns="24120" rIns="37440" bIns="27720"/>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algn="just" fontAlgn="base">
              <a:spcBef>
                <a:spcPct val="0"/>
              </a:spcBef>
              <a:spcAft>
                <a:spcPct val="0"/>
              </a:spcAft>
            </a:pPr>
            <a:r>
              <a:rPr kumimoji="0" lang="en-US" altLang="ja-JP" sz="600" b="0" u="none">
                <a:solidFill>
                  <a:srgbClr val="0000FF"/>
                </a:solidFill>
                <a:latin typeface="Century" pitchFamily="18" charset="0"/>
                <a:ea typeface="ＭＳ 明朝" pitchFamily="17" charset="-128"/>
              </a:rPr>
              <a:t>※</a:t>
            </a:r>
            <a:r>
              <a:rPr kumimoji="0" lang="en-US" altLang="ja-JP" sz="600" b="0" u="none">
                <a:solidFill>
                  <a:srgbClr val="0000FF"/>
                </a:solidFill>
                <a:latin typeface="Arial Narrow" pitchFamily="34" charset="0"/>
              </a:rPr>
              <a:t>Iwaki River, Tsugaru Dam</a:t>
            </a:r>
            <a:endParaRPr kumimoji="0" lang="ja-JP" altLang="en-US"/>
          </a:p>
        </p:txBody>
      </p:sp>
      <p:sp>
        <p:nvSpPr>
          <p:cNvPr id="16503" name="Text Box 124"/>
          <p:cNvSpPr txBox="1">
            <a:spLocks noChangeArrowheads="1"/>
          </p:cNvSpPr>
          <p:nvPr/>
        </p:nvSpPr>
        <p:spPr bwMode="auto">
          <a:xfrm>
            <a:off x="5646738" y="657225"/>
            <a:ext cx="1379537"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40" tIns="27720" rIns="36000" bIns="27720"/>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algn="just" fontAlgn="base">
              <a:spcBef>
                <a:spcPct val="0"/>
              </a:spcBef>
              <a:spcAft>
                <a:spcPct val="0"/>
              </a:spcAft>
            </a:pPr>
            <a:r>
              <a:rPr kumimoji="0" lang="en-US" altLang="ja-JP" sz="600" b="0" u="none">
                <a:solidFill>
                  <a:srgbClr val="0000FF"/>
                </a:solidFill>
                <a:latin typeface="Century" pitchFamily="18" charset="0"/>
                <a:ea typeface="ＭＳ 明朝" pitchFamily="17" charset="-128"/>
              </a:rPr>
              <a:t>※</a:t>
            </a:r>
            <a:r>
              <a:rPr kumimoji="0" lang="en-US" altLang="ja-JP" sz="600" b="0" u="none">
                <a:solidFill>
                  <a:srgbClr val="0000FF"/>
                </a:solidFill>
                <a:latin typeface="Arial Narrow" pitchFamily="34" charset="0"/>
              </a:rPr>
              <a:t>Yoneshiro River, Moriyoshizan Dam</a:t>
            </a:r>
            <a:r>
              <a:rPr kumimoji="0" lang="en-US" altLang="ja-JP" sz="600">
                <a:solidFill>
                  <a:srgbClr val="0000FF"/>
                </a:solidFill>
                <a:latin typeface="Arial Narrow" pitchFamily="34" charset="0"/>
              </a:rPr>
              <a:t> </a:t>
            </a:r>
            <a:endParaRPr kumimoji="0" lang="ja-JP" altLang="en-US" sz="600">
              <a:solidFill>
                <a:srgbClr val="0000FF"/>
              </a:solidFill>
              <a:latin typeface="Arial Narrow" pitchFamily="34" charset="0"/>
            </a:endParaRPr>
          </a:p>
        </p:txBody>
      </p:sp>
      <p:sp>
        <p:nvSpPr>
          <p:cNvPr id="16504" name="Text Box 125"/>
          <p:cNvSpPr txBox="1">
            <a:spLocks noChangeArrowheads="1"/>
          </p:cNvSpPr>
          <p:nvPr/>
        </p:nvSpPr>
        <p:spPr bwMode="auto">
          <a:xfrm>
            <a:off x="5549900" y="1290638"/>
            <a:ext cx="9763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40" tIns="24120" rIns="37440" bIns="27720"/>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algn="just" fontAlgn="base">
              <a:spcBef>
                <a:spcPct val="0"/>
              </a:spcBef>
              <a:spcAft>
                <a:spcPct val="0"/>
              </a:spcAft>
            </a:pPr>
            <a:r>
              <a:rPr kumimoji="0" lang="en-US" altLang="ja-JP" sz="600" b="0" u="none">
                <a:latin typeface="Arial Narrow" pitchFamily="34" charset="0"/>
              </a:rPr>
              <a:t>Arakawa River, Yokokawa Dam</a:t>
            </a:r>
            <a:endParaRPr kumimoji="0" lang="ja-JP" altLang="en-US"/>
          </a:p>
        </p:txBody>
      </p:sp>
      <p:sp>
        <p:nvSpPr>
          <p:cNvPr id="16505" name="Text Box 126"/>
          <p:cNvSpPr txBox="1">
            <a:spLocks noChangeArrowheads="1"/>
          </p:cNvSpPr>
          <p:nvPr/>
        </p:nvSpPr>
        <p:spPr bwMode="auto">
          <a:xfrm>
            <a:off x="5192713" y="1624013"/>
            <a:ext cx="1166812"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40" tIns="24120" rIns="37440" bIns="27720"/>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algn="just" fontAlgn="base">
              <a:spcBef>
                <a:spcPct val="0"/>
              </a:spcBef>
              <a:spcAft>
                <a:spcPct val="0"/>
              </a:spcAft>
            </a:pPr>
            <a:r>
              <a:rPr kumimoji="0" lang="en-US" altLang="ja-JP" sz="600" b="0" u="none">
                <a:solidFill>
                  <a:srgbClr val="0000FF"/>
                </a:solidFill>
                <a:latin typeface="Arial Narrow" pitchFamily="34" charset="0"/>
              </a:rPr>
              <a:t>Aganogawa River, Shinmiyakawa Dam</a:t>
            </a:r>
            <a:endParaRPr kumimoji="0" lang="ja-JP" altLang="en-US">
              <a:solidFill>
                <a:srgbClr val="0000FF"/>
              </a:solidFill>
            </a:endParaRPr>
          </a:p>
        </p:txBody>
      </p:sp>
      <p:sp>
        <p:nvSpPr>
          <p:cNvPr id="16506" name="Text Box 127"/>
          <p:cNvSpPr txBox="1">
            <a:spLocks noChangeArrowheads="1"/>
          </p:cNvSpPr>
          <p:nvPr/>
        </p:nvSpPr>
        <p:spPr bwMode="auto">
          <a:xfrm>
            <a:off x="5094288" y="1971675"/>
            <a:ext cx="91122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840" tIns="24120" rIns="33840" bIns="27720"/>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algn="just" fontAlgn="base">
              <a:spcBef>
                <a:spcPct val="0"/>
              </a:spcBef>
              <a:spcAft>
                <a:spcPct val="0"/>
              </a:spcAft>
            </a:pPr>
            <a:r>
              <a:rPr kumimoji="0" lang="en-US" altLang="ja-JP" sz="600" b="0" u="none">
                <a:solidFill>
                  <a:srgbClr val="0000FF"/>
                </a:solidFill>
                <a:latin typeface="Century" pitchFamily="18" charset="0"/>
                <a:ea typeface="ＭＳ 明朝" pitchFamily="17" charset="-128"/>
              </a:rPr>
              <a:t>※</a:t>
            </a:r>
            <a:r>
              <a:rPr kumimoji="0" lang="en-US" altLang="ja-JP" sz="600" b="0" u="none">
                <a:solidFill>
                  <a:srgbClr val="0000FF"/>
                </a:solidFill>
                <a:latin typeface="Arial Narrow" pitchFamily="34" charset="0"/>
              </a:rPr>
              <a:t>Tone River, Yanba Dam</a:t>
            </a:r>
            <a:endParaRPr kumimoji="0" lang="ja-JP" altLang="en-US"/>
          </a:p>
        </p:txBody>
      </p:sp>
      <p:sp>
        <p:nvSpPr>
          <p:cNvPr id="16507" name="Text Box 128"/>
          <p:cNvSpPr txBox="1">
            <a:spLocks noChangeArrowheads="1"/>
          </p:cNvSpPr>
          <p:nvPr/>
        </p:nvSpPr>
        <p:spPr bwMode="auto">
          <a:xfrm>
            <a:off x="4954588" y="2293938"/>
            <a:ext cx="958850"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840" tIns="21600" rIns="33840" bIns="27720"/>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algn="just" fontAlgn="base">
              <a:spcBef>
                <a:spcPct val="0"/>
              </a:spcBef>
              <a:spcAft>
                <a:spcPct val="0"/>
              </a:spcAft>
            </a:pPr>
            <a:r>
              <a:rPr kumimoji="0" lang="en-US" altLang="ja-JP" sz="600" b="0" u="none">
                <a:latin typeface="Arial Narrow" pitchFamily="34" charset="0"/>
              </a:rPr>
              <a:t>Fuji River. Shiokawa Dam</a:t>
            </a:r>
            <a:endParaRPr kumimoji="0" lang="ja-JP" altLang="en-US"/>
          </a:p>
        </p:txBody>
      </p:sp>
      <p:sp>
        <p:nvSpPr>
          <p:cNvPr id="16508" name="Text Box 129"/>
          <p:cNvSpPr txBox="1">
            <a:spLocks noChangeArrowheads="1"/>
          </p:cNvSpPr>
          <p:nvPr/>
        </p:nvSpPr>
        <p:spPr bwMode="auto">
          <a:xfrm>
            <a:off x="4754563" y="2614613"/>
            <a:ext cx="982662"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6640" tIns="20520" rIns="26640" bIns="27720"/>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algn="just" fontAlgn="base">
              <a:spcBef>
                <a:spcPct val="0"/>
              </a:spcBef>
              <a:spcAft>
                <a:spcPct val="0"/>
              </a:spcAft>
            </a:pPr>
            <a:r>
              <a:rPr kumimoji="0" lang="en-US" altLang="ja-JP" sz="600" b="0" u="none">
                <a:solidFill>
                  <a:srgbClr val="0000FF"/>
                </a:solidFill>
                <a:latin typeface="Arial Narrow" pitchFamily="34" charset="0"/>
              </a:rPr>
              <a:t>Daishojigawa River, Kutani Dam</a:t>
            </a:r>
            <a:r>
              <a:rPr kumimoji="0" lang="en-US" altLang="ja-JP" sz="600">
                <a:solidFill>
                  <a:srgbClr val="0000FF"/>
                </a:solidFill>
                <a:latin typeface="Arial Narrow" pitchFamily="34" charset="0"/>
              </a:rPr>
              <a:t> </a:t>
            </a:r>
            <a:endParaRPr kumimoji="0" lang="ja-JP" altLang="en-US" sz="600">
              <a:solidFill>
                <a:srgbClr val="0000FF"/>
              </a:solidFill>
              <a:latin typeface="Arial Narrow" pitchFamily="34" charset="0"/>
            </a:endParaRPr>
          </a:p>
        </p:txBody>
      </p:sp>
      <p:sp>
        <p:nvSpPr>
          <p:cNvPr id="16509" name="Text Box 130"/>
          <p:cNvSpPr txBox="1">
            <a:spLocks noChangeArrowheads="1"/>
          </p:cNvSpPr>
          <p:nvPr/>
        </p:nvSpPr>
        <p:spPr bwMode="auto">
          <a:xfrm>
            <a:off x="3295650" y="2359025"/>
            <a:ext cx="914400"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40" tIns="20520" rIns="37440" bIns="27720"/>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algn="just" fontAlgn="base">
              <a:spcBef>
                <a:spcPct val="0"/>
              </a:spcBef>
              <a:spcAft>
                <a:spcPct val="0"/>
              </a:spcAft>
            </a:pPr>
            <a:r>
              <a:rPr kumimoji="0" lang="en-US" altLang="ja-JP" sz="600" b="0" u="none">
                <a:solidFill>
                  <a:srgbClr val="0000FF"/>
                </a:solidFill>
                <a:latin typeface="Century" pitchFamily="18" charset="0"/>
                <a:ea typeface="ＭＳ 明朝" pitchFamily="17" charset="-128"/>
              </a:rPr>
              <a:t>※</a:t>
            </a:r>
            <a:r>
              <a:rPr kumimoji="0" lang="en-US" altLang="ja-JP" sz="600" b="0" u="none">
                <a:solidFill>
                  <a:srgbClr val="0000FF"/>
                </a:solidFill>
                <a:latin typeface="Arial Narrow" pitchFamily="34" charset="0"/>
              </a:rPr>
              <a:t>Yoshii River, Tomata Dam</a:t>
            </a:r>
            <a:endParaRPr kumimoji="0" lang="ja-JP" altLang="en-US"/>
          </a:p>
        </p:txBody>
      </p:sp>
      <p:sp>
        <p:nvSpPr>
          <p:cNvPr id="16510" name="Text Box 131"/>
          <p:cNvSpPr txBox="1">
            <a:spLocks noChangeArrowheads="1"/>
          </p:cNvSpPr>
          <p:nvPr/>
        </p:nvSpPr>
        <p:spPr bwMode="auto">
          <a:xfrm>
            <a:off x="3216275" y="2651125"/>
            <a:ext cx="88265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40" tIns="24120" rIns="37440" bIns="27720"/>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algn="just" fontAlgn="base">
              <a:spcBef>
                <a:spcPct val="0"/>
              </a:spcBef>
              <a:spcAft>
                <a:spcPct val="0"/>
              </a:spcAft>
            </a:pPr>
            <a:r>
              <a:rPr kumimoji="0" lang="en-US" altLang="ja-JP" sz="600" b="0" u="none" dirty="0" err="1">
                <a:solidFill>
                  <a:srgbClr val="0000FF"/>
                </a:solidFill>
                <a:latin typeface="Arial Narrow" pitchFamily="34" charset="0"/>
              </a:rPr>
              <a:t>Hiigawa</a:t>
            </a:r>
            <a:r>
              <a:rPr kumimoji="0" lang="en-US" altLang="ja-JP" sz="600" b="0" u="none" dirty="0">
                <a:solidFill>
                  <a:srgbClr val="0000FF"/>
                </a:solidFill>
                <a:latin typeface="Arial Narrow" pitchFamily="34" charset="0"/>
              </a:rPr>
              <a:t> River, </a:t>
            </a:r>
            <a:r>
              <a:rPr kumimoji="0" lang="en-US" altLang="ja-JP" sz="600" b="0" u="none" dirty="0" err="1">
                <a:solidFill>
                  <a:srgbClr val="0000FF"/>
                </a:solidFill>
                <a:latin typeface="Arial Narrow" pitchFamily="34" charset="0"/>
              </a:rPr>
              <a:t>Obara</a:t>
            </a:r>
            <a:r>
              <a:rPr kumimoji="0" lang="en-US" altLang="ja-JP" sz="600" b="0" u="none" dirty="0">
                <a:solidFill>
                  <a:srgbClr val="0000FF"/>
                </a:solidFill>
                <a:latin typeface="Arial Narrow" pitchFamily="34" charset="0"/>
              </a:rPr>
              <a:t> Dam</a:t>
            </a:r>
            <a:r>
              <a:rPr kumimoji="0" lang="en-US" altLang="ja-JP" sz="600" dirty="0">
                <a:solidFill>
                  <a:srgbClr val="0000FF"/>
                </a:solidFill>
                <a:latin typeface="Arial Narrow" pitchFamily="34" charset="0"/>
              </a:rPr>
              <a:t> </a:t>
            </a:r>
            <a:endParaRPr kumimoji="0" lang="ja-JP" altLang="en-US" sz="600" dirty="0">
              <a:solidFill>
                <a:srgbClr val="0000FF"/>
              </a:solidFill>
              <a:latin typeface="Arial Narrow" pitchFamily="34" charset="0"/>
            </a:endParaRPr>
          </a:p>
        </p:txBody>
      </p:sp>
      <p:sp>
        <p:nvSpPr>
          <p:cNvPr id="16511" name="Text Box 132"/>
          <p:cNvSpPr txBox="1">
            <a:spLocks noChangeArrowheads="1"/>
          </p:cNvSpPr>
          <p:nvPr/>
        </p:nvSpPr>
        <p:spPr bwMode="auto">
          <a:xfrm>
            <a:off x="3581400" y="2046288"/>
            <a:ext cx="9715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40" tIns="27720" rIns="37440" bIns="27720"/>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algn="just" fontAlgn="base">
              <a:spcBef>
                <a:spcPct val="0"/>
              </a:spcBef>
              <a:spcAft>
                <a:spcPct val="0"/>
              </a:spcAft>
            </a:pPr>
            <a:r>
              <a:rPr kumimoji="0" lang="en-US" altLang="ja-JP" sz="600" b="0" u="none" dirty="0" err="1">
                <a:solidFill>
                  <a:srgbClr val="0000FF"/>
                </a:solidFill>
                <a:latin typeface="Arial Narrow" pitchFamily="34" charset="0"/>
              </a:rPr>
              <a:t>Sendaigawa</a:t>
            </a:r>
            <a:r>
              <a:rPr kumimoji="0" lang="en-US" altLang="ja-JP" sz="600" b="0" u="none" dirty="0">
                <a:solidFill>
                  <a:srgbClr val="0000FF"/>
                </a:solidFill>
                <a:latin typeface="Arial Narrow" pitchFamily="34" charset="0"/>
              </a:rPr>
              <a:t> River, </a:t>
            </a:r>
            <a:r>
              <a:rPr kumimoji="0" lang="en-US" altLang="ja-JP" sz="600" b="0" u="none" dirty="0" err="1">
                <a:solidFill>
                  <a:srgbClr val="0000FF"/>
                </a:solidFill>
                <a:latin typeface="Arial Narrow" pitchFamily="34" charset="0"/>
              </a:rPr>
              <a:t>Tono</a:t>
            </a:r>
            <a:r>
              <a:rPr kumimoji="0" lang="en-US" altLang="ja-JP" sz="600" b="0" u="none" dirty="0">
                <a:solidFill>
                  <a:srgbClr val="0000FF"/>
                </a:solidFill>
                <a:latin typeface="Arial Narrow" pitchFamily="34" charset="0"/>
              </a:rPr>
              <a:t> Dam</a:t>
            </a:r>
            <a:endParaRPr kumimoji="0" lang="ja-JP" altLang="en-US" dirty="0">
              <a:solidFill>
                <a:srgbClr val="0000FF"/>
              </a:solidFill>
            </a:endParaRPr>
          </a:p>
        </p:txBody>
      </p:sp>
      <p:sp>
        <p:nvSpPr>
          <p:cNvPr id="16512" name="Text Box 133"/>
          <p:cNvSpPr txBox="1">
            <a:spLocks noChangeArrowheads="1"/>
          </p:cNvSpPr>
          <p:nvPr/>
        </p:nvSpPr>
        <p:spPr bwMode="auto">
          <a:xfrm>
            <a:off x="3082925" y="2836863"/>
            <a:ext cx="96678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40" tIns="20520" rIns="37440" bIns="27720"/>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algn="just" fontAlgn="base">
              <a:spcBef>
                <a:spcPct val="0"/>
              </a:spcBef>
              <a:spcAft>
                <a:spcPct val="0"/>
              </a:spcAft>
            </a:pPr>
            <a:r>
              <a:rPr kumimoji="0" lang="en-US" altLang="ja-JP" sz="600" b="0" u="none" dirty="0" err="1">
                <a:latin typeface="Arial Narrow" pitchFamily="34" charset="0"/>
              </a:rPr>
              <a:t>Hiigawa</a:t>
            </a:r>
            <a:r>
              <a:rPr kumimoji="0" lang="en-US" altLang="ja-JP" sz="600" b="0" u="none" dirty="0">
                <a:latin typeface="Arial Narrow" pitchFamily="34" charset="0"/>
              </a:rPr>
              <a:t> River, </a:t>
            </a:r>
            <a:r>
              <a:rPr kumimoji="0" lang="en-US" altLang="ja-JP" sz="600" b="0" u="none" dirty="0" err="1">
                <a:latin typeface="Arial Narrow" pitchFamily="34" charset="0"/>
              </a:rPr>
              <a:t>Shitsumi</a:t>
            </a:r>
            <a:r>
              <a:rPr kumimoji="0" lang="en-US" altLang="ja-JP" sz="600" b="0" u="none" dirty="0">
                <a:latin typeface="Arial Narrow" pitchFamily="34" charset="0"/>
              </a:rPr>
              <a:t> Dam</a:t>
            </a:r>
            <a:endParaRPr kumimoji="0" lang="ja-JP" altLang="en-US" dirty="0"/>
          </a:p>
        </p:txBody>
      </p:sp>
      <p:sp>
        <p:nvSpPr>
          <p:cNvPr id="16513" name="Text Box 134"/>
          <p:cNvSpPr txBox="1">
            <a:spLocks noChangeArrowheads="1"/>
          </p:cNvSpPr>
          <p:nvPr/>
        </p:nvSpPr>
        <p:spPr bwMode="auto">
          <a:xfrm>
            <a:off x="3079750" y="3001963"/>
            <a:ext cx="935038"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40" tIns="20520" rIns="37440" bIns="27720"/>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algn="just" fontAlgn="base">
              <a:spcBef>
                <a:spcPct val="0"/>
              </a:spcBef>
              <a:spcAft>
                <a:spcPct val="0"/>
              </a:spcAft>
            </a:pPr>
            <a:r>
              <a:rPr kumimoji="0" lang="en-US" altLang="ja-JP" sz="600" b="0" u="none">
                <a:latin typeface="Arial Narrow" pitchFamily="34" charset="0"/>
              </a:rPr>
              <a:t>Numata River, Fukutomi Dam</a:t>
            </a:r>
            <a:endParaRPr kumimoji="0" lang="ja-JP" altLang="en-US"/>
          </a:p>
        </p:txBody>
      </p:sp>
      <p:sp>
        <p:nvSpPr>
          <p:cNvPr id="16514" name="Text Box 135"/>
          <p:cNvSpPr txBox="1">
            <a:spLocks noChangeArrowheads="1"/>
          </p:cNvSpPr>
          <p:nvPr/>
        </p:nvSpPr>
        <p:spPr bwMode="auto">
          <a:xfrm>
            <a:off x="2800350" y="3638550"/>
            <a:ext cx="825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40" tIns="27720" rIns="37440" bIns="27720"/>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algn="just" fontAlgn="base">
              <a:spcBef>
                <a:spcPct val="0"/>
              </a:spcBef>
              <a:spcAft>
                <a:spcPct val="0"/>
              </a:spcAft>
            </a:pPr>
            <a:r>
              <a:rPr kumimoji="0" lang="en-US" altLang="ja-JP" sz="600" b="0" u="none">
                <a:solidFill>
                  <a:srgbClr val="0000FF"/>
                </a:solidFill>
                <a:latin typeface="Arial Narrow" pitchFamily="34" charset="0"/>
              </a:rPr>
              <a:t>Nishiki River, Hirase Dam</a:t>
            </a:r>
            <a:endParaRPr kumimoji="0" lang="ja-JP" altLang="en-US">
              <a:solidFill>
                <a:srgbClr val="0000FF"/>
              </a:solidFill>
            </a:endParaRPr>
          </a:p>
        </p:txBody>
      </p:sp>
      <p:sp>
        <p:nvSpPr>
          <p:cNvPr id="16515" name="Text Box 136"/>
          <p:cNvSpPr txBox="1">
            <a:spLocks noChangeArrowheads="1"/>
          </p:cNvSpPr>
          <p:nvPr/>
        </p:nvSpPr>
        <p:spPr bwMode="auto">
          <a:xfrm>
            <a:off x="2089150" y="4570413"/>
            <a:ext cx="117633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40" tIns="0" rIns="37440" bIns="0"/>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algn="just" fontAlgn="base">
              <a:spcBef>
                <a:spcPct val="0"/>
              </a:spcBef>
              <a:spcAft>
                <a:spcPct val="0"/>
              </a:spcAft>
            </a:pPr>
            <a:r>
              <a:rPr kumimoji="0" lang="en-US" altLang="ja-JP" sz="600" b="0" u="none">
                <a:solidFill>
                  <a:srgbClr val="0000FF"/>
                </a:solidFill>
                <a:latin typeface="Century" pitchFamily="18" charset="0"/>
                <a:ea typeface="ＭＳ 明朝" pitchFamily="17" charset="-128"/>
              </a:rPr>
              <a:t>※</a:t>
            </a:r>
            <a:r>
              <a:rPr kumimoji="0" lang="en-US" altLang="ja-JP" sz="600" b="0" u="none">
                <a:solidFill>
                  <a:srgbClr val="0000FF"/>
                </a:solidFill>
                <a:latin typeface="Arial Narrow" pitchFamily="34" charset="0"/>
              </a:rPr>
              <a:t>Kasegawa River, Kasegawa Dam</a:t>
            </a:r>
            <a:endParaRPr kumimoji="0" lang="ja-JP" altLang="en-US">
              <a:solidFill>
                <a:srgbClr val="0000FF"/>
              </a:solidFill>
            </a:endParaRPr>
          </a:p>
        </p:txBody>
      </p:sp>
      <p:sp>
        <p:nvSpPr>
          <p:cNvPr id="16516" name="Text Box 137"/>
          <p:cNvSpPr txBox="1">
            <a:spLocks noChangeArrowheads="1"/>
          </p:cNvSpPr>
          <p:nvPr/>
        </p:nvSpPr>
        <p:spPr bwMode="auto">
          <a:xfrm>
            <a:off x="7162800" y="342900"/>
            <a:ext cx="8731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40" tIns="20520" rIns="37440" bIns="27720"/>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algn="just" fontAlgn="base">
              <a:spcBef>
                <a:spcPct val="0"/>
              </a:spcBef>
              <a:spcAft>
                <a:spcPct val="0"/>
              </a:spcAft>
            </a:pPr>
            <a:r>
              <a:rPr kumimoji="0" lang="en-US" altLang="ja-JP" sz="600" b="0" u="none">
                <a:solidFill>
                  <a:srgbClr val="0000FF"/>
                </a:solidFill>
                <a:latin typeface="Arial Narrow" pitchFamily="34" charset="0"/>
              </a:rPr>
              <a:t>Mabuchi River, Oshida Dam</a:t>
            </a:r>
            <a:endParaRPr kumimoji="0" lang="ja-JP" altLang="en-US"/>
          </a:p>
        </p:txBody>
      </p:sp>
      <p:sp>
        <p:nvSpPr>
          <p:cNvPr id="16517" name="Text Box 138"/>
          <p:cNvSpPr txBox="1">
            <a:spLocks noChangeArrowheads="1"/>
          </p:cNvSpPr>
          <p:nvPr/>
        </p:nvSpPr>
        <p:spPr bwMode="auto">
          <a:xfrm>
            <a:off x="7188200" y="530225"/>
            <a:ext cx="10414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40" tIns="27720" rIns="37440" bIns="27720"/>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algn="just" fontAlgn="base">
              <a:spcBef>
                <a:spcPct val="0"/>
              </a:spcBef>
              <a:spcAft>
                <a:spcPct val="0"/>
              </a:spcAft>
            </a:pPr>
            <a:r>
              <a:rPr kumimoji="0" lang="en-US" altLang="ja-JP" sz="600" b="0" u="none">
                <a:solidFill>
                  <a:srgbClr val="0000FF"/>
                </a:solidFill>
                <a:latin typeface="Arial Narrow" pitchFamily="34" charset="0"/>
              </a:rPr>
              <a:t>Niidagawa River, Yomasari Dam</a:t>
            </a:r>
            <a:endParaRPr kumimoji="0" lang="ja-JP" altLang="en-US"/>
          </a:p>
        </p:txBody>
      </p:sp>
      <p:sp>
        <p:nvSpPr>
          <p:cNvPr id="16518" name="Text Box 139"/>
          <p:cNvSpPr txBox="1">
            <a:spLocks noChangeArrowheads="1"/>
          </p:cNvSpPr>
          <p:nvPr/>
        </p:nvSpPr>
        <p:spPr bwMode="auto">
          <a:xfrm>
            <a:off x="7418388" y="896938"/>
            <a:ext cx="969962"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40" tIns="27720" rIns="37440" bIns="27720"/>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algn="just" fontAlgn="base">
              <a:spcBef>
                <a:spcPct val="0"/>
              </a:spcBef>
              <a:spcAft>
                <a:spcPct val="0"/>
              </a:spcAft>
            </a:pPr>
            <a:r>
              <a:rPr kumimoji="0" lang="en-US" altLang="ja-JP" sz="600" b="0" u="none">
                <a:solidFill>
                  <a:srgbClr val="0000FF"/>
                </a:solidFill>
                <a:latin typeface="Arial Narrow" pitchFamily="34" charset="0"/>
              </a:rPr>
              <a:t>Kitakami River, Isawa Dam</a:t>
            </a:r>
            <a:endParaRPr kumimoji="0" lang="ja-JP" altLang="en-US"/>
          </a:p>
        </p:txBody>
      </p:sp>
      <p:sp>
        <p:nvSpPr>
          <p:cNvPr id="16519" name="Text Box 140"/>
          <p:cNvSpPr txBox="1">
            <a:spLocks noChangeArrowheads="1"/>
          </p:cNvSpPr>
          <p:nvPr/>
        </p:nvSpPr>
        <p:spPr bwMode="auto">
          <a:xfrm>
            <a:off x="7469188" y="1062038"/>
            <a:ext cx="101917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40" tIns="27720" rIns="37440" bIns="27720"/>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algn="just" fontAlgn="base">
              <a:spcBef>
                <a:spcPct val="0"/>
              </a:spcBef>
              <a:spcAft>
                <a:spcPct val="0"/>
              </a:spcAft>
            </a:pPr>
            <a:r>
              <a:rPr kumimoji="0" lang="en-US" altLang="ja-JP" sz="600" b="0" u="none">
                <a:solidFill>
                  <a:srgbClr val="0000FF"/>
                </a:solidFill>
                <a:latin typeface="Arial Narrow" pitchFamily="34" charset="0"/>
              </a:rPr>
              <a:t>Kitakami River, Yanagawa Dam</a:t>
            </a:r>
            <a:endParaRPr kumimoji="0" lang="ja-JP" altLang="en-US"/>
          </a:p>
        </p:txBody>
      </p:sp>
      <p:sp>
        <p:nvSpPr>
          <p:cNvPr id="16520" name="Text Box 141"/>
          <p:cNvSpPr txBox="1">
            <a:spLocks noChangeArrowheads="1"/>
          </p:cNvSpPr>
          <p:nvPr/>
        </p:nvSpPr>
        <p:spPr bwMode="auto">
          <a:xfrm>
            <a:off x="7451725" y="1393825"/>
            <a:ext cx="1116013"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40" tIns="27720" rIns="37440" bIns="27720"/>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algn="just" fontAlgn="base">
              <a:spcBef>
                <a:spcPct val="0"/>
              </a:spcBef>
              <a:spcAft>
                <a:spcPct val="0"/>
              </a:spcAft>
            </a:pPr>
            <a:r>
              <a:rPr kumimoji="0" lang="en-US" altLang="ja-JP" sz="600" b="0" u="none">
                <a:solidFill>
                  <a:srgbClr val="0000FF"/>
                </a:solidFill>
                <a:latin typeface="Century" pitchFamily="18" charset="0"/>
                <a:ea typeface="ＭＳ 明朝" pitchFamily="17" charset="-128"/>
              </a:rPr>
              <a:t>※</a:t>
            </a:r>
            <a:r>
              <a:rPr kumimoji="0" lang="en-US" altLang="ja-JP" sz="600" b="0" u="none">
                <a:solidFill>
                  <a:srgbClr val="0000FF"/>
                </a:solidFill>
                <a:latin typeface="Arial Narrow" pitchFamily="34" charset="0"/>
              </a:rPr>
              <a:t>Kitakami River, Naganuma Dam</a:t>
            </a:r>
            <a:r>
              <a:rPr kumimoji="0" lang="en-US" altLang="ja-JP" sz="600">
                <a:solidFill>
                  <a:srgbClr val="0000FF"/>
                </a:solidFill>
                <a:latin typeface="Arial Narrow" pitchFamily="34" charset="0"/>
              </a:rPr>
              <a:t> </a:t>
            </a:r>
          </a:p>
        </p:txBody>
      </p:sp>
      <p:sp>
        <p:nvSpPr>
          <p:cNvPr id="16521" name="Text Box 142"/>
          <p:cNvSpPr txBox="1">
            <a:spLocks noChangeArrowheads="1"/>
          </p:cNvSpPr>
          <p:nvPr/>
        </p:nvSpPr>
        <p:spPr bwMode="auto">
          <a:xfrm>
            <a:off x="7539038" y="1757363"/>
            <a:ext cx="1174750"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40" tIns="27720" rIns="37440" bIns="27720"/>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algn="just" fontAlgn="base">
              <a:spcBef>
                <a:spcPct val="0"/>
              </a:spcBef>
              <a:spcAft>
                <a:spcPct val="0"/>
              </a:spcAft>
            </a:pPr>
            <a:r>
              <a:rPr kumimoji="0" lang="en-US" altLang="ja-JP" sz="600" b="0" u="none">
                <a:latin typeface="Century" pitchFamily="18" charset="0"/>
                <a:ea typeface="ＭＳ 明朝" pitchFamily="17" charset="-128"/>
              </a:rPr>
              <a:t>※</a:t>
            </a:r>
            <a:r>
              <a:rPr kumimoji="0" lang="en-US" altLang="ja-JP" sz="600" b="0" u="none">
                <a:latin typeface="Arial Narrow" pitchFamily="34" charset="0"/>
              </a:rPr>
              <a:t>Abukuma River, Surikamigawa Dam</a:t>
            </a:r>
            <a:endParaRPr kumimoji="0" lang="ja-JP" altLang="en-US"/>
          </a:p>
        </p:txBody>
      </p:sp>
      <p:sp>
        <p:nvSpPr>
          <p:cNvPr id="16522" name="Text Box 143"/>
          <p:cNvSpPr txBox="1">
            <a:spLocks noChangeArrowheads="1"/>
          </p:cNvSpPr>
          <p:nvPr/>
        </p:nvSpPr>
        <p:spPr bwMode="auto">
          <a:xfrm>
            <a:off x="7688263" y="2311400"/>
            <a:ext cx="100965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40" tIns="27720" rIns="37440" bIns="27720"/>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algn="just" fontAlgn="base">
              <a:spcBef>
                <a:spcPct val="0"/>
              </a:spcBef>
              <a:spcAft>
                <a:spcPct val="0"/>
              </a:spcAft>
            </a:pPr>
            <a:r>
              <a:rPr kumimoji="0" lang="en-US" altLang="ja-JP" sz="600" b="0" u="none">
                <a:solidFill>
                  <a:srgbClr val="0000FF"/>
                </a:solidFill>
                <a:latin typeface="Century" pitchFamily="18" charset="0"/>
                <a:ea typeface="ＭＳ 明朝" pitchFamily="17" charset="-128"/>
              </a:rPr>
              <a:t>※</a:t>
            </a:r>
            <a:r>
              <a:rPr kumimoji="0" lang="en-US" altLang="ja-JP" sz="600" b="0" u="none">
                <a:solidFill>
                  <a:srgbClr val="0000FF"/>
                </a:solidFill>
                <a:latin typeface="Arial Narrow" pitchFamily="34" charset="0"/>
              </a:rPr>
              <a:t>Tone River, Yunishigawa Dam</a:t>
            </a:r>
            <a:r>
              <a:rPr kumimoji="0" lang="en-US" altLang="ja-JP" sz="600">
                <a:solidFill>
                  <a:srgbClr val="0000FF"/>
                </a:solidFill>
                <a:latin typeface="Arial Narrow" pitchFamily="34" charset="0"/>
              </a:rPr>
              <a:t> </a:t>
            </a:r>
            <a:endParaRPr kumimoji="0" lang="ja-JP" altLang="en-US" sz="600">
              <a:solidFill>
                <a:srgbClr val="0000FF"/>
              </a:solidFill>
              <a:latin typeface="Arial Narrow" pitchFamily="34" charset="0"/>
            </a:endParaRPr>
          </a:p>
        </p:txBody>
      </p:sp>
      <p:sp>
        <p:nvSpPr>
          <p:cNvPr id="16523" name="Text Box 144"/>
          <p:cNvSpPr txBox="1">
            <a:spLocks noChangeArrowheads="1"/>
          </p:cNvSpPr>
          <p:nvPr/>
        </p:nvSpPr>
        <p:spPr bwMode="auto">
          <a:xfrm>
            <a:off x="6429375" y="3924300"/>
            <a:ext cx="10922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40" tIns="27720" rIns="37440" bIns="27720"/>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algn="just" fontAlgn="base">
              <a:spcBef>
                <a:spcPct val="0"/>
              </a:spcBef>
              <a:spcAft>
                <a:spcPct val="0"/>
              </a:spcAft>
            </a:pPr>
            <a:r>
              <a:rPr kumimoji="0" lang="en-US" altLang="ja-JP" sz="600" b="0" u="none" dirty="0">
                <a:solidFill>
                  <a:srgbClr val="0000FF"/>
                </a:solidFill>
                <a:latin typeface="Arial Narrow" pitchFamily="34" charset="0"/>
              </a:rPr>
              <a:t>Arakawa River, Takizawa Dam</a:t>
            </a:r>
            <a:endParaRPr kumimoji="0" lang="ja-JP" altLang="en-US" dirty="0"/>
          </a:p>
        </p:txBody>
      </p:sp>
      <p:sp>
        <p:nvSpPr>
          <p:cNvPr id="16524" name="Text Box 145"/>
          <p:cNvSpPr txBox="1">
            <a:spLocks noChangeArrowheads="1"/>
          </p:cNvSpPr>
          <p:nvPr/>
        </p:nvSpPr>
        <p:spPr bwMode="auto">
          <a:xfrm>
            <a:off x="6529388" y="4384675"/>
            <a:ext cx="108585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40" tIns="27720" rIns="37440" bIns="27720"/>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algn="just" fontAlgn="base">
              <a:spcBef>
                <a:spcPct val="0"/>
              </a:spcBef>
              <a:spcAft>
                <a:spcPct val="0"/>
              </a:spcAft>
            </a:pPr>
            <a:r>
              <a:rPr kumimoji="0" lang="en-US" altLang="ja-JP" sz="600" b="0" u="none" dirty="0" err="1">
                <a:solidFill>
                  <a:srgbClr val="0000FF"/>
                </a:solidFill>
                <a:latin typeface="Arial Narrow" pitchFamily="34" charset="0"/>
              </a:rPr>
              <a:t>Kiso</a:t>
            </a:r>
            <a:r>
              <a:rPr kumimoji="0" lang="en-US" altLang="ja-JP" sz="600" b="0" u="none" dirty="0">
                <a:solidFill>
                  <a:srgbClr val="0000FF"/>
                </a:solidFill>
                <a:latin typeface="Arial Narrow" pitchFamily="34" charset="0"/>
              </a:rPr>
              <a:t> River, Shin-Maruyama Dam</a:t>
            </a:r>
            <a:r>
              <a:rPr kumimoji="0" lang="en-US" altLang="ja-JP" sz="600" dirty="0">
                <a:solidFill>
                  <a:srgbClr val="0000FF"/>
                </a:solidFill>
                <a:latin typeface="Arial Narrow" pitchFamily="34" charset="0"/>
              </a:rPr>
              <a:t> </a:t>
            </a:r>
            <a:endParaRPr kumimoji="0" lang="ja-JP" altLang="en-US" sz="600" dirty="0">
              <a:solidFill>
                <a:srgbClr val="0000FF"/>
              </a:solidFill>
              <a:latin typeface="Arial Narrow" pitchFamily="34" charset="0"/>
            </a:endParaRPr>
          </a:p>
        </p:txBody>
      </p:sp>
      <p:sp>
        <p:nvSpPr>
          <p:cNvPr id="16525" name="Text Box 146"/>
          <p:cNvSpPr txBox="1">
            <a:spLocks noChangeArrowheads="1"/>
          </p:cNvSpPr>
          <p:nvPr/>
        </p:nvSpPr>
        <p:spPr bwMode="auto">
          <a:xfrm>
            <a:off x="6372200" y="4653136"/>
            <a:ext cx="920750"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40" tIns="27720" rIns="37440" bIns="27720"/>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algn="just" fontAlgn="base">
              <a:spcBef>
                <a:spcPct val="0"/>
              </a:spcBef>
              <a:spcAft>
                <a:spcPct val="0"/>
              </a:spcAft>
            </a:pPr>
            <a:r>
              <a:rPr kumimoji="0" lang="en-US" altLang="ja-JP" sz="600" b="0" u="none" dirty="0">
                <a:latin typeface="Century" pitchFamily="18" charset="0"/>
                <a:ea typeface="ＭＳ 明朝" pitchFamily="17" charset="-128"/>
              </a:rPr>
              <a:t>※</a:t>
            </a:r>
            <a:r>
              <a:rPr kumimoji="0" lang="en-US" altLang="ja-JP" sz="600" b="0" u="none" dirty="0" err="1">
                <a:latin typeface="Arial Narrow" pitchFamily="34" charset="0"/>
              </a:rPr>
              <a:t>Kiso</a:t>
            </a:r>
            <a:r>
              <a:rPr kumimoji="0" lang="en-US" altLang="ja-JP" sz="600" b="0" u="none" dirty="0">
                <a:latin typeface="Arial Narrow" pitchFamily="34" charset="0"/>
              </a:rPr>
              <a:t> River, Tokuyama Dam</a:t>
            </a:r>
            <a:endParaRPr kumimoji="0" lang="ja-JP" altLang="en-US" dirty="0"/>
          </a:p>
        </p:txBody>
      </p:sp>
      <p:sp>
        <p:nvSpPr>
          <p:cNvPr id="16526" name="Text Box 147"/>
          <p:cNvSpPr txBox="1">
            <a:spLocks noChangeArrowheads="1"/>
          </p:cNvSpPr>
          <p:nvPr/>
        </p:nvSpPr>
        <p:spPr bwMode="auto">
          <a:xfrm>
            <a:off x="6372200" y="4914000"/>
            <a:ext cx="685800"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40" tIns="27720" rIns="37440" bIns="27720"/>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algn="just" fontAlgn="base">
              <a:spcBef>
                <a:spcPct val="0"/>
              </a:spcBef>
              <a:spcAft>
                <a:spcPct val="0"/>
              </a:spcAft>
            </a:pPr>
            <a:r>
              <a:rPr kumimoji="0" lang="en-US" altLang="ja-JP" sz="600" b="0" u="none" dirty="0" err="1">
                <a:solidFill>
                  <a:srgbClr val="0000FF"/>
                </a:solidFill>
                <a:latin typeface="Arial Narrow" pitchFamily="34" charset="0"/>
              </a:rPr>
              <a:t>Yodo</a:t>
            </a:r>
            <a:r>
              <a:rPr kumimoji="0" lang="en-US" altLang="ja-JP" sz="600" b="0" u="none" dirty="0">
                <a:solidFill>
                  <a:srgbClr val="0000FF"/>
                </a:solidFill>
                <a:latin typeface="Arial Narrow" pitchFamily="34" charset="0"/>
              </a:rPr>
              <a:t> River, </a:t>
            </a:r>
            <a:r>
              <a:rPr kumimoji="0" lang="en-US" altLang="ja-JP" sz="600" b="0" u="none" dirty="0" err="1">
                <a:solidFill>
                  <a:srgbClr val="0000FF"/>
                </a:solidFill>
                <a:latin typeface="Arial Narrow" pitchFamily="34" charset="0"/>
              </a:rPr>
              <a:t>Nyu</a:t>
            </a:r>
            <a:r>
              <a:rPr kumimoji="0" lang="en-US" altLang="ja-JP" sz="600" b="0" u="none" dirty="0">
                <a:solidFill>
                  <a:srgbClr val="0000FF"/>
                </a:solidFill>
                <a:latin typeface="Arial Narrow" pitchFamily="34" charset="0"/>
              </a:rPr>
              <a:t> Dam</a:t>
            </a:r>
            <a:r>
              <a:rPr kumimoji="0" lang="en-US" altLang="ja-JP" sz="600" dirty="0">
                <a:solidFill>
                  <a:srgbClr val="0000FF"/>
                </a:solidFill>
                <a:latin typeface="Arial Narrow" pitchFamily="34" charset="0"/>
              </a:rPr>
              <a:t> </a:t>
            </a:r>
            <a:endParaRPr kumimoji="0" lang="ja-JP" altLang="en-US" sz="600" dirty="0">
              <a:solidFill>
                <a:srgbClr val="0000FF"/>
              </a:solidFill>
              <a:latin typeface="Arial Narrow" pitchFamily="34" charset="0"/>
            </a:endParaRPr>
          </a:p>
        </p:txBody>
      </p:sp>
      <p:sp>
        <p:nvSpPr>
          <p:cNvPr id="16527" name="Text Box 148"/>
          <p:cNvSpPr txBox="1">
            <a:spLocks noChangeArrowheads="1"/>
          </p:cNvSpPr>
          <p:nvPr/>
        </p:nvSpPr>
        <p:spPr bwMode="auto">
          <a:xfrm>
            <a:off x="6353175" y="5054600"/>
            <a:ext cx="9461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40" tIns="27720" rIns="37440" bIns="27720"/>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algn="just" fontAlgn="base">
              <a:spcBef>
                <a:spcPct val="0"/>
              </a:spcBef>
              <a:spcAft>
                <a:spcPct val="0"/>
              </a:spcAft>
            </a:pPr>
            <a:r>
              <a:rPr kumimoji="0" lang="en-US" altLang="ja-JP" sz="600" b="0" u="none">
                <a:latin typeface="Arial Narrow" pitchFamily="34" charset="0"/>
              </a:rPr>
              <a:t>Yodo River, Daidogawa Dam</a:t>
            </a:r>
            <a:endParaRPr kumimoji="0" lang="ja-JP" altLang="en-US"/>
          </a:p>
        </p:txBody>
      </p:sp>
      <p:sp>
        <p:nvSpPr>
          <p:cNvPr id="16528" name="Text Box 149"/>
          <p:cNvSpPr txBox="1">
            <a:spLocks noChangeArrowheads="1"/>
          </p:cNvSpPr>
          <p:nvPr/>
        </p:nvSpPr>
        <p:spPr bwMode="auto">
          <a:xfrm>
            <a:off x="6300192" y="5229200"/>
            <a:ext cx="889000"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40" tIns="27720" rIns="37440" bIns="27720"/>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algn="just" fontAlgn="base">
              <a:spcBef>
                <a:spcPct val="0"/>
              </a:spcBef>
              <a:spcAft>
                <a:spcPct val="0"/>
              </a:spcAft>
            </a:pPr>
            <a:r>
              <a:rPr kumimoji="0" lang="en-US" altLang="ja-JP" sz="600" b="0" u="none" dirty="0" err="1">
                <a:solidFill>
                  <a:srgbClr val="0000FF"/>
                </a:solidFill>
                <a:latin typeface="Arial Narrow" pitchFamily="34" charset="0"/>
              </a:rPr>
              <a:t>Yodo</a:t>
            </a:r>
            <a:r>
              <a:rPr kumimoji="0" lang="en-US" altLang="ja-JP" sz="600" b="0" u="none" dirty="0">
                <a:solidFill>
                  <a:srgbClr val="0000FF"/>
                </a:solidFill>
                <a:latin typeface="Arial Narrow" pitchFamily="34" charset="0"/>
              </a:rPr>
              <a:t> River, Kawakami Dam</a:t>
            </a:r>
            <a:endParaRPr kumimoji="0" lang="ja-JP" altLang="en-US" dirty="0"/>
          </a:p>
        </p:txBody>
      </p:sp>
      <p:sp>
        <p:nvSpPr>
          <p:cNvPr id="16529" name="Text Box 150"/>
          <p:cNvSpPr txBox="1">
            <a:spLocks noChangeArrowheads="1"/>
          </p:cNvSpPr>
          <p:nvPr/>
        </p:nvSpPr>
        <p:spPr bwMode="auto">
          <a:xfrm>
            <a:off x="6092825" y="5918200"/>
            <a:ext cx="7874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40" tIns="27720" rIns="37440" bIns="27720"/>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algn="just" fontAlgn="base">
              <a:spcBef>
                <a:spcPct val="0"/>
              </a:spcBef>
              <a:spcAft>
                <a:spcPct val="0"/>
              </a:spcAft>
            </a:pPr>
            <a:r>
              <a:rPr kumimoji="0" lang="en-US" altLang="ja-JP" sz="600" b="0" u="none">
                <a:solidFill>
                  <a:srgbClr val="0000FF"/>
                </a:solidFill>
                <a:latin typeface="Arial Narrow" pitchFamily="34" charset="0"/>
              </a:rPr>
              <a:t>Yodo River, Aigawa Dam</a:t>
            </a:r>
            <a:r>
              <a:rPr kumimoji="0" lang="en-US" altLang="ja-JP" sz="600">
                <a:solidFill>
                  <a:srgbClr val="0000FF"/>
                </a:solidFill>
                <a:latin typeface="Arial Narrow" pitchFamily="34" charset="0"/>
              </a:rPr>
              <a:t> </a:t>
            </a:r>
            <a:endParaRPr kumimoji="0" lang="ja-JP" altLang="en-US" sz="600">
              <a:solidFill>
                <a:srgbClr val="0000FF"/>
              </a:solidFill>
              <a:latin typeface="Arial Narrow" pitchFamily="34" charset="0"/>
            </a:endParaRPr>
          </a:p>
        </p:txBody>
      </p:sp>
      <p:sp>
        <p:nvSpPr>
          <p:cNvPr id="16530" name="Text Box 151"/>
          <p:cNvSpPr txBox="1">
            <a:spLocks noChangeArrowheads="1"/>
          </p:cNvSpPr>
          <p:nvPr/>
        </p:nvSpPr>
        <p:spPr bwMode="auto">
          <a:xfrm>
            <a:off x="4330700" y="4794250"/>
            <a:ext cx="9334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40" tIns="27720" rIns="37440" bIns="27720"/>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algn="just" fontAlgn="base">
              <a:spcBef>
                <a:spcPct val="0"/>
              </a:spcBef>
              <a:spcAft>
                <a:spcPct val="0"/>
              </a:spcAft>
            </a:pPr>
            <a:r>
              <a:rPr kumimoji="0" lang="en-US" altLang="ja-JP" sz="600" b="0" u="none">
                <a:latin typeface="Arial Narrow" pitchFamily="34" charset="0"/>
              </a:rPr>
              <a:t>Yoshino River, Tomisato Dam</a:t>
            </a:r>
            <a:endParaRPr kumimoji="0" lang="ja-JP" altLang="en-US"/>
          </a:p>
        </p:txBody>
      </p:sp>
      <p:sp>
        <p:nvSpPr>
          <p:cNvPr id="16531" name="Text Box 152"/>
          <p:cNvSpPr txBox="1">
            <a:spLocks noChangeArrowheads="1"/>
          </p:cNvSpPr>
          <p:nvPr/>
        </p:nvSpPr>
        <p:spPr bwMode="auto">
          <a:xfrm>
            <a:off x="4251325" y="5102225"/>
            <a:ext cx="11557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40" tIns="27720" rIns="37440" bIns="27720"/>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algn="just" fontAlgn="base">
              <a:spcBef>
                <a:spcPct val="0"/>
              </a:spcBef>
              <a:spcAft>
                <a:spcPct val="0"/>
              </a:spcAft>
            </a:pPr>
            <a:r>
              <a:rPr kumimoji="0" lang="en-US" altLang="ja-JP" sz="600" b="0" u="none">
                <a:latin typeface="Century" pitchFamily="18" charset="0"/>
                <a:ea typeface="ＭＳ 明朝" pitchFamily="17" charset="-128"/>
              </a:rPr>
              <a:t>※</a:t>
            </a:r>
            <a:r>
              <a:rPr kumimoji="0" lang="en-US" altLang="ja-JP" sz="600" b="0" u="none">
                <a:latin typeface="Arial Narrow" pitchFamily="34" charset="0"/>
              </a:rPr>
              <a:t>Gonokawa River, Haizuka Dam</a:t>
            </a:r>
            <a:endParaRPr kumimoji="0" lang="ja-JP" altLang="en-US"/>
          </a:p>
        </p:txBody>
      </p:sp>
      <p:sp>
        <p:nvSpPr>
          <p:cNvPr id="16532" name="Text Box 153"/>
          <p:cNvSpPr txBox="1">
            <a:spLocks noChangeArrowheads="1"/>
          </p:cNvSpPr>
          <p:nvPr/>
        </p:nvSpPr>
        <p:spPr bwMode="auto">
          <a:xfrm>
            <a:off x="4238625" y="5299075"/>
            <a:ext cx="79692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40" tIns="27720" rIns="37440" bIns="27720"/>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algn="just" fontAlgn="base">
              <a:spcBef>
                <a:spcPct val="0"/>
              </a:spcBef>
              <a:spcAft>
                <a:spcPct val="0"/>
              </a:spcAft>
            </a:pPr>
            <a:r>
              <a:rPr kumimoji="0" lang="en-US" altLang="ja-JP" sz="600" b="0" u="none">
                <a:solidFill>
                  <a:srgbClr val="0000FF"/>
                </a:solidFill>
                <a:latin typeface="Arial Narrow" pitchFamily="34" charset="0"/>
              </a:rPr>
              <a:t>Kamo River, Nika Dam</a:t>
            </a:r>
            <a:endParaRPr kumimoji="0" lang="ja-JP" altLang="en-US"/>
          </a:p>
        </p:txBody>
      </p:sp>
      <p:sp>
        <p:nvSpPr>
          <p:cNvPr id="16533" name="Text Box 154"/>
          <p:cNvSpPr txBox="1">
            <a:spLocks noChangeArrowheads="1"/>
          </p:cNvSpPr>
          <p:nvPr/>
        </p:nvSpPr>
        <p:spPr bwMode="auto">
          <a:xfrm>
            <a:off x="4157663" y="5875338"/>
            <a:ext cx="831850"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40" tIns="27720" rIns="37440" bIns="27720"/>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algn="just" fontAlgn="base">
              <a:spcBef>
                <a:spcPct val="0"/>
              </a:spcBef>
              <a:spcAft>
                <a:spcPct val="0"/>
              </a:spcAft>
            </a:pPr>
            <a:r>
              <a:rPr kumimoji="0" lang="en-US" altLang="ja-JP" sz="600" b="0" u="none">
                <a:solidFill>
                  <a:srgbClr val="0000FF"/>
                </a:solidFill>
                <a:latin typeface="Arial Narrow" pitchFamily="34" charset="0"/>
              </a:rPr>
              <a:t>Oita River, Oitagawa Dam</a:t>
            </a:r>
            <a:endParaRPr kumimoji="0" lang="ja-JP" altLang="en-US"/>
          </a:p>
        </p:txBody>
      </p:sp>
      <p:sp>
        <p:nvSpPr>
          <p:cNvPr id="16534" name="Text Box 155"/>
          <p:cNvSpPr txBox="1">
            <a:spLocks noChangeArrowheads="1"/>
          </p:cNvSpPr>
          <p:nvPr/>
        </p:nvSpPr>
        <p:spPr bwMode="auto">
          <a:xfrm>
            <a:off x="3963988" y="6221413"/>
            <a:ext cx="102235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40" tIns="27720" rIns="37440" bIns="27720"/>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algn="just" fontAlgn="base">
              <a:spcBef>
                <a:spcPct val="0"/>
              </a:spcBef>
              <a:spcAft>
                <a:spcPct val="0"/>
              </a:spcAft>
            </a:pPr>
            <a:r>
              <a:rPr kumimoji="0" lang="en-US" altLang="ja-JP" sz="600" b="0" u="none">
                <a:latin typeface="Arial Narrow" pitchFamily="34" charset="0"/>
              </a:rPr>
              <a:t>Chikugo River, Ohyama Dam</a:t>
            </a:r>
            <a:endParaRPr kumimoji="0" lang="ja-JP" altLang="en-US"/>
          </a:p>
        </p:txBody>
      </p:sp>
      <p:sp>
        <p:nvSpPr>
          <p:cNvPr id="16535" name="Text Box 156"/>
          <p:cNvSpPr txBox="1">
            <a:spLocks noChangeArrowheads="1"/>
          </p:cNvSpPr>
          <p:nvPr/>
        </p:nvSpPr>
        <p:spPr bwMode="auto">
          <a:xfrm>
            <a:off x="2530475" y="5924550"/>
            <a:ext cx="12636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40" tIns="27720" rIns="37440" bIns="27720"/>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algn="just" fontAlgn="base">
              <a:spcBef>
                <a:spcPct val="0"/>
              </a:spcBef>
              <a:spcAft>
                <a:spcPct val="0"/>
              </a:spcAft>
            </a:pPr>
            <a:r>
              <a:rPr kumimoji="0" lang="en-US" altLang="ja-JP" sz="600" b="0" u="none" dirty="0">
                <a:solidFill>
                  <a:srgbClr val="0000FF"/>
                </a:solidFill>
                <a:latin typeface="Century" pitchFamily="18" charset="0"/>
                <a:ea typeface="ＭＳ 明朝" pitchFamily="17" charset="-128"/>
              </a:rPr>
              <a:t>※</a:t>
            </a:r>
            <a:r>
              <a:rPr kumimoji="0" lang="en-US" altLang="ja-JP" sz="600" b="0" u="none" dirty="0" err="1">
                <a:solidFill>
                  <a:srgbClr val="0000FF"/>
                </a:solidFill>
                <a:latin typeface="Arial Narrow" pitchFamily="34" charset="0"/>
              </a:rPr>
              <a:t>Kumagawa</a:t>
            </a:r>
            <a:r>
              <a:rPr kumimoji="0" lang="en-US" altLang="ja-JP" sz="600" b="0" u="none" dirty="0">
                <a:solidFill>
                  <a:srgbClr val="0000FF"/>
                </a:solidFill>
                <a:latin typeface="Arial Narrow" pitchFamily="34" charset="0"/>
              </a:rPr>
              <a:t> River, </a:t>
            </a:r>
            <a:r>
              <a:rPr kumimoji="0" lang="en-US" altLang="ja-JP" sz="600" b="0" u="none" dirty="0" err="1">
                <a:solidFill>
                  <a:srgbClr val="0000FF"/>
                </a:solidFill>
                <a:latin typeface="Arial Narrow" pitchFamily="34" charset="0"/>
              </a:rPr>
              <a:t>Kawabegawa</a:t>
            </a:r>
            <a:r>
              <a:rPr kumimoji="0" lang="en-US" altLang="ja-JP" sz="600" b="0" u="none" dirty="0">
                <a:solidFill>
                  <a:srgbClr val="0000FF"/>
                </a:solidFill>
                <a:latin typeface="Arial Narrow" pitchFamily="34" charset="0"/>
              </a:rPr>
              <a:t> Dam</a:t>
            </a:r>
            <a:endParaRPr kumimoji="0" lang="ja-JP" altLang="en-US" dirty="0"/>
          </a:p>
        </p:txBody>
      </p:sp>
      <p:sp>
        <p:nvSpPr>
          <p:cNvPr id="16536" name="Freeform 157"/>
          <p:cNvSpPr>
            <a:spLocks/>
          </p:cNvSpPr>
          <p:nvPr/>
        </p:nvSpPr>
        <p:spPr bwMode="auto">
          <a:xfrm>
            <a:off x="5724525" y="793750"/>
            <a:ext cx="958850" cy="1095375"/>
          </a:xfrm>
          <a:custGeom>
            <a:avLst/>
            <a:gdLst>
              <a:gd name="T0" fmla="*/ 2147483647 w 1440"/>
              <a:gd name="T1" fmla="*/ 2147483647 h 1620"/>
              <a:gd name="T2" fmla="*/ 2147483647 w 1440"/>
              <a:gd name="T3" fmla="*/ 0 h 1620"/>
              <a:gd name="T4" fmla="*/ 0 w 1440"/>
              <a:gd name="T5" fmla="*/ 0 h 1620"/>
              <a:gd name="T6" fmla="*/ 0 60000 65536"/>
              <a:gd name="T7" fmla="*/ 0 60000 65536"/>
              <a:gd name="T8" fmla="*/ 0 60000 65536"/>
              <a:gd name="T9" fmla="*/ 0 w 1440"/>
              <a:gd name="T10" fmla="*/ 0 h 1620"/>
              <a:gd name="T11" fmla="*/ 1440 w 1440"/>
              <a:gd name="T12" fmla="*/ 1620 h 1620"/>
            </a:gdLst>
            <a:ahLst/>
            <a:cxnLst>
              <a:cxn ang="T6">
                <a:pos x="T0" y="T1"/>
              </a:cxn>
              <a:cxn ang="T7">
                <a:pos x="T2" y="T3"/>
              </a:cxn>
              <a:cxn ang="T8">
                <a:pos x="T4" y="T5"/>
              </a:cxn>
            </a:cxnLst>
            <a:rect l="T9" t="T10" r="T11" b="T12"/>
            <a:pathLst>
              <a:path w="1440" h="1620">
                <a:moveTo>
                  <a:pt x="1440" y="1620"/>
                </a:moveTo>
                <a:lnTo>
                  <a:pt x="1260" y="0"/>
                </a:lnTo>
                <a:lnTo>
                  <a:pt x="0" y="0"/>
                </a:lnTo>
              </a:path>
            </a:pathLst>
          </a:custGeom>
          <a:noFill/>
          <a:ln w="9525">
            <a:solidFill>
              <a:srgbClr val="000000"/>
            </a:solidFill>
            <a:round/>
            <a:headEnd type="oval" w="sm" len="sm"/>
            <a:tailEnd/>
          </a:ln>
          <a:extLst>
            <a:ext uri="{909E8E84-426E-40DD-AFC4-6F175D3DCCD1}">
              <a14:hiddenFill xmlns:a14="http://schemas.microsoft.com/office/drawing/2010/main">
                <a:solidFill>
                  <a:srgbClr val="FFFFFF"/>
                </a:solidFill>
              </a14:hiddenFill>
            </a:ext>
          </a:extLst>
        </p:spPr>
        <p:txBody>
          <a:bodyPr lIns="37440" tIns="27720" rIns="37440" bIns="27720"/>
          <a:lstStyle/>
          <a:p>
            <a:pPr fontAlgn="base">
              <a:spcBef>
                <a:spcPct val="0"/>
              </a:spcBef>
              <a:spcAft>
                <a:spcPct val="0"/>
              </a:spcAft>
            </a:pPr>
            <a:endParaRPr lang="ja-JP" altLang="en-US" b="1" u="sng">
              <a:solidFill>
                <a:srgbClr val="FF0000"/>
              </a:solidFill>
              <a:latin typeface="HGP創英角ｺﾞｼｯｸUB" pitchFamily="50" charset="-128"/>
              <a:ea typeface="HGP創英角ｺﾞｼｯｸUB" pitchFamily="50" charset="-128"/>
            </a:endParaRPr>
          </a:p>
        </p:txBody>
      </p:sp>
      <p:sp>
        <p:nvSpPr>
          <p:cNvPr id="16537" name="Freeform 158"/>
          <p:cNvSpPr>
            <a:spLocks/>
          </p:cNvSpPr>
          <p:nvPr/>
        </p:nvSpPr>
        <p:spPr bwMode="auto">
          <a:xfrm>
            <a:off x="6078538" y="641350"/>
            <a:ext cx="749300" cy="1028700"/>
          </a:xfrm>
          <a:custGeom>
            <a:avLst/>
            <a:gdLst>
              <a:gd name="T0" fmla="*/ 2147483647 w 1155"/>
              <a:gd name="T1" fmla="*/ 2147483647 h 1730"/>
              <a:gd name="T2" fmla="*/ 2147483647 w 1155"/>
              <a:gd name="T3" fmla="*/ 0 h 1730"/>
              <a:gd name="T4" fmla="*/ 0 w 1155"/>
              <a:gd name="T5" fmla="*/ 0 h 1730"/>
              <a:gd name="T6" fmla="*/ 0 60000 65536"/>
              <a:gd name="T7" fmla="*/ 0 60000 65536"/>
              <a:gd name="T8" fmla="*/ 0 60000 65536"/>
              <a:gd name="T9" fmla="*/ 0 w 1155"/>
              <a:gd name="T10" fmla="*/ 0 h 1730"/>
              <a:gd name="T11" fmla="*/ 1155 w 1155"/>
              <a:gd name="T12" fmla="*/ 1730 h 1730"/>
            </a:gdLst>
            <a:ahLst/>
            <a:cxnLst>
              <a:cxn ang="T6">
                <a:pos x="T0" y="T1"/>
              </a:cxn>
              <a:cxn ang="T7">
                <a:pos x="T2" y="T3"/>
              </a:cxn>
              <a:cxn ang="T8">
                <a:pos x="T4" y="T5"/>
              </a:cxn>
            </a:cxnLst>
            <a:rect l="T9" t="T10" r="T11" b="T12"/>
            <a:pathLst>
              <a:path w="1155" h="1730">
                <a:moveTo>
                  <a:pt x="861" y="1730"/>
                </a:moveTo>
                <a:lnTo>
                  <a:pt x="1155" y="0"/>
                </a:lnTo>
                <a:lnTo>
                  <a:pt x="0" y="0"/>
                </a:lnTo>
              </a:path>
            </a:pathLst>
          </a:custGeom>
          <a:noFill/>
          <a:ln w="9525">
            <a:solidFill>
              <a:srgbClr val="000000"/>
            </a:solidFill>
            <a:round/>
            <a:headEnd type="oval" w="sm" len="sm"/>
            <a:tailEnd/>
          </a:ln>
          <a:extLst>
            <a:ext uri="{909E8E84-426E-40DD-AFC4-6F175D3DCCD1}">
              <a14:hiddenFill xmlns:a14="http://schemas.microsoft.com/office/drawing/2010/main">
                <a:solidFill>
                  <a:srgbClr val="FFFFFF"/>
                </a:solidFill>
              </a14:hiddenFill>
            </a:ext>
          </a:extLst>
        </p:spPr>
        <p:txBody>
          <a:bodyPr lIns="37440" tIns="27720" rIns="37440" bIns="27720"/>
          <a:lstStyle/>
          <a:p>
            <a:pPr fontAlgn="base">
              <a:spcBef>
                <a:spcPct val="0"/>
              </a:spcBef>
              <a:spcAft>
                <a:spcPct val="0"/>
              </a:spcAft>
            </a:pPr>
            <a:endParaRPr lang="ja-JP" altLang="en-US" b="1" u="sng">
              <a:solidFill>
                <a:srgbClr val="FF0000"/>
              </a:solidFill>
              <a:latin typeface="HGP創英角ｺﾞｼｯｸUB" pitchFamily="50" charset="-128"/>
              <a:ea typeface="HGP創英角ｺﾞｼｯｸUB" pitchFamily="50" charset="-128"/>
            </a:endParaRPr>
          </a:p>
        </p:txBody>
      </p:sp>
      <p:sp>
        <p:nvSpPr>
          <p:cNvPr id="16538" name="Freeform 159"/>
          <p:cNvSpPr>
            <a:spLocks/>
          </p:cNvSpPr>
          <p:nvPr/>
        </p:nvSpPr>
        <p:spPr bwMode="auto">
          <a:xfrm>
            <a:off x="5607050" y="1438275"/>
            <a:ext cx="965200" cy="1174750"/>
          </a:xfrm>
          <a:custGeom>
            <a:avLst/>
            <a:gdLst>
              <a:gd name="T0" fmla="*/ 2147483647 w 1521"/>
              <a:gd name="T1" fmla="*/ 2147483647 h 1850"/>
              <a:gd name="T2" fmla="*/ 2147483647 w 1521"/>
              <a:gd name="T3" fmla="*/ 0 h 1850"/>
              <a:gd name="T4" fmla="*/ 0 w 1521"/>
              <a:gd name="T5" fmla="*/ 0 h 1850"/>
              <a:gd name="T6" fmla="*/ 0 60000 65536"/>
              <a:gd name="T7" fmla="*/ 0 60000 65536"/>
              <a:gd name="T8" fmla="*/ 0 60000 65536"/>
              <a:gd name="T9" fmla="*/ 0 w 1521"/>
              <a:gd name="T10" fmla="*/ 0 h 1850"/>
              <a:gd name="T11" fmla="*/ 1521 w 1521"/>
              <a:gd name="T12" fmla="*/ 1850 h 1850"/>
            </a:gdLst>
            <a:ahLst/>
            <a:cxnLst>
              <a:cxn ang="T6">
                <a:pos x="T0" y="T1"/>
              </a:cxn>
              <a:cxn ang="T7">
                <a:pos x="T2" y="T3"/>
              </a:cxn>
              <a:cxn ang="T8">
                <a:pos x="T4" y="T5"/>
              </a:cxn>
            </a:cxnLst>
            <a:rect l="T9" t="T10" r="T11" b="T12"/>
            <a:pathLst>
              <a:path w="1521" h="1850">
                <a:moveTo>
                  <a:pt x="1521" y="1850"/>
                </a:moveTo>
                <a:lnTo>
                  <a:pt x="1065" y="0"/>
                </a:lnTo>
                <a:lnTo>
                  <a:pt x="0" y="0"/>
                </a:lnTo>
              </a:path>
            </a:pathLst>
          </a:custGeom>
          <a:noFill/>
          <a:ln w="9525">
            <a:solidFill>
              <a:srgbClr val="000000"/>
            </a:solidFill>
            <a:round/>
            <a:headEnd type="oval" w="sm" len="sm"/>
            <a:tailEnd/>
          </a:ln>
          <a:extLst>
            <a:ext uri="{909E8E84-426E-40DD-AFC4-6F175D3DCCD1}">
              <a14:hiddenFill xmlns:a14="http://schemas.microsoft.com/office/drawing/2010/main">
                <a:solidFill>
                  <a:srgbClr val="FFFFFF"/>
                </a:solidFill>
              </a14:hiddenFill>
            </a:ext>
          </a:extLst>
        </p:spPr>
        <p:txBody>
          <a:bodyPr lIns="37440" tIns="27720" rIns="37440" bIns="27720"/>
          <a:lstStyle/>
          <a:p>
            <a:pPr fontAlgn="base">
              <a:spcBef>
                <a:spcPct val="0"/>
              </a:spcBef>
              <a:spcAft>
                <a:spcPct val="0"/>
              </a:spcAft>
            </a:pPr>
            <a:endParaRPr lang="ja-JP" altLang="en-US" b="1" u="sng">
              <a:solidFill>
                <a:srgbClr val="FF0000"/>
              </a:solidFill>
              <a:latin typeface="HGP創英角ｺﾞｼｯｸUB" pitchFamily="50" charset="-128"/>
              <a:ea typeface="HGP創英角ｺﾞｼｯｸUB" pitchFamily="50" charset="-128"/>
            </a:endParaRPr>
          </a:p>
        </p:txBody>
      </p:sp>
      <p:sp>
        <p:nvSpPr>
          <p:cNvPr id="16539" name="Freeform 160"/>
          <p:cNvSpPr>
            <a:spLocks/>
          </p:cNvSpPr>
          <p:nvPr/>
        </p:nvSpPr>
        <p:spPr bwMode="auto">
          <a:xfrm>
            <a:off x="5211763" y="1765300"/>
            <a:ext cx="1214437" cy="1171575"/>
          </a:xfrm>
          <a:custGeom>
            <a:avLst/>
            <a:gdLst>
              <a:gd name="T0" fmla="*/ 2147483647 w 1716"/>
              <a:gd name="T1" fmla="*/ 2147483647 h 1925"/>
              <a:gd name="T2" fmla="*/ 2147483647 w 1716"/>
              <a:gd name="T3" fmla="*/ 0 h 1925"/>
              <a:gd name="T4" fmla="*/ 0 w 1716"/>
              <a:gd name="T5" fmla="*/ 0 h 1925"/>
              <a:gd name="T6" fmla="*/ 0 60000 65536"/>
              <a:gd name="T7" fmla="*/ 0 60000 65536"/>
              <a:gd name="T8" fmla="*/ 0 60000 65536"/>
              <a:gd name="T9" fmla="*/ 0 w 1716"/>
              <a:gd name="T10" fmla="*/ 0 h 1925"/>
              <a:gd name="T11" fmla="*/ 1716 w 1716"/>
              <a:gd name="T12" fmla="*/ 1925 h 1925"/>
            </a:gdLst>
            <a:ahLst/>
            <a:cxnLst>
              <a:cxn ang="T6">
                <a:pos x="T0" y="T1"/>
              </a:cxn>
              <a:cxn ang="T7">
                <a:pos x="T2" y="T3"/>
              </a:cxn>
              <a:cxn ang="T8">
                <a:pos x="T4" y="T5"/>
              </a:cxn>
            </a:cxnLst>
            <a:rect l="T9" t="T10" r="T11" b="T12"/>
            <a:pathLst>
              <a:path w="1716" h="1925">
                <a:moveTo>
                  <a:pt x="1716" y="1925"/>
                </a:moveTo>
                <a:lnTo>
                  <a:pt x="1245" y="0"/>
                </a:lnTo>
                <a:lnTo>
                  <a:pt x="0" y="0"/>
                </a:lnTo>
              </a:path>
            </a:pathLst>
          </a:custGeom>
          <a:noFill/>
          <a:ln w="9525">
            <a:solidFill>
              <a:srgbClr val="000000"/>
            </a:solidFill>
            <a:round/>
            <a:headEnd type="oval" w="sm" len="sm"/>
            <a:tailEnd/>
          </a:ln>
          <a:extLst>
            <a:ext uri="{909E8E84-426E-40DD-AFC4-6F175D3DCCD1}">
              <a14:hiddenFill xmlns:a14="http://schemas.microsoft.com/office/drawing/2010/main">
                <a:solidFill>
                  <a:srgbClr val="FFFFFF"/>
                </a:solidFill>
              </a14:hiddenFill>
            </a:ext>
          </a:extLst>
        </p:spPr>
        <p:txBody>
          <a:bodyPr lIns="37440" tIns="27720" rIns="37440" bIns="27720"/>
          <a:lstStyle/>
          <a:p>
            <a:pPr fontAlgn="base">
              <a:spcBef>
                <a:spcPct val="0"/>
              </a:spcBef>
              <a:spcAft>
                <a:spcPct val="0"/>
              </a:spcAft>
            </a:pPr>
            <a:endParaRPr lang="ja-JP" altLang="en-US" b="1" u="sng">
              <a:solidFill>
                <a:srgbClr val="FF0000"/>
              </a:solidFill>
              <a:latin typeface="HGP創英角ｺﾞｼｯｸUB" pitchFamily="50" charset="-128"/>
              <a:ea typeface="HGP創英角ｺﾞｼｯｸUB" pitchFamily="50" charset="-128"/>
            </a:endParaRPr>
          </a:p>
        </p:txBody>
      </p:sp>
      <p:sp>
        <p:nvSpPr>
          <p:cNvPr id="16540" name="Freeform 161"/>
          <p:cNvSpPr>
            <a:spLocks/>
          </p:cNvSpPr>
          <p:nvPr/>
        </p:nvSpPr>
        <p:spPr bwMode="auto">
          <a:xfrm>
            <a:off x="5124450" y="2120900"/>
            <a:ext cx="1041400" cy="1184275"/>
          </a:xfrm>
          <a:custGeom>
            <a:avLst/>
            <a:gdLst>
              <a:gd name="T0" fmla="*/ 2147483647 w 1641"/>
              <a:gd name="T1" fmla="*/ 2147483647 h 1865"/>
              <a:gd name="T2" fmla="*/ 2147483647 w 1641"/>
              <a:gd name="T3" fmla="*/ 0 h 1865"/>
              <a:gd name="T4" fmla="*/ 0 w 1641"/>
              <a:gd name="T5" fmla="*/ 0 h 1865"/>
              <a:gd name="T6" fmla="*/ 0 60000 65536"/>
              <a:gd name="T7" fmla="*/ 0 60000 65536"/>
              <a:gd name="T8" fmla="*/ 0 60000 65536"/>
              <a:gd name="T9" fmla="*/ 0 w 1641"/>
              <a:gd name="T10" fmla="*/ 0 h 1865"/>
              <a:gd name="T11" fmla="*/ 1641 w 1641"/>
              <a:gd name="T12" fmla="*/ 1865 h 1865"/>
            </a:gdLst>
            <a:ahLst/>
            <a:cxnLst>
              <a:cxn ang="T6">
                <a:pos x="T0" y="T1"/>
              </a:cxn>
              <a:cxn ang="T7">
                <a:pos x="T2" y="T3"/>
              </a:cxn>
              <a:cxn ang="T8">
                <a:pos x="T4" y="T5"/>
              </a:cxn>
            </a:cxnLst>
            <a:rect l="T9" t="T10" r="T11" b="T12"/>
            <a:pathLst>
              <a:path w="1641" h="1865">
                <a:moveTo>
                  <a:pt x="1641" y="1865"/>
                </a:moveTo>
                <a:lnTo>
                  <a:pt x="1275" y="0"/>
                </a:lnTo>
                <a:lnTo>
                  <a:pt x="0" y="0"/>
                </a:lnTo>
              </a:path>
            </a:pathLst>
          </a:custGeom>
          <a:noFill/>
          <a:ln w="9525">
            <a:solidFill>
              <a:srgbClr val="000000"/>
            </a:solidFill>
            <a:round/>
            <a:headEnd type="oval" w="sm" len="sm"/>
            <a:tailEnd/>
          </a:ln>
          <a:extLst>
            <a:ext uri="{909E8E84-426E-40DD-AFC4-6F175D3DCCD1}">
              <a14:hiddenFill xmlns:a14="http://schemas.microsoft.com/office/drawing/2010/main">
                <a:solidFill>
                  <a:srgbClr val="FFFFFF"/>
                </a:solidFill>
              </a14:hiddenFill>
            </a:ext>
          </a:extLst>
        </p:spPr>
        <p:txBody>
          <a:bodyPr lIns="37440" tIns="27720" rIns="37440" bIns="27720"/>
          <a:lstStyle/>
          <a:p>
            <a:pPr fontAlgn="base">
              <a:spcBef>
                <a:spcPct val="0"/>
              </a:spcBef>
              <a:spcAft>
                <a:spcPct val="0"/>
              </a:spcAft>
            </a:pPr>
            <a:endParaRPr lang="ja-JP" altLang="en-US" b="1" u="sng">
              <a:solidFill>
                <a:srgbClr val="FF0000"/>
              </a:solidFill>
              <a:latin typeface="HGP創英角ｺﾞｼｯｸUB" pitchFamily="50" charset="-128"/>
              <a:ea typeface="HGP創英角ｺﾞｼｯｸUB" pitchFamily="50" charset="-128"/>
            </a:endParaRPr>
          </a:p>
        </p:txBody>
      </p:sp>
      <p:sp>
        <p:nvSpPr>
          <p:cNvPr id="16541" name="Freeform 162"/>
          <p:cNvSpPr>
            <a:spLocks/>
          </p:cNvSpPr>
          <p:nvPr/>
        </p:nvSpPr>
        <p:spPr bwMode="auto">
          <a:xfrm>
            <a:off x="4981575" y="2435225"/>
            <a:ext cx="1038225" cy="1133475"/>
          </a:xfrm>
          <a:custGeom>
            <a:avLst/>
            <a:gdLst>
              <a:gd name="T0" fmla="*/ 2147483647 w 1686"/>
              <a:gd name="T1" fmla="*/ 2147483647 h 1730"/>
              <a:gd name="T2" fmla="*/ 2147483647 w 1686"/>
              <a:gd name="T3" fmla="*/ 0 h 1730"/>
              <a:gd name="T4" fmla="*/ 0 w 1686"/>
              <a:gd name="T5" fmla="*/ 0 h 1730"/>
              <a:gd name="T6" fmla="*/ 0 60000 65536"/>
              <a:gd name="T7" fmla="*/ 0 60000 65536"/>
              <a:gd name="T8" fmla="*/ 0 60000 65536"/>
              <a:gd name="T9" fmla="*/ 0 w 1686"/>
              <a:gd name="T10" fmla="*/ 0 h 1730"/>
              <a:gd name="T11" fmla="*/ 1686 w 1686"/>
              <a:gd name="T12" fmla="*/ 1730 h 1730"/>
            </a:gdLst>
            <a:ahLst/>
            <a:cxnLst>
              <a:cxn ang="T6">
                <a:pos x="T0" y="T1"/>
              </a:cxn>
              <a:cxn ang="T7">
                <a:pos x="T2" y="T3"/>
              </a:cxn>
              <a:cxn ang="T8">
                <a:pos x="T4" y="T5"/>
              </a:cxn>
            </a:cxnLst>
            <a:rect l="T9" t="T10" r="T11" b="T12"/>
            <a:pathLst>
              <a:path w="1686" h="1730">
                <a:moveTo>
                  <a:pt x="1686" y="1730"/>
                </a:moveTo>
                <a:lnTo>
                  <a:pt x="1035" y="0"/>
                </a:lnTo>
                <a:lnTo>
                  <a:pt x="0" y="0"/>
                </a:lnTo>
              </a:path>
            </a:pathLst>
          </a:custGeom>
          <a:noFill/>
          <a:ln w="9525">
            <a:solidFill>
              <a:srgbClr val="000000"/>
            </a:solidFill>
            <a:round/>
            <a:headEnd type="oval" w="sm" len="sm"/>
            <a:tailEnd/>
          </a:ln>
          <a:extLst>
            <a:ext uri="{909E8E84-426E-40DD-AFC4-6F175D3DCCD1}">
              <a14:hiddenFill xmlns:a14="http://schemas.microsoft.com/office/drawing/2010/main">
                <a:solidFill>
                  <a:srgbClr val="FFFFFF"/>
                </a:solidFill>
              </a14:hiddenFill>
            </a:ext>
          </a:extLst>
        </p:spPr>
        <p:txBody>
          <a:bodyPr lIns="37440" tIns="27720" rIns="37440" bIns="27720"/>
          <a:lstStyle/>
          <a:p>
            <a:pPr fontAlgn="base">
              <a:spcBef>
                <a:spcPct val="0"/>
              </a:spcBef>
              <a:spcAft>
                <a:spcPct val="0"/>
              </a:spcAft>
            </a:pPr>
            <a:endParaRPr lang="ja-JP" altLang="en-US" b="1" u="sng">
              <a:solidFill>
                <a:srgbClr val="FF0000"/>
              </a:solidFill>
              <a:latin typeface="HGP創英角ｺﾞｼｯｸUB" pitchFamily="50" charset="-128"/>
              <a:ea typeface="HGP創英角ｺﾞｼｯｸUB" pitchFamily="50" charset="-128"/>
            </a:endParaRPr>
          </a:p>
        </p:txBody>
      </p:sp>
      <p:sp>
        <p:nvSpPr>
          <p:cNvPr id="16542" name="Freeform 163"/>
          <p:cNvSpPr>
            <a:spLocks/>
          </p:cNvSpPr>
          <p:nvPr/>
        </p:nvSpPr>
        <p:spPr bwMode="auto">
          <a:xfrm>
            <a:off x="4792663" y="2752725"/>
            <a:ext cx="712787" cy="593725"/>
          </a:xfrm>
          <a:custGeom>
            <a:avLst/>
            <a:gdLst>
              <a:gd name="T0" fmla="*/ 2147483647 w 990"/>
              <a:gd name="T1" fmla="*/ 2147483647 h 1100"/>
              <a:gd name="T2" fmla="*/ 2147483647 w 990"/>
              <a:gd name="T3" fmla="*/ 0 h 1100"/>
              <a:gd name="T4" fmla="*/ 0 w 990"/>
              <a:gd name="T5" fmla="*/ 0 h 1100"/>
              <a:gd name="T6" fmla="*/ 0 60000 65536"/>
              <a:gd name="T7" fmla="*/ 0 60000 65536"/>
              <a:gd name="T8" fmla="*/ 0 60000 65536"/>
              <a:gd name="T9" fmla="*/ 0 w 990"/>
              <a:gd name="T10" fmla="*/ 0 h 1100"/>
              <a:gd name="T11" fmla="*/ 990 w 990"/>
              <a:gd name="T12" fmla="*/ 1100 h 1100"/>
            </a:gdLst>
            <a:ahLst/>
            <a:cxnLst>
              <a:cxn ang="T6">
                <a:pos x="T0" y="T1"/>
              </a:cxn>
              <a:cxn ang="T7">
                <a:pos x="T2" y="T3"/>
              </a:cxn>
              <a:cxn ang="T8">
                <a:pos x="T4" y="T5"/>
              </a:cxn>
            </a:cxnLst>
            <a:rect l="T9" t="T10" r="T11" b="T12"/>
            <a:pathLst>
              <a:path w="990" h="1100">
                <a:moveTo>
                  <a:pt x="876" y="1100"/>
                </a:moveTo>
                <a:lnTo>
                  <a:pt x="990" y="0"/>
                </a:lnTo>
                <a:lnTo>
                  <a:pt x="0" y="0"/>
                </a:lnTo>
              </a:path>
            </a:pathLst>
          </a:custGeom>
          <a:noFill/>
          <a:ln w="9525">
            <a:solidFill>
              <a:srgbClr val="000000"/>
            </a:solidFill>
            <a:round/>
            <a:headEnd type="oval" w="sm" len="sm"/>
            <a:tailEnd/>
          </a:ln>
          <a:extLst>
            <a:ext uri="{909E8E84-426E-40DD-AFC4-6F175D3DCCD1}">
              <a14:hiddenFill xmlns:a14="http://schemas.microsoft.com/office/drawing/2010/main">
                <a:solidFill>
                  <a:srgbClr val="FFFFFF"/>
                </a:solidFill>
              </a14:hiddenFill>
            </a:ext>
          </a:extLst>
        </p:spPr>
        <p:txBody>
          <a:bodyPr lIns="37440" tIns="27720" rIns="37440" bIns="27720"/>
          <a:lstStyle/>
          <a:p>
            <a:pPr fontAlgn="base">
              <a:spcBef>
                <a:spcPct val="0"/>
              </a:spcBef>
              <a:spcAft>
                <a:spcPct val="0"/>
              </a:spcAft>
            </a:pPr>
            <a:endParaRPr lang="ja-JP" altLang="en-US" b="1" u="sng">
              <a:solidFill>
                <a:srgbClr val="FF0000"/>
              </a:solidFill>
              <a:latin typeface="HGP創英角ｺﾞｼｯｸUB" pitchFamily="50" charset="-128"/>
              <a:ea typeface="HGP創英角ｺﾞｼｯｸUB" pitchFamily="50" charset="-128"/>
            </a:endParaRPr>
          </a:p>
        </p:txBody>
      </p:sp>
      <p:sp>
        <p:nvSpPr>
          <p:cNvPr id="16543" name="Freeform 164"/>
          <p:cNvSpPr>
            <a:spLocks/>
          </p:cNvSpPr>
          <p:nvPr/>
        </p:nvSpPr>
        <p:spPr bwMode="auto">
          <a:xfrm>
            <a:off x="3336925" y="2498725"/>
            <a:ext cx="1295400" cy="1333500"/>
          </a:xfrm>
          <a:custGeom>
            <a:avLst/>
            <a:gdLst>
              <a:gd name="T0" fmla="*/ 2147483647 w 1971"/>
              <a:gd name="T1" fmla="*/ 2147483647 h 1985"/>
              <a:gd name="T2" fmla="*/ 2147483647 w 1971"/>
              <a:gd name="T3" fmla="*/ 0 h 1985"/>
              <a:gd name="T4" fmla="*/ 0 w 1971"/>
              <a:gd name="T5" fmla="*/ 0 h 1985"/>
              <a:gd name="T6" fmla="*/ 0 60000 65536"/>
              <a:gd name="T7" fmla="*/ 0 60000 65536"/>
              <a:gd name="T8" fmla="*/ 0 60000 65536"/>
              <a:gd name="T9" fmla="*/ 0 w 1971"/>
              <a:gd name="T10" fmla="*/ 0 h 1985"/>
              <a:gd name="T11" fmla="*/ 1971 w 1971"/>
              <a:gd name="T12" fmla="*/ 1985 h 1985"/>
            </a:gdLst>
            <a:ahLst/>
            <a:cxnLst>
              <a:cxn ang="T6">
                <a:pos x="T0" y="T1"/>
              </a:cxn>
              <a:cxn ang="T7">
                <a:pos x="T2" y="T3"/>
              </a:cxn>
              <a:cxn ang="T8">
                <a:pos x="T4" y="T5"/>
              </a:cxn>
            </a:cxnLst>
            <a:rect l="T9" t="T10" r="T11" b="T12"/>
            <a:pathLst>
              <a:path w="1971" h="1985">
                <a:moveTo>
                  <a:pt x="1971" y="1985"/>
                </a:moveTo>
                <a:lnTo>
                  <a:pt x="1155" y="0"/>
                </a:lnTo>
                <a:lnTo>
                  <a:pt x="0" y="0"/>
                </a:lnTo>
              </a:path>
            </a:pathLst>
          </a:custGeom>
          <a:noFill/>
          <a:ln w="9525">
            <a:solidFill>
              <a:srgbClr val="000000"/>
            </a:solidFill>
            <a:round/>
            <a:headEnd type="oval" w="sm" len="sm"/>
            <a:tailEnd type="none" w="sm" len="sm"/>
          </a:ln>
          <a:extLst>
            <a:ext uri="{909E8E84-426E-40DD-AFC4-6F175D3DCCD1}">
              <a14:hiddenFill xmlns:a14="http://schemas.microsoft.com/office/drawing/2010/main">
                <a:solidFill>
                  <a:srgbClr val="FFFFFF"/>
                </a:solidFill>
              </a14:hiddenFill>
            </a:ext>
          </a:extLst>
        </p:spPr>
        <p:txBody>
          <a:bodyPr lIns="37440" tIns="27720" rIns="37440" bIns="27720"/>
          <a:lstStyle/>
          <a:p>
            <a:pPr fontAlgn="base">
              <a:spcBef>
                <a:spcPct val="0"/>
              </a:spcBef>
              <a:spcAft>
                <a:spcPct val="0"/>
              </a:spcAft>
            </a:pPr>
            <a:r>
              <a:rPr lang="en-US" altLang="ja-JP" sz="600" dirty="0">
                <a:solidFill>
                  <a:srgbClr val="FF0000"/>
                </a:solidFill>
                <a:latin typeface="Arial Narrow" pitchFamily="34" charset="0"/>
                <a:ea typeface="HGP創英角ｺﾞｼｯｸUB" pitchFamily="50" charset="-128"/>
              </a:rPr>
              <a:t>Hino River, </a:t>
            </a:r>
            <a:r>
              <a:rPr lang="en-US" altLang="ja-JP" sz="600" dirty="0" err="1">
                <a:solidFill>
                  <a:srgbClr val="FF0000"/>
                </a:solidFill>
                <a:latin typeface="Arial Narrow" pitchFamily="34" charset="0"/>
                <a:ea typeface="HGP創英角ｺﾞｼｯｸUB" pitchFamily="50" charset="-128"/>
              </a:rPr>
              <a:t>Gasho</a:t>
            </a:r>
            <a:r>
              <a:rPr lang="en-US" altLang="ja-JP" sz="600" dirty="0">
                <a:solidFill>
                  <a:srgbClr val="FF0000"/>
                </a:solidFill>
                <a:latin typeface="Arial Narrow" pitchFamily="34" charset="0"/>
                <a:ea typeface="HGP創英角ｺﾞｼｯｸUB" pitchFamily="50" charset="-128"/>
              </a:rPr>
              <a:t> Dam</a:t>
            </a:r>
            <a:endParaRPr lang="ja-JP" altLang="en-US" sz="600" dirty="0">
              <a:solidFill>
                <a:srgbClr val="FF0000"/>
              </a:solidFill>
              <a:latin typeface="Arial Narrow" pitchFamily="34" charset="0"/>
              <a:ea typeface="HGP創英角ｺﾞｼｯｸUB" pitchFamily="50" charset="-128"/>
            </a:endParaRPr>
          </a:p>
        </p:txBody>
      </p:sp>
      <p:sp>
        <p:nvSpPr>
          <p:cNvPr id="16544" name="Freeform 165"/>
          <p:cNvSpPr>
            <a:spLocks/>
          </p:cNvSpPr>
          <p:nvPr/>
        </p:nvSpPr>
        <p:spPr bwMode="auto">
          <a:xfrm>
            <a:off x="3240088" y="2790825"/>
            <a:ext cx="1096962" cy="971550"/>
          </a:xfrm>
          <a:custGeom>
            <a:avLst/>
            <a:gdLst>
              <a:gd name="T0" fmla="*/ 2147483647 w 1806"/>
              <a:gd name="T1" fmla="*/ 2147483647 h 1535"/>
              <a:gd name="T2" fmla="*/ 2147483647 w 1806"/>
              <a:gd name="T3" fmla="*/ 0 h 1535"/>
              <a:gd name="T4" fmla="*/ 0 w 1806"/>
              <a:gd name="T5" fmla="*/ 0 h 1535"/>
              <a:gd name="T6" fmla="*/ 0 60000 65536"/>
              <a:gd name="T7" fmla="*/ 0 60000 65536"/>
              <a:gd name="T8" fmla="*/ 0 60000 65536"/>
              <a:gd name="T9" fmla="*/ 0 w 1806"/>
              <a:gd name="T10" fmla="*/ 0 h 1535"/>
              <a:gd name="T11" fmla="*/ 1806 w 1806"/>
              <a:gd name="T12" fmla="*/ 1535 h 1535"/>
            </a:gdLst>
            <a:ahLst/>
            <a:cxnLst>
              <a:cxn ang="T6">
                <a:pos x="T0" y="T1"/>
              </a:cxn>
              <a:cxn ang="T7">
                <a:pos x="T2" y="T3"/>
              </a:cxn>
              <a:cxn ang="T8">
                <a:pos x="T4" y="T5"/>
              </a:cxn>
            </a:cxnLst>
            <a:rect l="T9" t="T10" r="T11" b="T12"/>
            <a:pathLst>
              <a:path w="1806" h="1535">
                <a:moveTo>
                  <a:pt x="1806" y="1535"/>
                </a:moveTo>
                <a:lnTo>
                  <a:pt x="1140" y="0"/>
                </a:lnTo>
                <a:lnTo>
                  <a:pt x="0" y="0"/>
                </a:lnTo>
              </a:path>
            </a:pathLst>
          </a:custGeom>
          <a:noFill/>
          <a:ln w="9525">
            <a:solidFill>
              <a:srgbClr val="000000"/>
            </a:solidFill>
            <a:round/>
            <a:headEnd type="oval" w="sm" len="sm"/>
            <a:tailEnd/>
          </a:ln>
          <a:extLst>
            <a:ext uri="{909E8E84-426E-40DD-AFC4-6F175D3DCCD1}">
              <a14:hiddenFill xmlns:a14="http://schemas.microsoft.com/office/drawing/2010/main">
                <a:solidFill>
                  <a:srgbClr val="FFFFFF"/>
                </a:solidFill>
              </a14:hiddenFill>
            </a:ext>
          </a:extLst>
        </p:spPr>
        <p:txBody>
          <a:bodyPr lIns="37440" tIns="27720" rIns="37440" bIns="27720"/>
          <a:lstStyle/>
          <a:p>
            <a:pPr fontAlgn="base">
              <a:spcBef>
                <a:spcPct val="0"/>
              </a:spcBef>
              <a:spcAft>
                <a:spcPct val="0"/>
              </a:spcAft>
            </a:pPr>
            <a:endParaRPr lang="ja-JP" altLang="en-US" b="1" u="sng">
              <a:solidFill>
                <a:srgbClr val="FF0000"/>
              </a:solidFill>
              <a:latin typeface="HGP創英角ｺﾞｼｯｸUB" pitchFamily="50" charset="-128"/>
              <a:ea typeface="HGP創英角ｺﾞｼｯｸUB" pitchFamily="50" charset="-128"/>
            </a:endParaRPr>
          </a:p>
        </p:txBody>
      </p:sp>
      <p:sp>
        <p:nvSpPr>
          <p:cNvPr id="16545" name="Freeform 166"/>
          <p:cNvSpPr>
            <a:spLocks/>
          </p:cNvSpPr>
          <p:nvPr/>
        </p:nvSpPr>
        <p:spPr bwMode="auto">
          <a:xfrm>
            <a:off x="3143250" y="2965450"/>
            <a:ext cx="1063625" cy="847725"/>
          </a:xfrm>
          <a:custGeom>
            <a:avLst/>
            <a:gdLst>
              <a:gd name="T0" fmla="*/ 2147483647 w 1800"/>
              <a:gd name="T1" fmla="*/ 2147483647 h 1445"/>
              <a:gd name="T2" fmla="*/ 2147483647 w 1800"/>
              <a:gd name="T3" fmla="*/ 0 h 1445"/>
              <a:gd name="T4" fmla="*/ 0 w 1800"/>
              <a:gd name="T5" fmla="*/ 2147483647 h 1445"/>
              <a:gd name="T6" fmla="*/ 0 60000 65536"/>
              <a:gd name="T7" fmla="*/ 0 60000 65536"/>
              <a:gd name="T8" fmla="*/ 0 60000 65536"/>
              <a:gd name="T9" fmla="*/ 0 w 1800"/>
              <a:gd name="T10" fmla="*/ 0 h 1445"/>
              <a:gd name="T11" fmla="*/ 1800 w 1800"/>
              <a:gd name="T12" fmla="*/ 1445 h 1445"/>
            </a:gdLst>
            <a:ahLst/>
            <a:cxnLst>
              <a:cxn ang="T6">
                <a:pos x="T0" y="T1"/>
              </a:cxn>
              <a:cxn ang="T7">
                <a:pos x="T2" y="T3"/>
              </a:cxn>
              <a:cxn ang="T8">
                <a:pos x="T4" y="T5"/>
              </a:cxn>
            </a:cxnLst>
            <a:rect l="T9" t="T10" r="T11" b="T12"/>
            <a:pathLst>
              <a:path w="1800" h="1445">
                <a:moveTo>
                  <a:pt x="1800" y="1445"/>
                </a:moveTo>
                <a:lnTo>
                  <a:pt x="1224" y="0"/>
                </a:lnTo>
                <a:lnTo>
                  <a:pt x="0" y="5"/>
                </a:lnTo>
              </a:path>
            </a:pathLst>
          </a:custGeom>
          <a:noFill/>
          <a:ln w="9525">
            <a:solidFill>
              <a:srgbClr val="000000"/>
            </a:solidFill>
            <a:round/>
            <a:headEnd type="oval" w="sm" len="sm"/>
            <a:tailEnd/>
          </a:ln>
          <a:extLst>
            <a:ext uri="{909E8E84-426E-40DD-AFC4-6F175D3DCCD1}">
              <a14:hiddenFill xmlns:a14="http://schemas.microsoft.com/office/drawing/2010/main">
                <a:solidFill>
                  <a:srgbClr val="FFFFFF"/>
                </a:solidFill>
              </a14:hiddenFill>
            </a:ext>
          </a:extLst>
        </p:spPr>
        <p:txBody>
          <a:bodyPr lIns="37440" tIns="27720" rIns="37440" bIns="27720"/>
          <a:lstStyle/>
          <a:p>
            <a:pPr fontAlgn="base">
              <a:spcBef>
                <a:spcPct val="0"/>
              </a:spcBef>
              <a:spcAft>
                <a:spcPct val="0"/>
              </a:spcAft>
            </a:pPr>
            <a:endParaRPr lang="ja-JP" altLang="en-US" b="1" u="sng">
              <a:solidFill>
                <a:srgbClr val="FF0000"/>
              </a:solidFill>
              <a:latin typeface="HGP創英角ｺﾞｼｯｸUB" pitchFamily="50" charset="-128"/>
              <a:ea typeface="HGP創英角ｺﾞｼｯｸUB" pitchFamily="50" charset="-128"/>
            </a:endParaRPr>
          </a:p>
        </p:txBody>
      </p:sp>
      <p:sp>
        <p:nvSpPr>
          <p:cNvPr id="16546" name="Freeform 167"/>
          <p:cNvSpPr>
            <a:spLocks/>
          </p:cNvSpPr>
          <p:nvPr/>
        </p:nvSpPr>
        <p:spPr bwMode="auto">
          <a:xfrm>
            <a:off x="3171825" y="3141663"/>
            <a:ext cx="1055688" cy="863600"/>
          </a:xfrm>
          <a:custGeom>
            <a:avLst/>
            <a:gdLst>
              <a:gd name="T0" fmla="*/ 2147483647 w 1656"/>
              <a:gd name="T1" fmla="*/ 2147483647 h 1520"/>
              <a:gd name="T2" fmla="*/ 2147483647 w 1656"/>
              <a:gd name="T3" fmla="*/ 0 h 1520"/>
              <a:gd name="T4" fmla="*/ 0 w 1656"/>
              <a:gd name="T5" fmla="*/ 0 h 1520"/>
              <a:gd name="T6" fmla="*/ 0 60000 65536"/>
              <a:gd name="T7" fmla="*/ 0 60000 65536"/>
              <a:gd name="T8" fmla="*/ 0 60000 65536"/>
              <a:gd name="T9" fmla="*/ 0 w 1656"/>
              <a:gd name="T10" fmla="*/ 0 h 1520"/>
              <a:gd name="T11" fmla="*/ 1656 w 1656"/>
              <a:gd name="T12" fmla="*/ 1520 h 1520"/>
            </a:gdLst>
            <a:ahLst/>
            <a:cxnLst>
              <a:cxn ang="T6">
                <a:pos x="T0" y="T1"/>
              </a:cxn>
              <a:cxn ang="T7">
                <a:pos x="T2" y="T3"/>
              </a:cxn>
              <a:cxn ang="T8">
                <a:pos x="T4" y="T5"/>
              </a:cxn>
            </a:cxnLst>
            <a:rect l="T9" t="T10" r="T11" b="T12"/>
            <a:pathLst>
              <a:path w="1656" h="1520">
                <a:moveTo>
                  <a:pt x="1656" y="1520"/>
                </a:moveTo>
                <a:lnTo>
                  <a:pt x="1035" y="0"/>
                </a:lnTo>
                <a:lnTo>
                  <a:pt x="0" y="0"/>
                </a:lnTo>
              </a:path>
            </a:pathLst>
          </a:custGeom>
          <a:noFill/>
          <a:ln w="9525">
            <a:solidFill>
              <a:srgbClr val="000000"/>
            </a:solidFill>
            <a:round/>
            <a:headEnd type="oval" w="sm" len="sm"/>
            <a:tailEnd/>
          </a:ln>
          <a:extLst>
            <a:ext uri="{909E8E84-426E-40DD-AFC4-6F175D3DCCD1}">
              <a14:hiddenFill xmlns:a14="http://schemas.microsoft.com/office/drawing/2010/main">
                <a:solidFill>
                  <a:srgbClr val="FFFFFF"/>
                </a:solidFill>
              </a14:hiddenFill>
            </a:ext>
          </a:extLst>
        </p:spPr>
        <p:txBody>
          <a:bodyPr lIns="37440" tIns="27720" rIns="37440" bIns="27720"/>
          <a:lstStyle/>
          <a:p>
            <a:pPr fontAlgn="base">
              <a:spcBef>
                <a:spcPct val="0"/>
              </a:spcBef>
              <a:spcAft>
                <a:spcPct val="0"/>
              </a:spcAft>
            </a:pPr>
            <a:endParaRPr lang="ja-JP" altLang="en-US" b="1" u="sng">
              <a:solidFill>
                <a:srgbClr val="FF0000"/>
              </a:solidFill>
              <a:latin typeface="HGP創英角ｺﾞｼｯｸUB" pitchFamily="50" charset="-128"/>
              <a:ea typeface="HGP創英角ｺﾞｼｯｸUB" pitchFamily="50" charset="-128"/>
            </a:endParaRPr>
          </a:p>
        </p:txBody>
      </p:sp>
      <p:sp>
        <p:nvSpPr>
          <p:cNvPr id="16547" name="Freeform 168"/>
          <p:cNvSpPr>
            <a:spLocks/>
          </p:cNvSpPr>
          <p:nvPr/>
        </p:nvSpPr>
        <p:spPr bwMode="auto">
          <a:xfrm>
            <a:off x="3590925" y="2187575"/>
            <a:ext cx="1143000" cy="1524000"/>
          </a:xfrm>
          <a:custGeom>
            <a:avLst/>
            <a:gdLst>
              <a:gd name="T0" fmla="*/ 0 w 1800"/>
              <a:gd name="T1" fmla="*/ 0 h 2400"/>
              <a:gd name="T2" fmla="*/ 2147483647 w 1800"/>
              <a:gd name="T3" fmla="*/ 0 h 2400"/>
              <a:gd name="T4" fmla="*/ 2147483647 w 1800"/>
              <a:gd name="T5" fmla="*/ 2147483647 h 2400"/>
              <a:gd name="T6" fmla="*/ 2147483647 w 1800"/>
              <a:gd name="T7" fmla="*/ 2147483647 h 2400"/>
              <a:gd name="T8" fmla="*/ 0 60000 65536"/>
              <a:gd name="T9" fmla="*/ 0 60000 65536"/>
              <a:gd name="T10" fmla="*/ 0 60000 65536"/>
              <a:gd name="T11" fmla="*/ 0 60000 65536"/>
              <a:gd name="T12" fmla="*/ 0 w 1800"/>
              <a:gd name="T13" fmla="*/ 0 h 2400"/>
              <a:gd name="T14" fmla="*/ 1800 w 1800"/>
              <a:gd name="T15" fmla="*/ 2400 h 2400"/>
            </a:gdLst>
            <a:ahLst/>
            <a:cxnLst>
              <a:cxn ang="T8">
                <a:pos x="T0" y="T1"/>
              </a:cxn>
              <a:cxn ang="T9">
                <a:pos x="T2" y="T3"/>
              </a:cxn>
              <a:cxn ang="T10">
                <a:pos x="T4" y="T5"/>
              </a:cxn>
              <a:cxn ang="T11">
                <a:pos x="T6" y="T7"/>
              </a:cxn>
            </a:cxnLst>
            <a:rect l="T12" t="T13" r="T14" b="T15"/>
            <a:pathLst>
              <a:path w="1800" h="2400">
                <a:moveTo>
                  <a:pt x="0" y="0"/>
                </a:moveTo>
                <a:lnTo>
                  <a:pt x="945" y="0"/>
                </a:lnTo>
                <a:lnTo>
                  <a:pt x="1455" y="1770"/>
                </a:lnTo>
                <a:lnTo>
                  <a:pt x="1800" y="2400"/>
                </a:lnTo>
              </a:path>
            </a:pathLst>
          </a:custGeom>
          <a:noFill/>
          <a:ln w="9525">
            <a:solidFill>
              <a:srgbClr val="000000"/>
            </a:solidFill>
            <a:round/>
            <a:headEnd/>
            <a:tailEnd type="oval" w="sm" len="sm"/>
          </a:ln>
          <a:extLst>
            <a:ext uri="{909E8E84-426E-40DD-AFC4-6F175D3DCCD1}">
              <a14:hiddenFill xmlns:a14="http://schemas.microsoft.com/office/drawing/2010/main">
                <a:solidFill>
                  <a:srgbClr val="FFFFFF"/>
                </a:solidFill>
              </a14:hiddenFill>
            </a:ext>
          </a:extLst>
        </p:spPr>
        <p:txBody>
          <a:bodyPr lIns="37440" tIns="27720" rIns="37440" bIns="27720"/>
          <a:lstStyle/>
          <a:p>
            <a:pPr fontAlgn="base">
              <a:spcBef>
                <a:spcPct val="0"/>
              </a:spcBef>
              <a:spcAft>
                <a:spcPct val="0"/>
              </a:spcAft>
            </a:pPr>
            <a:endParaRPr lang="ja-JP" altLang="en-US" b="1" u="sng">
              <a:solidFill>
                <a:srgbClr val="FF0000"/>
              </a:solidFill>
              <a:latin typeface="HGP創英角ｺﾞｼｯｸUB" pitchFamily="50" charset="-128"/>
              <a:ea typeface="HGP創英角ｺﾞｼｯｸUB" pitchFamily="50" charset="-128"/>
            </a:endParaRPr>
          </a:p>
        </p:txBody>
      </p:sp>
      <p:sp>
        <p:nvSpPr>
          <p:cNvPr id="16548" name="Freeform 169"/>
          <p:cNvSpPr>
            <a:spLocks/>
          </p:cNvSpPr>
          <p:nvPr/>
        </p:nvSpPr>
        <p:spPr bwMode="auto">
          <a:xfrm>
            <a:off x="2905125" y="3787775"/>
            <a:ext cx="993775" cy="330200"/>
          </a:xfrm>
          <a:custGeom>
            <a:avLst/>
            <a:gdLst>
              <a:gd name="T0" fmla="*/ 0 w 1659"/>
              <a:gd name="T1" fmla="*/ 0 h 565"/>
              <a:gd name="T2" fmla="*/ 2147483647 w 1659"/>
              <a:gd name="T3" fmla="*/ 0 h 565"/>
              <a:gd name="T4" fmla="*/ 2147483647 w 1659"/>
              <a:gd name="T5" fmla="*/ 2147483647 h 565"/>
              <a:gd name="T6" fmla="*/ 0 60000 65536"/>
              <a:gd name="T7" fmla="*/ 0 60000 65536"/>
              <a:gd name="T8" fmla="*/ 0 60000 65536"/>
              <a:gd name="T9" fmla="*/ 0 w 1659"/>
              <a:gd name="T10" fmla="*/ 0 h 565"/>
              <a:gd name="T11" fmla="*/ 1659 w 1659"/>
              <a:gd name="T12" fmla="*/ 565 h 565"/>
            </a:gdLst>
            <a:ahLst/>
            <a:cxnLst>
              <a:cxn ang="T6">
                <a:pos x="T0" y="T1"/>
              </a:cxn>
              <a:cxn ang="T7">
                <a:pos x="T2" y="T3"/>
              </a:cxn>
              <a:cxn ang="T8">
                <a:pos x="T4" y="T5"/>
              </a:cxn>
            </a:cxnLst>
            <a:rect l="T9" t="T10" r="T11" b="T12"/>
            <a:pathLst>
              <a:path w="1659" h="565">
                <a:moveTo>
                  <a:pt x="0" y="0"/>
                </a:moveTo>
                <a:lnTo>
                  <a:pt x="1080" y="0"/>
                </a:lnTo>
                <a:lnTo>
                  <a:pt x="1659" y="565"/>
                </a:lnTo>
              </a:path>
            </a:pathLst>
          </a:custGeom>
          <a:noFill/>
          <a:ln w="9525">
            <a:solidFill>
              <a:srgbClr val="000000"/>
            </a:solidFill>
            <a:round/>
            <a:headEnd/>
            <a:tailEnd type="oval" w="sm" len="sm"/>
          </a:ln>
          <a:extLst>
            <a:ext uri="{909E8E84-426E-40DD-AFC4-6F175D3DCCD1}">
              <a14:hiddenFill xmlns:a14="http://schemas.microsoft.com/office/drawing/2010/main">
                <a:solidFill>
                  <a:srgbClr val="FFFFFF"/>
                </a:solidFill>
              </a14:hiddenFill>
            </a:ext>
          </a:extLst>
        </p:spPr>
        <p:txBody>
          <a:bodyPr lIns="37440" tIns="27720" rIns="37440" bIns="27720"/>
          <a:lstStyle/>
          <a:p>
            <a:pPr fontAlgn="base">
              <a:spcBef>
                <a:spcPct val="0"/>
              </a:spcBef>
              <a:spcAft>
                <a:spcPct val="0"/>
              </a:spcAft>
            </a:pPr>
            <a:endParaRPr lang="ja-JP" altLang="en-US" b="1" u="sng">
              <a:solidFill>
                <a:srgbClr val="FF0000"/>
              </a:solidFill>
              <a:latin typeface="HGP創英角ｺﾞｼｯｸUB" pitchFamily="50" charset="-128"/>
              <a:ea typeface="HGP創英角ｺﾞｼｯｸUB" pitchFamily="50" charset="-128"/>
            </a:endParaRPr>
          </a:p>
        </p:txBody>
      </p:sp>
      <p:sp>
        <p:nvSpPr>
          <p:cNvPr id="16549" name="Freeform 170"/>
          <p:cNvSpPr>
            <a:spLocks/>
          </p:cNvSpPr>
          <p:nvPr/>
        </p:nvSpPr>
        <p:spPr bwMode="auto">
          <a:xfrm>
            <a:off x="2343150" y="4511675"/>
            <a:ext cx="1076325" cy="171450"/>
          </a:xfrm>
          <a:custGeom>
            <a:avLst/>
            <a:gdLst>
              <a:gd name="T0" fmla="*/ 0 w 1800"/>
              <a:gd name="T1" fmla="*/ 2147483647 h 180"/>
              <a:gd name="T2" fmla="*/ 2147483647 w 1800"/>
              <a:gd name="T3" fmla="*/ 2147483647 h 180"/>
              <a:gd name="T4" fmla="*/ 2147483647 w 1800"/>
              <a:gd name="T5" fmla="*/ 0 h 180"/>
              <a:gd name="T6" fmla="*/ 0 60000 65536"/>
              <a:gd name="T7" fmla="*/ 0 60000 65536"/>
              <a:gd name="T8" fmla="*/ 0 60000 65536"/>
              <a:gd name="T9" fmla="*/ 0 w 1800"/>
              <a:gd name="T10" fmla="*/ 0 h 180"/>
              <a:gd name="T11" fmla="*/ 1800 w 1800"/>
              <a:gd name="T12" fmla="*/ 180 h 180"/>
            </a:gdLst>
            <a:ahLst/>
            <a:cxnLst>
              <a:cxn ang="T6">
                <a:pos x="T0" y="T1"/>
              </a:cxn>
              <a:cxn ang="T7">
                <a:pos x="T2" y="T3"/>
              </a:cxn>
              <a:cxn ang="T8">
                <a:pos x="T4" y="T5"/>
              </a:cxn>
            </a:cxnLst>
            <a:rect l="T9" t="T10" r="T11" b="T12"/>
            <a:pathLst>
              <a:path w="1800" h="180">
                <a:moveTo>
                  <a:pt x="0" y="180"/>
                </a:moveTo>
                <a:lnTo>
                  <a:pt x="1260" y="180"/>
                </a:lnTo>
                <a:lnTo>
                  <a:pt x="1800" y="0"/>
                </a:lnTo>
              </a:path>
            </a:pathLst>
          </a:custGeom>
          <a:noFill/>
          <a:ln w="9525">
            <a:solidFill>
              <a:srgbClr val="000000"/>
            </a:solidFill>
            <a:round/>
            <a:headEnd/>
            <a:tailEnd type="oval" w="sm" len="sm"/>
          </a:ln>
          <a:extLst>
            <a:ext uri="{909E8E84-426E-40DD-AFC4-6F175D3DCCD1}">
              <a14:hiddenFill xmlns:a14="http://schemas.microsoft.com/office/drawing/2010/main">
                <a:solidFill>
                  <a:srgbClr val="FFFFFF"/>
                </a:solidFill>
              </a14:hiddenFill>
            </a:ext>
          </a:extLst>
        </p:spPr>
        <p:txBody>
          <a:bodyPr lIns="37440" tIns="27720" rIns="37440" bIns="27720"/>
          <a:lstStyle/>
          <a:p>
            <a:pPr fontAlgn="base">
              <a:spcBef>
                <a:spcPct val="0"/>
              </a:spcBef>
              <a:spcAft>
                <a:spcPct val="0"/>
              </a:spcAft>
            </a:pPr>
            <a:endParaRPr lang="ja-JP" altLang="en-US" b="1" u="sng">
              <a:solidFill>
                <a:srgbClr val="FF0000"/>
              </a:solidFill>
              <a:latin typeface="HGP創英角ｺﾞｼｯｸUB" pitchFamily="50" charset="-128"/>
              <a:ea typeface="HGP創英角ｺﾞｼｯｸUB" pitchFamily="50" charset="-128"/>
            </a:endParaRPr>
          </a:p>
        </p:txBody>
      </p:sp>
      <p:sp>
        <p:nvSpPr>
          <p:cNvPr id="16550" name="Freeform 171"/>
          <p:cNvSpPr>
            <a:spLocks/>
          </p:cNvSpPr>
          <p:nvPr/>
        </p:nvSpPr>
        <p:spPr bwMode="auto">
          <a:xfrm>
            <a:off x="6877050" y="485775"/>
            <a:ext cx="1009650" cy="1390650"/>
          </a:xfrm>
          <a:custGeom>
            <a:avLst/>
            <a:gdLst>
              <a:gd name="T0" fmla="*/ 0 w 1629"/>
              <a:gd name="T1" fmla="*/ 2147483647 h 2100"/>
              <a:gd name="T2" fmla="*/ 2147483647 w 1629"/>
              <a:gd name="T3" fmla="*/ 0 h 2100"/>
              <a:gd name="T4" fmla="*/ 2147483647 w 1629"/>
              <a:gd name="T5" fmla="*/ 0 h 2100"/>
              <a:gd name="T6" fmla="*/ 0 60000 65536"/>
              <a:gd name="T7" fmla="*/ 0 60000 65536"/>
              <a:gd name="T8" fmla="*/ 0 60000 65536"/>
              <a:gd name="T9" fmla="*/ 0 w 1629"/>
              <a:gd name="T10" fmla="*/ 0 h 2100"/>
              <a:gd name="T11" fmla="*/ 1629 w 1629"/>
              <a:gd name="T12" fmla="*/ 2100 h 2100"/>
            </a:gdLst>
            <a:ahLst/>
            <a:cxnLst>
              <a:cxn ang="T6">
                <a:pos x="T0" y="T1"/>
              </a:cxn>
              <a:cxn ang="T7">
                <a:pos x="T2" y="T3"/>
              </a:cxn>
              <a:cxn ang="T8">
                <a:pos x="T4" y="T5"/>
              </a:cxn>
            </a:cxnLst>
            <a:rect l="T9" t="T10" r="T11" b="T12"/>
            <a:pathLst>
              <a:path w="1629" h="2100">
                <a:moveTo>
                  <a:pt x="0" y="2100"/>
                </a:moveTo>
                <a:lnTo>
                  <a:pt x="459" y="0"/>
                </a:lnTo>
                <a:lnTo>
                  <a:pt x="1629" y="0"/>
                </a:lnTo>
              </a:path>
            </a:pathLst>
          </a:custGeom>
          <a:noFill/>
          <a:ln w="9525">
            <a:solidFill>
              <a:srgbClr val="000000"/>
            </a:solidFill>
            <a:round/>
            <a:headEnd type="oval" w="sm" len="sm"/>
            <a:tailEnd/>
          </a:ln>
          <a:extLst>
            <a:ext uri="{909E8E84-426E-40DD-AFC4-6F175D3DCCD1}">
              <a14:hiddenFill xmlns:a14="http://schemas.microsoft.com/office/drawing/2010/main">
                <a:solidFill>
                  <a:srgbClr val="FFFFFF"/>
                </a:solidFill>
              </a14:hiddenFill>
            </a:ext>
          </a:extLst>
        </p:spPr>
        <p:txBody>
          <a:bodyPr lIns="37440" tIns="27720" rIns="37440" bIns="27720"/>
          <a:lstStyle/>
          <a:p>
            <a:pPr fontAlgn="base">
              <a:spcBef>
                <a:spcPct val="0"/>
              </a:spcBef>
              <a:spcAft>
                <a:spcPct val="0"/>
              </a:spcAft>
            </a:pPr>
            <a:endParaRPr lang="ja-JP" altLang="en-US" b="1" u="sng">
              <a:solidFill>
                <a:srgbClr val="FF0000"/>
              </a:solidFill>
              <a:latin typeface="HGP創英角ｺﾞｼｯｸUB" pitchFamily="50" charset="-128"/>
              <a:ea typeface="HGP創英角ｺﾞｼｯｸUB" pitchFamily="50" charset="-128"/>
            </a:endParaRPr>
          </a:p>
        </p:txBody>
      </p:sp>
      <p:sp>
        <p:nvSpPr>
          <p:cNvPr id="16551" name="Freeform 172"/>
          <p:cNvSpPr>
            <a:spLocks/>
          </p:cNvSpPr>
          <p:nvPr/>
        </p:nvSpPr>
        <p:spPr bwMode="auto">
          <a:xfrm>
            <a:off x="6940550" y="666750"/>
            <a:ext cx="1060450" cy="1085850"/>
          </a:xfrm>
          <a:custGeom>
            <a:avLst/>
            <a:gdLst>
              <a:gd name="T0" fmla="*/ 0 w 1620"/>
              <a:gd name="T1" fmla="*/ 2147483647 h 1620"/>
              <a:gd name="T2" fmla="*/ 2147483647 w 1620"/>
              <a:gd name="T3" fmla="*/ 0 h 1620"/>
              <a:gd name="T4" fmla="*/ 2147483647 w 1620"/>
              <a:gd name="T5" fmla="*/ 0 h 1620"/>
              <a:gd name="T6" fmla="*/ 0 60000 65536"/>
              <a:gd name="T7" fmla="*/ 0 60000 65536"/>
              <a:gd name="T8" fmla="*/ 0 60000 65536"/>
              <a:gd name="T9" fmla="*/ 0 w 1620"/>
              <a:gd name="T10" fmla="*/ 0 h 1620"/>
              <a:gd name="T11" fmla="*/ 1620 w 1620"/>
              <a:gd name="T12" fmla="*/ 1620 h 1620"/>
            </a:gdLst>
            <a:ahLst/>
            <a:cxnLst>
              <a:cxn ang="T6">
                <a:pos x="T0" y="T1"/>
              </a:cxn>
              <a:cxn ang="T7">
                <a:pos x="T2" y="T3"/>
              </a:cxn>
              <a:cxn ang="T8">
                <a:pos x="T4" y="T5"/>
              </a:cxn>
            </a:cxnLst>
            <a:rect l="T9" t="T10" r="T11" b="T12"/>
            <a:pathLst>
              <a:path w="1620" h="1620">
                <a:moveTo>
                  <a:pt x="0" y="1620"/>
                </a:moveTo>
                <a:lnTo>
                  <a:pt x="540" y="0"/>
                </a:lnTo>
                <a:lnTo>
                  <a:pt x="1620" y="0"/>
                </a:lnTo>
              </a:path>
            </a:pathLst>
          </a:custGeom>
          <a:noFill/>
          <a:ln w="9525">
            <a:solidFill>
              <a:srgbClr val="000000"/>
            </a:solidFill>
            <a:round/>
            <a:headEnd type="oval" w="sm" len="sm"/>
            <a:tailEnd/>
          </a:ln>
          <a:extLst>
            <a:ext uri="{909E8E84-426E-40DD-AFC4-6F175D3DCCD1}">
              <a14:hiddenFill xmlns:a14="http://schemas.microsoft.com/office/drawing/2010/main">
                <a:solidFill>
                  <a:srgbClr val="FFFFFF"/>
                </a:solidFill>
              </a14:hiddenFill>
            </a:ext>
          </a:extLst>
        </p:spPr>
        <p:txBody>
          <a:bodyPr lIns="37440" tIns="27720" rIns="37440" bIns="27720"/>
          <a:lstStyle/>
          <a:p>
            <a:pPr fontAlgn="base">
              <a:spcBef>
                <a:spcPct val="0"/>
              </a:spcBef>
              <a:spcAft>
                <a:spcPct val="0"/>
              </a:spcAft>
            </a:pPr>
            <a:endParaRPr lang="ja-JP" altLang="en-US" b="1" u="sng">
              <a:solidFill>
                <a:srgbClr val="FF0000"/>
              </a:solidFill>
              <a:latin typeface="HGP創英角ｺﾞｼｯｸUB" pitchFamily="50" charset="-128"/>
              <a:ea typeface="HGP創英角ｺﾞｼｯｸUB" pitchFamily="50" charset="-128"/>
            </a:endParaRPr>
          </a:p>
        </p:txBody>
      </p:sp>
      <p:sp>
        <p:nvSpPr>
          <p:cNvPr id="16552" name="Freeform 173"/>
          <p:cNvSpPr>
            <a:spLocks/>
          </p:cNvSpPr>
          <p:nvPr/>
        </p:nvSpPr>
        <p:spPr bwMode="auto">
          <a:xfrm>
            <a:off x="6851650" y="1028700"/>
            <a:ext cx="1225550" cy="1133475"/>
          </a:xfrm>
          <a:custGeom>
            <a:avLst/>
            <a:gdLst>
              <a:gd name="T0" fmla="*/ 0 w 1929"/>
              <a:gd name="T1" fmla="*/ 2147483647 h 1785"/>
              <a:gd name="T2" fmla="*/ 2147483647 w 1929"/>
              <a:gd name="T3" fmla="*/ 0 h 1785"/>
              <a:gd name="T4" fmla="*/ 2147483647 w 1929"/>
              <a:gd name="T5" fmla="*/ 0 h 1785"/>
              <a:gd name="T6" fmla="*/ 0 60000 65536"/>
              <a:gd name="T7" fmla="*/ 0 60000 65536"/>
              <a:gd name="T8" fmla="*/ 0 60000 65536"/>
              <a:gd name="T9" fmla="*/ 0 w 1929"/>
              <a:gd name="T10" fmla="*/ 0 h 1785"/>
              <a:gd name="T11" fmla="*/ 1929 w 1929"/>
              <a:gd name="T12" fmla="*/ 1785 h 1785"/>
            </a:gdLst>
            <a:ahLst/>
            <a:cxnLst>
              <a:cxn ang="T6">
                <a:pos x="T0" y="T1"/>
              </a:cxn>
              <a:cxn ang="T7">
                <a:pos x="T2" y="T3"/>
              </a:cxn>
              <a:cxn ang="T8">
                <a:pos x="T4" y="T5"/>
              </a:cxn>
            </a:cxnLst>
            <a:rect l="T9" t="T10" r="T11" b="T12"/>
            <a:pathLst>
              <a:path w="1929" h="1785">
                <a:moveTo>
                  <a:pt x="0" y="1785"/>
                </a:moveTo>
                <a:lnTo>
                  <a:pt x="969" y="0"/>
                </a:lnTo>
                <a:lnTo>
                  <a:pt x="1929" y="0"/>
                </a:lnTo>
              </a:path>
            </a:pathLst>
          </a:custGeom>
          <a:noFill/>
          <a:ln w="9525">
            <a:solidFill>
              <a:srgbClr val="000000"/>
            </a:solidFill>
            <a:round/>
            <a:headEnd type="oval" w="sm" len="sm"/>
            <a:tailEnd/>
          </a:ln>
          <a:extLst>
            <a:ext uri="{909E8E84-426E-40DD-AFC4-6F175D3DCCD1}">
              <a14:hiddenFill xmlns:a14="http://schemas.microsoft.com/office/drawing/2010/main">
                <a:solidFill>
                  <a:srgbClr val="FFFFFF"/>
                </a:solidFill>
              </a14:hiddenFill>
            </a:ext>
          </a:extLst>
        </p:spPr>
        <p:txBody>
          <a:bodyPr lIns="37440" tIns="27720" rIns="37440" bIns="27720"/>
          <a:lstStyle/>
          <a:p>
            <a:pPr fontAlgn="base">
              <a:spcBef>
                <a:spcPct val="0"/>
              </a:spcBef>
              <a:spcAft>
                <a:spcPct val="0"/>
              </a:spcAft>
            </a:pPr>
            <a:endParaRPr lang="ja-JP" altLang="en-US" b="1" u="sng">
              <a:solidFill>
                <a:srgbClr val="FF0000"/>
              </a:solidFill>
              <a:latin typeface="HGP創英角ｺﾞｼｯｸUB" pitchFamily="50" charset="-128"/>
              <a:ea typeface="HGP創英角ｺﾞｼｯｸUB" pitchFamily="50" charset="-128"/>
            </a:endParaRPr>
          </a:p>
        </p:txBody>
      </p:sp>
      <p:sp>
        <p:nvSpPr>
          <p:cNvPr id="16553" name="Freeform 174"/>
          <p:cNvSpPr>
            <a:spLocks/>
          </p:cNvSpPr>
          <p:nvPr/>
        </p:nvSpPr>
        <p:spPr bwMode="auto">
          <a:xfrm>
            <a:off x="6945313" y="1200150"/>
            <a:ext cx="1208087" cy="866775"/>
          </a:xfrm>
          <a:custGeom>
            <a:avLst/>
            <a:gdLst>
              <a:gd name="T0" fmla="*/ 0 w 1869"/>
              <a:gd name="T1" fmla="*/ 2147483647 h 1335"/>
              <a:gd name="T2" fmla="*/ 2147483647 w 1869"/>
              <a:gd name="T3" fmla="*/ 0 h 1335"/>
              <a:gd name="T4" fmla="*/ 2147483647 w 1869"/>
              <a:gd name="T5" fmla="*/ 0 h 1335"/>
              <a:gd name="T6" fmla="*/ 0 60000 65536"/>
              <a:gd name="T7" fmla="*/ 0 60000 65536"/>
              <a:gd name="T8" fmla="*/ 0 60000 65536"/>
              <a:gd name="T9" fmla="*/ 0 w 1869"/>
              <a:gd name="T10" fmla="*/ 0 h 1335"/>
              <a:gd name="T11" fmla="*/ 1869 w 1869"/>
              <a:gd name="T12" fmla="*/ 1335 h 1335"/>
            </a:gdLst>
            <a:ahLst/>
            <a:cxnLst>
              <a:cxn ang="T6">
                <a:pos x="T0" y="T1"/>
              </a:cxn>
              <a:cxn ang="T7">
                <a:pos x="T2" y="T3"/>
              </a:cxn>
              <a:cxn ang="T8">
                <a:pos x="T4" y="T5"/>
              </a:cxn>
            </a:cxnLst>
            <a:rect l="T9" t="T10" r="T11" b="T12"/>
            <a:pathLst>
              <a:path w="1869" h="1335">
                <a:moveTo>
                  <a:pt x="0" y="1335"/>
                </a:moveTo>
                <a:lnTo>
                  <a:pt x="834" y="0"/>
                </a:lnTo>
                <a:lnTo>
                  <a:pt x="1869" y="0"/>
                </a:lnTo>
              </a:path>
            </a:pathLst>
          </a:custGeom>
          <a:noFill/>
          <a:ln w="9525">
            <a:solidFill>
              <a:srgbClr val="000000"/>
            </a:solidFill>
            <a:round/>
            <a:headEnd type="oval" w="sm" len="sm"/>
            <a:tailEnd/>
          </a:ln>
          <a:extLst>
            <a:ext uri="{909E8E84-426E-40DD-AFC4-6F175D3DCCD1}">
              <a14:hiddenFill xmlns:a14="http://schemas.microsoft.com/office/drawing/2010/main">
                <a:solidFill>
                  <a:srgbClr val="FFFFFF"/>
                </a:solidFill>
              </a14:hiddenFill>
            </a:ext>
          </a:extLst>
        </p:spPr>
        <p:txBody>
          <a:bodyPr lIns="37440" tIns="27720" rIns="37440" bIns="27720"/>
          <a:lstStyle/>
          <a:p>
            <a:pPr fontAlgn="base">
              <a:spcBef>
                <a:spcPct val="0"/>
              </a:spcBef>
              <a:spcAft>
                <a:spcPct val="0"/>
              </a:spcAft>
            </a:pPr>
            <a:endParaRPr lang="ja-JP" altLang="en-US" b="1" u="sng">
              <a:solidFill>
                <a:srgbClr val="FF0000"/>
              </a:solidFill>
              <a:latin typeface="HGP創英角ｺﾞｼｯｸUB" pitchFamily="50" charset="-128"/>
              <a:ea typeface="HGP創英角ｺﾞｼｯｸUB" pitchFamily="50" charset="-128"/>
            </a:endParaRPr>
          </a:p>
        </p:txBody>
      </p:sp>
      <p:sp>
        <p:nvSpPr>
          <p:cNvPr id="16554" name="Freeform 175"/>
          <p:cNvSpPr>
            <a:spLocks/>
          </p:cNvSpPr>
          <p:nvPr/>
        </p:nvSpPr>
        <p:spPr bwMode="auto">
          <a:xfrm>
            <a:off x="6867525" y="1524000"/>
            <a:ext cx="1390650" cy="914400"/>
          </a:xfrm>
          <a:custGeom>
            <a:avLst/>
            <a:gdLst>
              <a:gd name="T0" fmla="*/ 0 w 2034"/>
              <a:gd name="T1" fmla="*/ 2147483647 h 1545"/>
              <a:gd name="T2" fmla="*/ 2147483647 w 2034"/>
              <a:gd name="T3" fmla="*/ 0 h 1545"/>
              <a:gd name="T4" fmla="*/ 2147483647 w 2034"/>
              <a:gd name="T5" fmla="*/ 0 h 1545"/>
              <a:gd name="T6" fmla="*/ 0 60000 65536"/>
              <a:gd name="T7" fmla="*/ 0 60000 65536"/>
              <a:gd name="T8" fmla="*/ 0 60000 65536"/>
              <a:gd name="T9" fmla="*/ 0 w 2034"/>
              <a:gd name="T10" fmla="*/ 0 h 1545"/>
              <a:gd name="T11" fmla="*/ 2034 w 2034"/>
              <a:gd name="T12" fmla="*/ 1545 h 1545"/>
            </a:gdLst>
            <a:ahLst/>
            <a:cxnLst>
              <a:cxn ang="T6">
                <a:pos x="T0" y="T1"/>
              </a:cxn>
              <a:cxn ang="T7">
                <a:pos x="T2" y="T3"/>
              </a:cxn>
              <a:cxn ang="T8">
                <a:pos x="T4" y="T5"/>
              </a:cxn>
            </a:cxnLst>
            <a:rect l="T9" t="T10" r="T11" b="T12"/>
            <a:pathLst>
              <a:path w="2034" h="1545">
                <a:moveTo>
                  <a:pt x="0" y="1545"/>
                </a:moveTo>
                <a:lnTo>
                  <a:pt x="894" y="0"/>
                </a:lnTo>
                <a:lnTo>
                  <a:pt x="2034" y="0"/>
                </a:lnTo>
              </a:path>
            </a:pathLst>
          </a:custGeom>
          <a:noFill/>
          <a:ln w="9525">
            <a:solidFill>
              <a:srgbClr val="000000"/>
            </a:solidFill>
            <a:round/>
            <a:headEnd type="oval" w="sm" len="sm"/>
            <a:tailEnd/>
          </a:ln>
          <a:extLst>
            <a:ext uri="{909E8E84-426E-40DD-AFC4-6F175D3DCCD1}">
              <a14:hiddenFill xmlns:a14="http://schemas.microsoft.com/office/drawing/2010/main">
                <a:solidFill>
                  <a:srgbClr val="FFFFFF"/>
                </a:solidFill>
              </a14:hiddenFill>
            </a:ext>
          </a:extLst>
        </p:spPr>
        <p:txBody>
          <a:bodyPr lIns="37440" tIns="27720" rIns="37440" bIns="27720"/>
          <a:lstStyle/>
          <a:p>
            <a:pPr fontAlgn="base">
              <a:spcBef>
                <a:spcPct val="0"/>
              </a:spcBef>
              <a:spcAft>
                <a:spcPct val="0"/>
              </a:spcAft>
            </a:pPr>
            <a:endParaRPr lang="ja-JP" altLang="en-US" b="1" u="sng">
              <a:solidFill>
                <a:srgbClr val="FF0000"/>
              </a:solidFill>
              <a:latin typeface="HGP創英角ｺﾞｼｯｸUB" pitchFamily="50" charset="-128"/>
              <a:ea typeface="HGP創英角ｺﾞｼｯｸUB" pitchFamily="50" charset="-128"/>
            </a:endParaRPr>
          </a:p>
        </p:txBody>
      </p:sp>
      <p:sp>
        <p:nvSpPr>
          <p:cNvPr id="16555" name="Freeform 176"/>
          <p:cNvSpPr>
            <a:spLocks/>
          </p:cNvSpPr>
          <p:nvPr/>
        </p:nvSpPr>
        <p:spPr bwMode="auto">
          <a:xfrm>
            <a:off x="6654800" y="1903413"/>
            <a:ext cx="1898650" cy="857250"/>
          </a:xfrm>
          <a:custGeom>
            <a:avLst/>
            <a:gdLst>
              <a:gd name="T0" fmla="*/ 0 w 3039"/>
              <a:gd name="T1" fmla="*/ 2147483647 h 1305"/>
              <a:gd name="T2" fmla="*/ 2147483647 w 3039"/>
              <a:gd name="T3" fmla="*/ 0 h 1305"/>
              <a:gd name="T4" fmla="*/ 2147483647 w 3039"/>
              <a:gd name="T5" fmla="*/ 0 h 1305"/>
              <a:gd name="T6" fmla="*/ 0 60000 65536"/>
              <a:gd name="T7" fmla="*/ 0 60000 65536"/>
              <a:gd name="T8" fmla="*/ 0 60000 65536"/>
              <a:gd name="T9" fmla="*/ 0 w 3039"/>
              <a:gd name="T10" fmla="*/ 0 h 1305"/>
              <a:gd name="T11" fmla="*/ 3039 w 3039"/>
              <a:gd name="T12" fmla="*/ 1305 h 1305"/>
            </a:gdLst>
            <a:ahLst/>
            <a:cxnLst>
              <a:cxn ang="T6">
                <a:pos x="T0" y="T1"/>
              </a:cxn>
              <a:cxn ang="T7">
                <a:pos x="T2" y="T3"/>
              </a:cxn>
              <a:cxn ang="T8">
                <a:pos x="T4" y="T5"/>
              </a:cxn>
            </a:cxnLst>
            <a:rect l="T9" t="T10" r="T11" b="T12"/>
            <a:pathLst>
              <a:path w="3039" h="1305">
                <a:moveTo>
                  <a:pt x="0" y="1305"/>
                </a:moveTo>
                <a:lnTo>
                  <a:pt x="1644" y="0"/>
                </a:lnTo>
                <a:lnTo>
                  <a:pt x="3039" y="0"/>
                </a:lnTo>
              </a:path>
            </a:pathLst>
          </a:custGeom>
          <a:noFill/>
          <a:ln w="9525">
            <a:solidFill>
              <a:srgbClr val="000000"/>
            </a:solidFill>
            <a:round/>
            <a:headEnd type="oval" w="sm" len="sm"/>
            <a:tailEnd/>
          </a:ln>
          <a:extLst>
            <a:ext uri="{909E8E84-426E-40DD-AFC4-6F175D3DCCD1}">
              <a14:hiddenFill xmlns:a14="http://schemas.microsoft.com/office/drawing/2010/main">
                <a:solidFill>
                  <a:srgbClr val="FFFFFF"/>
                </a:solidFill>
              </a14:hiddenFill>
            </a:ext>
          </a:extLst>
        </p:spPr>
        <p:txBody>
          <a:bodyPr lIns="37440" tIns="27720" rIns="37440" bIns="27720"/>
          <a:lstStyle/>
          <a:p>
            <a:pPr fontAlgn="base">
              <a:spcBef>
                <a:spcPct val="0"/>
              </a:spcBef>
              <a:spcAft>
                <a:spcPct val="0"/>
              </a:spcAft>
            </a:pPr>
            <a:endParaRPr lang="ja-JP" altLang="en-US" b="1" u="sng">
              <a:solidFill>
                <a:srgbClr val="FF0000"/>
              </a:solidFill>
              <a:latin typeface="HGP創英角ｺﾞｼｯｸUB" pitchFamily="50" charset="-128"/>
              <a:ea typeface="HGP創英角ｺﾞｼｯｸUB" pitchFamily="50" charset="-128"/>
            </a:endParaRPr>
          </a:p>
        </p:txBody>
      </p:sp>
      <p:sp>
        <p:nvSpPr>
          <p:cNvPr id="16556" name="Freeform 177"/>
          <p:cNvSpPr>
            <a:spLocks/>
          </p:cNvSpPr>
          <p:nvPr/>
        </p:nvSpPr>
        <p:spPr bwMode="auto">
          <a:xfrm>
            <a:off x="6508750" y="2447925"/>
            <a:ext cx="2054225" cy="628650"/>
          </a:xfrm>
          <a:custGeom>
            <a:avLst/>
            <a:gdLst>
              <a:gd name="T0" fmla="*/ 0 w 3234"/>
              <a:gd name="T1" fmla="*/ 2147483647 h 990"/>
              <a:gd name="T2" fmla="*/ 2147483647 w 3234"/>
              <a:gd name="T3" fmla="*/ 0 h 990"/>
              <a:gd name="T4" fmla="*/ 2147483647 w 3234"/>
              <a:gd name="T5" fmla="*/ 0 h 990"/>
              <a:gd name="T6" fmla="*/ 0 60000 65536"/>
              <a:gd name="T7" fmla="*/ 0 60000 65536"/>
              <a:gd name="T8" fmla="*/ 0 60000 65536"/>
              <a:gd name="T9" fmla="*/ 0 w 3234"/>
              <a:gd name="T10" fmla="*/ 0 h 990"/>
              <a:gd name="T11" fmla="*/ 3234 w 3234"/>
              <a:gd name="T12" fmla="*/ 990 h 990"/>
            </a:gdLst>
            <a:ahLst/>
            <a:cxnLst>
              <a:cxn ang="T6">
                <a:pos x="T0" y="T1"/>
              </a:cxn>
              <a:cxn ang="T7">
                <a:pos x="T2" y="T3"/>
              </a:cxn>
              <a:cxn ang="T8">
                <a:pos x="T4" y="T5"/>
              </a:cxn>
            </a:cxnLst>
            <a:rect l="T9" t="T10" r="T11" b="T12"/>
            <a:pathLst>
              <a:path w="3234" h="990">
                <a:moveTo>
                  <a:pt x="0" y="990"/>
                </a:moveTo>
                <a:lnTo>
                  <a:pt x="1899" y="0"/>
                </a:lnTo>
                <a:lnTo>
                  <a:pt x="3234" y="0"/>
                </a:lnTo>
              </a:path>
            </a:pathLst>
          </a:custGeom>
          <a:noFill/>
          <a:ln w="9525">
            <a:solidFill>
              <a:srgbClr val="000000"/>
            </a:solidFill>
            <a:round/>
            <a:headEnd type="oval" w="sm" len="sm"/>
            <a:tailEnd/>
          </a:ln>
          <a:extLst>
            <a:ext uri="{909E8E84-426E-40DD-AFC4-6F175D3DCCD1}">
              <a14:hiddenFill xmlns:a14="http://schemas.microsoft.com/office/drawing/2010/main">
                <a:solidFill>
                  <a:srgbClr val="FFFFFF"/>
                </a:solidFill>
              </a14:hiddenFill>
            </a:ext>
          </a:extLst>
        </p:spPr>
        <p:txBody>
          <a:bodyPr lIns="37440" tIns="27720" rIns="37440" bIns="27720"/>
          <a:lstStyle/>
          <a:p>
            <a:pPr fontAlgn="base">
              <a:spcBef>
                <a:spcPct val="0"/>
              </a:spcBef>
              <a:spcAft>
                <a:spcPct val="0"/>
              </a:spcAft>
            </a:pPr>
            <a:endParaRPr lang="ja-JP" altLang="en-US" b="1" u="sng">
              <a:solidFill>
                <a:srgbClr val="FF0000"/>
              </a:solidFill>
              <a:latin typeface="HGP創英角ｺﾞｼｯｸUB" pitchFamily="50" charset="-128"/>
              <a:ea typeface="HGP創英角ｺﾞｼｯｸUB" pitchFamily="50" charset="-128"/>
            </a:endParaRPr>
          </a:p>
        </p:txBody>
      </p:sp>
      <p:sp>
        <p:nvSpPr>
          <p:cNvPr id="16557" name="Freeform 178"/>
          <p:cNvSpPr>
            <a:spLocks/>
          </p:cNvSpPr>
          <p:nvPr/>
        </p:nvSpPr>
        <p:spPr bwMode="auto">
          <a:xfrm>
            <a:off x="6226175" y="3476625"/>
            <a:ext cx="1089025" cy="581025"/>
          </a:xfrm>
          <a:custGeom>
            <a:avLst/>
            <a:gdLst>
              <a:gd name="T0" fmla="*/ 0 w 1800"/>
              <a:gd name="T1" fmla="*/ 0 h 720"/>
              <a:gd name="T2" fmla="*/ 2147483647 w 1800"/>
              <a:gd name="T3" fmla="*/ 2147483647 h 720"/>
              <a:gd name="T4" fmla="*/ 2147483647 w 1800"/>
              <a:gd name="T5" fmla="*/ 2147483647 h 720"/>
              <a:gd name="T6" fmla="*/ 0 60000 65536"/>
              <a:gd name="T7" fmla="*/ 0 60000 65536"/>
              <a:gd name="T8" fmla="*/ 0 60000 65536"/>
              <a:gd name="T9" fmla="*/ 0 w 1800"/>
              <a:gd name="T10" fmla="*/ 0 h 720"/>
              <a:gd name="T11" fmla="*/ 1800 w 1800"/>
              <a:gd name="T12" fmla="*/ 720 h 720"/>
            </a:gdLst>
            <a:ahLst/>
            <a:cxnLst>
              <a:cxn ang="T6">
                <a:pos x="T0" y="T1"/>
              </a:cxn>
              <a:cxn ang="T7">
                <a:pos x="T2" y="T3"/>
              </a:cxn>
              <a:cxn ang="T8">
                <a:pos x="T4" y="T5"/>
              </a:cxn>
            </a:cxnLst>
            <a:rect l="T9" t="T10" r="T11" b="T12"/>
            <a:pathLst>
              <a:path w="1800" h="720">
                <a:moveTo>
                  <a:pt x="0" y="0"/>
                </a:moveTo>
                <a:lnTo>
                  <a:pt x="180" y="720"/>
                </a:lnTo>
                <a:lnTo>
                  <a:pt x="1800" y="720"/>
                </a:lnTo>
              </a:path>
            </a:pathLst>
          </a:custGeom>
          <a:noFill/>
          <a:ln w="9525">
            <a:solidFill>
              <a:srgbClr val="000000"/>
            </a:solidFill>
            <a:round/>
            <a:headEnd type="oval" w="sm" len="sm"/>
            <a:tailEnd/>
          </a:ln>
          <a:extLst>
            <a:ext uri="{909E8E84-426E-40DD-AFC4-6F175D3DCCD1}">
              <a14:hiddenFill xmlns:a14="http://schemas.microsoft.com/office/drawing/2010/main">
                <a:solidFill>
                  <a:srgbClr val="FFFFFF"/>
                </a:solidFill>
              </a14:hiddenFill>
            </a:ext>
          </a:extLst>
        </p:spPr>
        <p:txBody>
          <a:bodyPr lIns="37440" tIns="27720" rIns="37440" bIns="27720"/>
          <a:lstStyle/>
          <a:p>
            <a:pPr fontAlgn="base">
              <a:spcBef>
                <a:spcPct val="0"/>
              </a:spcBef>
              <a:spcAft>
                <a:spcPct val="0"/>
              </a:spcAft>
            </a:pPr>
            <a:endParaRPr lang="ja-JP" altLang="en-US" b="1" u="sng">
              <a:solidFill>
                <a:srgbClr val="FF0000"/>
              </a:solidFill>
              <a:latin typeface="HGP創英角ｺﾞｼｯｸUB" pitchFamily="50" charset="-128"/>
              <a:ea typeface="HGP創英角ｺﾞｼｯｸUB" pitchFamily="50" charset="-128"/>
            </a:endParaRPr>
          </a:p>
        </p:txBody>
      </p:sp>
      <p:sp>
        <p:nvSpPr>
          <p:cNvPr id="16558" name="Freeform 179"/>
          <p:cNvSpPr>
            <a:spLocks/>
          </p:cNvSpPr>
          <p:nvPr/>
        </p:nvSpPr>
        <p:spPr bwMode="auto">
          <a:xfrm>
            <a:off x="5638800" y="3686175"/>
            <a:ext cx="1638300" cy="828675"/>
          </a:xfrm>
          <a:custGeom>
            <a:avLst/>
            <a:gdLst>
              <a:gd name="T0" fmla="*/ 0 w 2649"/>
              <a:gd name="T1" fmla="*/ 0 h 1365"/>
              <a:gd name="T2" fmla="*/ 2147483647 w 2649"/>
              <a:gd name="T3" fmla="*/ 2147483647 h 1365"/>
              <a:gd name="T4" fmla="*/ 2147483647 w 2649"/>
              <a:gd name="T5" fmla="*/ 2147483647 h 1365"/>
              <a:gd name="T6" fmla="*/ 0 60000 65536"/>
              <a:gd name="T7" fmla="*/ 0 60000 65536"/>
              <a:gd name="T8" fmla="*/ 0 60000 65536"/>
              <a:gd name="T9" fmla="*/ 0 w 2649"/>
              <a:gd name="T10" fmla="*/ 0 h 1365"/>
              <a:gd name="T11" fmla="*/ 2649 w 2649"/>
              <a:gd name="T12" fmla="*/ 1365 h 1365"/>
            </a:gdLst>
            <a:ahLst/>
            <a:cxnLst>
              <a:cxn ang="T6">
                <a:pos x="T0" y="T1"/>
              </a:cxn>
              <a:cxn ang="T7">
                <a:pos x="T2" y="T3"/>
              </a:cxn>
              <a:cxn ang="T8">
                <a:pos x="T4" y="T5"/>
              </a:cxn>
            </a:cxnLst>
            <a:rect l="T9" t="T10" r="T11" b="T12"/>
            <a:pathLst>
              <a:path w="2649" h="1365">
                <a:moveTo>
                  <a:pt x="0" y="0"/>
                </a:moveTo>
                <a:lnTo>
                  <a:pt x="1389" y="1365"/>
                </a:lnTo>
                <a:lnTo>
                  <a:pt x="2649" y="1365"/>
                </a:lnTo>
              </a:path>
            </a:pathLst>
          </a:custGeom>
          <a:noFill/>
          <a:ln w="9525">
            <a:solidFill>
              <a:srgbClr val="000000"/>
            </a:solidFill>
            <a:round/>
            <a:headEnd type="oval" w="sm" len="sm"/>
            <a:tailEnd/>
          </a:ln>
          <a:extLst>
            <a:ext uri="{909E8E84-426E-40DD-AFC4-6F175D3DCCD1}">
              <a14:hiddenFill xmlns:a14="http://schemas.microsoft.com/office/drawing/2010/main">
                <a:solidFill>
                  <a:srgbClr val="FFFFFF"/>
                </a:solidFill>
              </a14:hiddenFill>
            </a:ext>
          </a:extLst>
        </p:spPr>
        <p:txBody>
          <a:bodyPr lIns="37440" tIns="27720" rIns="37440" bIns="27720"/>
          <a:lstStyle/>
          <a:p>
            <a:pPr fontAlgn="base">
              <a:spcBef>
                <a:spcPct val="0"/>
              </a:spcBef>
              <a:spcAft>
                <a:spcPct val="0"/>
              </a:spcAft>
            </a:pPr>
            <a:endParaRPr lang="ja-JP" altLang="en-US" b="1" u="sng">
              <a:solidFill>
                <a:srgbClr val="FF0000"/>
              </a:solidFill>
              <a:latin typeface="HGP創英角ｺﾞｼｯｸUB" pitchFamily="50" charset="-128"/>
              <a:ea typeface="HGP創英角ｺﾞｼｯｸUB" pitchFamily="50" charset="-128"/>
            </a:endParaRPr>
          </a:p>
        </p:txBody>
      </p:sp>
      <p:sp>
        <p:nvSpPr>
          <p:cNvPr id="16560" name="Freeform 181"/>
          <p:cNvSpPr>
            <a:spLocks/>
          </p:cNvSpPr>
          <p:nvPr/>
        </p:nvSpPr>
        <p:spPr bwMode="auto">
          <a:xfrm>
            <a:off x="5360400" y="3648075"/>
            <a:ext cx="1644650" cy="1381125"/>
          </a:xfrm>
          <a:custGeom>
            <a:avLst/>
            <a:gdLst>
              <a:gd name="T0" fmla="*/ 0 w 2520"/>
              <a:gd name="T1" fmla="*/ 0 h 2160"/>
              <a:gd name="T2" fmla="*/ 2147483647 w 2520"/>
              <a:gd name="T3" fmla="*/ 2147483647 h 2160"/>
              <a:gd name="T4" fmla="*/ 2147483647 w 2520"/>
              <a:gd name="T5" fmla="*/ 2147483647 h 2160"/>
              <a:gd name="T6" fmla="*/ 0 60000 65536"/>
              <a:gd name="T7" fmla="*/ 0 60000 65536"/>
              <a:gd name="T8" fmla="*/ 0 60000 65536"/>
              <a:gd name="T9" fmla="*/ 0 w 2520"/>
              <a:gd name="T10" fmla="*/ 0 h 2160"/>
              <a:gd name="T11" fmla="*/ 2520 w 2520"/>
              <a:gd name="T12" fmla="*/ 2160 h 2160"/>
            </a:gdLst>
            <a:ahLst/>
            <a:cxnLst>
              <a:cxn ang="T6">
                <a:pos x="T0" y="T1"/>
              </a:cxn>
              <a:cxn ang="T7">
                <a:pos x="T2" y="T3"/>
              </a:cxn>
              <a:cxn ang="T8">
                <a:pos x="T4" y="T5"/>
              </a:cxn>
            </a:cxnLst>
            <a:rect l="T9" t="T10" r="T11" b="T12"/>
            <a:pathLst>
              <a:path w="2520" h="2160">
                <a:moveTo>
                  <a:pt x="0" y="0"/>
                </a:moveTo>
                <a:lnTo>
                  <a:pt x="1620" y="2160"/>
                </a:lnTo>
                <a:lnTo>
                  <a:pt x="2520" y="2160"/>
                </a:lnTo>
              </a:path>
            </a:pathLst>
          </a:custGeom>
          <a:noFill/>
          <a:ln w="9525">
            <a:solidFill>
              <a:srgbClr val="000000"/>
            </a:solidFill>
            <a:round/>
            <a:headEnd type="oval" w="sm" len="sm"/>
            <a:tailEnd/>
          </a:ln>
          <a:extLst>
            <a:ext uri="{909E8E84-426E-40DD-AFC4-6F175D3DCCD1}">
              <a14:hiddenFill xmlns:a14="http://schemas.microsoft.com/office/drawing/2010/main">
                <a:solidFill>
                  <a:srgbClr val="FFFFFF"/>
                </a:solidFill>
              </a14:hiddenFill>
            </a:ext>
          </a:extLst>
        </p:spPr>
        <p:txBody>
          <a:bodyPr lIns="37440" tIns="27720" rIns="37440" bIns="27720"/>
          <a:lstStyle/>
          <a:p>
            <a:pPr fontAlgn="base">
              <a:spcBef>
                <a:spcPct val="0"/>
              </a:spcBef>
              <a:spcAft>
                <a:spcPct val="0"/>
              </a:spcAft>
            </a:pPr>
            <a:endParaRPr lang="ja-JP" altLang="en-US" b="1" u="sng">
              <a:solidFill>
                <a:srgbClr val="FF0000"/>
              </a:solidFill>
              <a:latin typeface="HGP創英角ｺﾞｼｯｸUB" pitchFamily="50" charset="-128"/>
              <a:ea typeface="HGP創英角ｺﾞｼｯｸUB" pitchFamily="50" charset="-128"/>
            </a:endParaRPr>
          </a:p>
        </p:txBody>
      </p:sp>
      <p:sp>
        <p:nvSpPr>
          <p:cNvPr id="16561" name="Freeform 182"/>
          <p:cNvSpPr>
            <a:spLocks/>
          </p:cNvSpPr>
          <p:nvPr/>
        </p:nvSpPr>
        <p:spPr bwMode="auto">
          <a:xfrm>
            <a:off x="5286375" y="3867150"/>
            <a:ext cx="1790700" cy="1323975"/>
          </a:xfrm>
          <a:custGeom>
            <a:avLst/>
            <a:gdLst>
              <a:gd name="T0" fmla="*/ 0 w 2874"/>
              <a:gd name="T1" fmla="*/ 0 h 2070"/>
              <a:gd name="T2" fmla="*/ 2147483647 w 2874"/>
              <a:gd name="T3" fmla="*/ 2147483647 h 2070"/>
              <a:gd name="T4" fmla="*/ 2147483647 w 2874"/>
              <a:gd name="T5" fmla="*/ 2147483647 h 2070"/>
              <a:gd name="T6" fmla="*/ 0 60000 65536"/>
              <a:gd name="T7" fmla="*/ 0 60000 65536"/>
              <a:gd name="T8" fmla="*/ 0 60000 65536"/>
              <a:gd name="T9" fmla="*/ 0 w 2874"/>
              <a:gd name="T10" fmla="*/ 0 h 2070"/>
              <a:gd name="T11" fmla="*/ 2874 w 2874"/>
              <a:gd name="T12" fmla="*/ 2070 h 2070"/>
            </a:gdLst>
            <a:ahLst/>
            <a:cxnLst>
              <a:cxn ang="T6">
                <a:pos x="T0" y="T1"/>
              </a:cxn>
              <a:cxn ang="T7">
                <a:pos x="T2" y="T3"/>
              </a:cxn>
              <a:cxn ang="T8">
                <a:pos x="T4" y="T5"/>
              </a:cxn>
            </a:cxnLst>
            <a:rect l="T9" t="T10" r="T11" b="T12"/>
            <a:pathLst>
              <a:path w="2874" h="2070">
                <a:moveTo>
                  <a:pt x="0" y="0"/>
                </a:moveTo>
                <a:lnTo>
                  <a:pt x="1749" y="2070"/>
                </a:lnTo>
                <a:lnTo>
                  <a:pt x="2874" y="2070"/>
                </a:lnTo>
              </a:path>
            </a:pathLst>
          </a:custGeom>
          <a:noFill/>
          <a:ln w="9525">
            <a:solidFill>
              <a:srgbClr val="000000"/>
            </a:solidFill>
            <a:round/>
            <a:headEnd type="oval" w="sm" len="sm"/>
            <a:tailEnd/>
          </a:ln>
          <a:extLst>
            <a:ext uri="{909E8E84-426E-40DD-AFC4-6F175D3DCCD1}">
              <a14:hiddenFill xmlns:a14="http://schemas.microsoft.com/office/drawing/2010/main">
                <a:solidFill>
                  <a:srgbClr val="FFFFFF"/>
                </a:solidFill>
              </a14:hiddenFill>
            </a:ext>
          </a:extLst>
        </p:spPr>
        <p:txBody>
          <a:bodyPr lIns="37440" tIns="27720" rIns="37440" bIns="27720"/>
          <a:lstStyle/>
          <a:p>
            <a:pPr fontAlgn="base">
              <a:spcBef>
                <a:spcPct val="0"/>
              </a:spcBef>
              <a:spcAft>
                <a:spcPct val="0"/>
              </a:spcAft>
            </a:pPr>
            <a:endParaRPr lang="ja-JP" altLang="en-US" b="1" u="sng">
              <a:solidFill>
                <a:srgbClr val="FF0000"/>
              </a:solidFill>
              <a:latin typeface="HGP創英角ｺﾞｼｯｸUB" pitchFamily="50" charset="-128"/>
              <a:ea typeface="HGP創英角ｺﾞｼｯｸUB" pitchFamily="50" charset="-128"/>
            </a:endParaRPr>
          </a:p>
        </p:txBody>
      </p:sp>
      <p:sp>
        <p:nvSpPr>
          <p:cNvPr id="16562" name="Freeform 183"/>
          <p:cNvSpPr>
            <a:spLocks/>
          </p:cNvSpPr>
          <p:nvPr/>
        </p:nvSpPr>
        <p:spPr bwMode="auto">
          <a:xfrm>
            <a:off x="5353050" y="4019550"/>
            <a:ext cx="1571625" cy="1343025"/>
          </a:xfrm>
          <a:custGeom>
            <a:avLst/>
            <a:gdLst>
              <a:gd name="T0" fmla="*/ 0 w 2454"/>
              <a:gd name="T1" fmla="*/ 0 h 2160"/>
              <a:gd name="T2" fmla="*/ 2147483647 w 2454"/>
              <a:gd name="T3" fmla="*/ 2147483647 h 2160"/>
              <a:gd name="T4" fmla="*/ 2147483647 w 2454"/>
              <a:gd name="T5" fmla="*/ 2147483647 h 2160"/>
              <a:gd name="T6" fmla="*/ 0 60000 65536"/>
              <a:gd name="T7" fmla="*/ 0 60000 65536"/>
              <a:gd name="T8" fmla="*/ 0 60000 65536"/>
              <a:gd name="T9" fmla="*/ 0 w 2454"/>
              <a:gd name="T10" fmla="*/ 0 h 2160"/>
              <a:gd name="T11" fmla="*/ 2454 w 2454"/>
              <a:gd name="T12" fmla="*/ 2160 h 2160"/>
            </a:gdLst>
            <a:ahLst/>
            <a:cxnLst>
              <a:cxn ang="T6">
                <a:pos x="T0" y="T1"/>
              </a:cxn>
              <a:cxn ang="T7">
                <a:pos x="T2" y="T3"/>
              </a:cxn>
              <a:cxn ang="T8">
                <a:pos x="T4" y="T5"/>
              </a:cxn>
            </a:cxnLst>
            <a:rect l="T9" t="T10" r="T11" b="T12"/>
            <a:pathLst>
              <a:path w="2454" h="2160">
                <a:moveTo>
                  <a:pt x="0" y="0"/>
                </a:moveTo>
                <a:lnTo>
                  <a:pt x="1479" y="2160"/>
                </a:lnTo>
                <a:lnTo>
                  <a:pt x="2454" y="2160"/>
                </a:lnTo>
              </a:path>
            </a:pathLst>
          </a:custGeom>
          <a:noFill/>
          <a:ln w="9525">
            <a:solidFill>
              <a:srgbClr val="000000"/>
            </a:solidFill>
            <a:round/>
            <a:headEnd type="oval" w="sm" len="sm"/>
            <a:tailEnd/>
          </a:ln>
          <a:extLst>
            <a:ext uri="{909E8E84-426E-40DD-AFC4-6F175D3DCCD1}">
              <a14:hiddenFill xmlns:a14="http://schemas.microsoft.com/office/drawing/2010/main">
                <a:solidFill>
                  <a:srgbClr val="FFFFFF"/>
                </a:solidFill>
              </a14:hiddenFill>
            </a:ext>
          </a:extLst>
        </p:spPr>
        <p:txBody>
          <a:bodyPr lIns="37440" tIns="27720" rIns="37440" bIns="27720"/>
          <a:lstStyle/>
          <a:p>
            <a:pPr fontAlgn="base">
              <a:spcBef>
                <a:spcPct val="0"/>
              </a:spcBef>
              <a:spcAft>
                <a:spcPct val="0"/>
              </a:spcAft>
            </a:pPr>
            <a:endParaRPr lang="ja-JP" altLang="en-US" b="1" u="sng">
              <a:solidFill>
                <a:srgbClr val="FF0000"/>
              </a:solidFill>
              <a:latin typeface="HGP創英角ｺﾞｼｯｸUB" pitchFamily="50" charset="-128"/>
              <a:ea typeface="HGP創英角ｺﾞｼｯｸUB" pitchFamily="50" charset="-128"/>
            </a:endParaRPr>
          </a:p>
        </p:txBody>
      </p:sp>
      <p:sp>
        <p:nvSpPr>
          <p:cNvPr id="16563" name="Freeform 184"/>
          <p:cNvSpPr>
            <a:spLocks/>
          </p:cNvSpPr>
          <p:nvPr/>
        </p:nvSpPr>
        <p:spPr bwMode="auto">
          <a:xfrm>
            <a:off x="5153025" y="3924300"/>
            <a:ext cx="1584325" cy="2124075"/>
          </a:xfrm>
          <a:custGeom>
            <a:avLst/>
            <a:gdLst>
              <a:gd name="T0" fmla="*/ 0 w 2520"/>
              <a:gd name="T1" fmla="*/ 0 h 3420"/>
              <a:gd name="T2" fmla="*/ 2147483647 w 2520"/>
              <a:gd name="T3" fmla="*/ 2147483647 h 3420"/>
              <a:gd name="T4" fmla="*/ 2147483647 w 2520"/>
              <a:gd name="T5" fmla="*/ 2147483647 h 3420"/>
              <a:gd name="T6" fmla="*/ 0 60000 65536"/>
              <a:gd name="T7" fmla="*/ 0 60000 65536"/>
              <a:gd name="T8" fmla="*/ 0 60000 65536"/>
              <a:gd name="T9" fmla="*/ 0 w 2520"/>
              <a:gd name="T10" fmla="*/ 0 h 3420"/>
              <a:gd name="T11" fmla="*/ 2520 w 2520"/>
              <a:gd name="T12" fmla="*/ 3420 h 3420"/>
            </a:gdLst>
            <a:ahLst/>
            <a:cxnLst>
              <a:cxn ang="T6">
                <a:pos x="T0" y="T1"/>
              </a:cxn>
              <a:cxn ang="T7">
                <a:pos x="T2" y="T3"/>
              </a:cxn>
              <a:cxn ang="T8">
                <a:pos x="T4" y="T5"/>
              </a:cxn>
            </a:cxnLst>
            <a:rect l="T9" t="T10" r="T11" b="T12"/>
            <a:pathLst>
              <a:path w="2520" h="3420">
                <a:moveTo>
                  <a:pt x="0" y="0"/>
                </a:moveTo>
                <a:lnTo>
                  <a:pt x="1359" y="3420"/>
                </a:lnTo>
                <a:lnTo>
                  <a:pt x="2520" y="3420"/>
                </a:lnTo>
              </a:path>
            </a:pathLst>
          </a:custGeom>
          <a:noFill/>
          <a:ln w="9525">
            <a:solidFill>
              <a:srgbClr val="000000"/>
            </a:solidFill>
            <a:round/>
            <a:headEnd type="oval" w="sm" len="sm"/>
            <a:tailEnd/>
          </a:ln>
          <a:extLst>
            <a:ext uri="{909E8E84-426E-40DD-AFC4-6F175D3DCCD1}">
              <a14:hiddenFill xmlns:a14="http://schemas.microsoft.com/office/drawing/2010/main">
                <a:solidFill>
                  <a:srgbClr val="FFFFFF"/>
                </a:solidFill>
              </a14:hiddenFill>
            </a:ext>
          </a:extLst>
        </p:spPr>
        <p:txBody>
          <a:bodyPr lIns="37440" tIns="27720" rIns="37440" bIns="27720"/>
          <a:lstStyle/>
          <a:p>
            <a:pPr fontAlgn="base">
              <a:spcBef>
                <a:spcPct val="0"/>
              </a:spcBef>
              <a:spcAft>
                <a:spcPct val="0"/>
              </a:spcAft>
            </a:pPr>
            <a:endParaRPr lang="ja-JP" altLang="en-US" b="1" u="sng">
              <a:solidFill>
                <a:srgbClr val="FF0000"/>
              </a:solidFill>
              <a:latin typeface="HGP創英角ｺﾞｼｯｸUB" pitchFamily="50" charset="-128"/>
              <a:ea typeface="HGP創英角ｺﾞｼｯｸUB" pitchFamily="50" charset="-128"/>
            </a:endParaRPr>
          </a:p>
        </p:txBody>
      </p:sp>
      <p:sp>
        <p:nvSpPr>
          <p:cNvPr id="16564" name="Freeform 185"/>
          <p:cNvSpPr>
            <a:spLocks/>
          </p:cNvSpPr>
          <p:nvPr/>
        </p:nvSpPr>
        <p:spPr bwMode="auto">
          <a:xfrm>
            <a:off x="4265613" y="3905250"/>
            <a:ext cx="746125" cy="1343025"/>
          </a:xfrm>
          <a:custGeom>
            <a:avLst/>
            <a:gdLst>
              <a:gd name="T0" fmla="*/ 2147483647 w 1176"/>
              <a:gd name="T1" fmla="*/ 2147483647 h 2115"/>
              <a:gd name="T2" fmla="*/ 0 w 1176"/>
              <a:gd name="T3" fmla="*/ 2147483647 h 2115"/>
              <a:gd name="T4" fmla="*/ 2147483647 w 1176"/>
              <a:gd name="T5" fmla="*/ 0 h 2115"/>
              <a:gd name="T6" fmla="*/ 0 60000 65536"/>
              <a:gd name="T7" fmla="*/ 0 60000 65536"/>
              <a:gd name="T8" fmla="*/ 0 60000 65536"/>
              <a:gd name="T9" fmla="*/ 0 w 1176"/>
              <a:gd name="T10" fmla="*/ 0 h 2115"/>
              <a:gd name="T11" fmla="*/ 1176 w 1176"/>
              <a:gd name="T12" fmla="*/ 2115 h 2115"/>
            </a:gdLst>
            <a:ahLst/>
            <a:cxnLst>
              <a:cxn ang="T6">
                <a:pos x="T0" y="T1"/>
              </a:cxn>
              <a:cxn ang="T7">
                <a:pos x="T2" y="T3"/>
              </a:cxn>
              <a:cxn ang="T8">
                <a:pos x="T4" y="T5"/>
              </a:cxn>
            </a:cxnLst>
            <a:rect l="T9" t="T10" r="T11" b="T12"/>
            <a:pathLst>
              <a:path w="1176" h="2115">
                <a:moveTo>
                  <a:pt x="1176" y="2115"/>
                </a:moveTo>
                <a:lnTo>
                  <a:pt x="0" y="2115"/>
                </a:lnTo>
                <a:lnTo>
                  <a:pt x="75" y="0"/>
                </a:lnTo>
              </a:path>
            </a:pathLst>
          </a:custGeom>
          <a:noFill/>
          <a:ln w="9525">
            <a:solidFill>
              <a:srgbClr val="000000"/>
            </a:solidFill>
            <a:round/>
            <a:headEnd/>
            <a:tailEnd type="oval" w="sm" len="sm"/>
          </a:ln>
          <a:extLst>
            <a:ext uri="{909E8E84-426E-40DD-AFC4-6F175D3DCCD1}">
              <a14:hiddenFill xmlns:a14="http://schemas.microsoft.com/office/drawing/2010/main">
                <a:solidFill>
                  <a:srgbClr val="FFFFFF"/>
                </a:solidFill>
              </a14:hiddenFill>
            </a:ext>
          </a:extLst>
        </p:spPr>
        <p:txBody>
          <a:bodyPr lIns="37440" tIns="27720" rIns="37440" bIns="27720"/>
          <a:lstStyle/>
          <a:p>
            <a:pPr fontAlgn="base">
              <a:spcBef>
                <a:spcPct val="0"/>
              </a:spcBef>
              <a:spcAft>
                <a:spcPct val="0"/>
              </a:spcAft>
            </a:pPr>
            <a:endParaRPr lang="ja-JP" altLang="en-US" b="1" u="sng">
              <a:solidFill>
                <a:srgbClr val="FF0000"/>
              </a:solidFill>
              <a:latin typeface="HGP創英角ｺﾞｼｯｸUB" pitchFamily="50" charset="-128"/>
              <a:ea typeface="HGP創英角ｺﾞｼｯｸUB" pitchFamily="50" charset="-128"/>
            </a:endParaRPr>
          </a:p>
        </p:txBody>
      </p:sp>
      <p:sp>
        <p:nvSpPr>
          <p:cNvPr id="16565" name="Freeform 186"/>
          <p:cNvSpPr>
            <a:spLocks/>
          </p:cNvSpPr>
          <p:nvPr/>
        </p:nvSpPr>
        <p:spPr bwMode="auto">
          <a:xfrm>
            <a:off x="4222750" y="4086225"/>
            <a:ext cx="711200" cy="1352550"/>
          </a:xfrm>
          <a:custGeom>
            <a:avLst/>
            <a:gdLst>
              <a:gd name="T0" fmla="*/ 2147483647 w 1260"/>
              <a:gd name="T1" fmla="*/ 2147483647 h 2190"/>
              <a:gd name="T2" fmla="*/ 0 w 1260"/>
              <a:gd name="T3" fmla="*/ 2147483647 h 2190"/>
              <a:gd name="T4" fmla="*/ 2147483647 w 1260"/>
              <a:gd name="T5" fmla="*/ 0 h 2190"/>
              <a:gd name="T6" fmla="*/ 0 60000 65536"/>
              <a:gd name="T7" fmla="*/ 0 60000 65536"/>
              <a:gd name="T8" fmla="*/ 0 60000 65536"/>
              <a:gd name="T9" fmla="*/ 0 w 1260"/>
              <a:gd name="T10" fmla="*/ 0 h 2190"/>
              <a:gd name="T11" fmla="*/ 1260 w 1260"/>
              <a:gd name="T12" fmla="*/ 2190 h 2190"/>
            </a:gdLst>
            <a:ahLst/>
            <a:cxnLst>
              <a:cxn ang="T6">
                <a:pos x="T0" y="T1"/>
              </a:cxn>
              <a:cxn ang="T7">
                <a:pos x="T2" y="T3"/>
              </a:cxn>
              <a:cxn ang="T8">
                <a:pos x="T4" y="T5"/>
              </a:cxn>
            </a:cxnLst>
            <a:rect l="T9" t="T10" r="T11" b="T12"/>
            <a:pathLst>
              <a:path w="1260" h="2190">
                <a:moveTo>
                  <a:pt x="1260" y="2190"/>
                </a:moveTo>
                <a:lnTo>
                  <a:pt x="0" y="2190"/>
                </a:lnTo>
                <a:lnTo>
                  <a:pt x="69" y="0"/>
                </a:lnTo>
              </a:path>
            </a:pathLst>
          </a:custGeom>
          <a:noFill/>
          <a:ln w="9525">
            <a:solidFill>
              <a:srgbClr val="000000"/>
            </a:solidFill>
            <a:round/>
            <a:headEnd/>
            <a:tailEnd type="oval" w="sm" len="sm"/>
          </a:ln>
          <a:extLst>
            <a:ext uri="{909E8E84-426E-40DD-AFC4-6F175D3DCCD1}">
              <a14:hiddenFill xmlns:a14="http://schemas.microsoft.com/office/drawing/2010/main">
                <a:solidFill>
                  <a:srgbClr val="FFFFFF"/>
                </a:solidFill>
              </a14:hiddenFill>
            </a:ext>
          </a:extLst>
        </p:spPr>
        <p:txBody>
          <a:bodyPr lIns="37440" tIns="27720" rIns="37440" bIns="27720"/>
          <a:lstStyle/>
          <a:p>
            <a:pPr fontAlgn="base">
              <a:spcBef>
                <a:spcPct val="0"/>
              </a:spcBef>
              <a:spcAft>
                <a:spcPct val="0"/>
              </a:spcAft>
            </a:pPr>
            <a:endParaRPr lang="ja-JP" altLang="en-US" b="1" u="sng">
              <a:solidFill>
                <a:srgbClr val="FF0000"/>
              </a:solidFill>
              <a:latin typeface="HGP創英角ｺﾞｼｯｸUB" pitchFamily="50" charset="-128"/>
              <a:ea typeface="HGP創英角ｺﾞｼｯｸUB" pitchFamily="50" charset="-128"/>
            </a:endParaRPr>
          </a:p>
        </p:txBody>
      </p:sp>
      <p:sp>
        <p:nvSpPr>
          <p:cNvPr id="16566" name="Freeform 187"/>
          <p:cNvSpPr>
            <a:spLocks/>
          </p:cNvSpPr>
          <p:nvPr/>
        </p:nvSpPr>
        <p:spPr bwMode="auto">
          <a:xfrm>
            <a:off x="3827463" y="4552950"/>
            <a:ext cx="1077912" cy="1457325"/>
          </a:xfrm>
          <a:custGeom>
            <a:avLst/>
            <a:gdLst>
              <a:gd name="T0" fmla="*/ 0 w 1659"/>
              <a:gd name="T1" fmla="*/ 0 h 2280"/>
              <a:gd name="T2" fmla="*/ 2147483647 w 1659"/>
              <a:gd name="T3" fmla="*/ 2147483647 h 2280"/>
              <a:gd name="T4" fmla="*/ 2147483647 w 1659"/>
              <a:gd name="T5" fmla="*/ 2147483647 h 2280"/>
              <a:gd name="T6" fmla="*/ 0 60000 65536"/>
              <a:gd name="T7" fmla="*/ 0 60000 65536"/>
              <a:gd name="T8" fmla="*/ 0 60000 65536"/>
              <a:gd name="T9" fmla="*/ 0 w 1659"/>
              <a:gd name="T10" fmla="*/ 0 h 2280"/>
              <a:gd name="T11" fmla="*/ 1659 w 1659"/>
              <a:gd name="T12" fmla="*/ 2280 h 2280"/>
            </a:gdLst>
            <a:ahLst/>
            <a:cxnLst>
              <a:cxn ang="T6">
                <a:pos x="T0" y="T1"/>
              </a:cxn>
              <a:cxn ang="T7">
                <a:pos x="T2" y="T3"/>
              </a:cxn>
              <a:cxn ang="T8">
                <a:pos x="T4" y="T5"/>
              </a:cxn>
            </a:cxnLst>
            <a:rect l="T9" t="T10" r="T11" b="T12"/>
            <a:pathLst>
              <a:path w="1659" h="2280">
                <a:moveTo>
                  <a:pt x="0" y="0"/>
                </a:moveTo>
                <a:lnTo>
                  <a:pt x="264" y="2280"/>
                </a:lnTo>
                <a:lnTo>
                  <a:pt x="1659" y="2280"/>
                </a:lnTo>
              </a:path>
            </a:pathLst>
          </a:custGeom>
          <a:noFill/>
          <a:ln w="9525">
            <a:solidFill>
              <a:srgbClr val="000000"/>
            </a:solidFill>
            <a:round/>
            <a:headEnd type="oval" w="sm" len="sm"/>
            <a:tailEnd/>
          </a:ln>
          <a:extLst>
            <a:ext uri="{909E8E84-426E-40DD-AFC4-6F175D3DCCD1}">
              <a14:hiddenFill xmlns:a14="http://schemas.microsoft.com/office/drawing/2010/main">
                <a:solidFill>
                  <a:srgbClr val="FFFFFF"/>
                </a:solidFill>
              </a14:hiddenFill>
            </a:ext>
          </a:extLst>
        </p:spPr>
        <p:txBody>
          <a:bodyPr lIns="37440" tIns="27720" rIns="37440" bIns="27720"/>
          <a:lstStyle/>
          <a:p>
            <a:pPr fontAlgn="base">
              <a:spcBef>
                <a:spcPct val="0"/>
              </a:spcBef>
              <a:spcAft>
                <a:spcPct val="0"/>
              </a:spcAft>
            </a:pPr>
            <a:endParaRPr lang="ja-JP" altLang="en-US" b="1" u="sng">
              <a:solidFill>
                <a:srgbClr val="FF0000"/>
              </a:solidFill>
              <a:latin typeface="HGP創英角ｺﾞｼｯｸUB" pitchFamily="50" charset="-128"/>
              <a:ea typeface="HGP創英角ｺﾞｼｯｸUB" pitchFamily="50" charset="-128"/>
            </a:endParaRPr>
          </a:p>
        </p:txBody>
      </p:sp>
      <p:sp>
        <p:nvSpPr>
          <p:cNvPr id="16567" name="Freeform 188"/>
          <p:cNvSpPr>
            <a:spLocks/>
          </p:cNvSpPr>
          <p:nvPr/>
        </p:nvSpPr>
        <p:spPr bwMode="auto">
          <a:xfrm>
            <a:off x="3676650" y="4562475"/>
            <a:ext cx="1101725" cy="1800225"/>
          </a:xfrm>
          <a:custGeom>
            <a:avLst/>
            <a:gdLst>
              <a:gd name="T0" fmla="*/ 0 w 694"/>
              <a:gd name="T1" fmla="*/ 0 h 1134"/>
              <a:gd name="T2" fmla="*/ 2147483647 w 694"/>
              <a:gd name="T3" fmla="*/ 2147483647 h 1134"/>
              <a:gd name="T4" fmla="*/ 2147483647 w 694"/>
              <a:gd name="T5" fmla="*/ 2147483647 h 1134"/>
              <a:gd name="T6" fmla="*/ 0 60000 65536"/>
              <a:gd name="T7" fmla="*/ 0 60000 65536"/>
              <a:gd name="T8" fmla="*/ 0 60000 65536"/>
              <a:gd name="T9" fmla="*/ 0 w 694"/>
              <a:gd name="T10" fmla="*/ 0 h 1134"/>
              <a:gd name="T11" fmla="*/ 694 w 694"/>
              <a:gd name="T12" fmla="*/ 1134 h 1134"/>
            </a:gdLst>
            <a:ahLst/>
            <a:cxnLst>
              <a:cxn ang="T6">
                <a:pos x="T0" y="T1"/>
              </a:cxn>
              <a:cxn ang="T7">
                <a:pos x="T2" y="T3"/>
              </a:cxn>
              <a:cxn ang="T8">
                <a:pos x="T4" y="T5"/>
              </a:cxn>
            </a:cxnLst>
            <a:rect l="T9" t="T10" r="T11" b="T12"/>
            <a:pathLst>
              <a:path w="694" h="1134">
                <a:moveTo>
                  <a:pt x="0" y="0"/>
                </a:moveTo>
                <a:lnTo>
                  <a:pt x="138" y="1134"/>
                </a:lnTo>
                <a:lnTo>
                  <a:pt x="694" y="1134"/>
                </a:lnTo>
              </a:path>
            </a:pathLst>
          </a:custGeom>
          <a:noFill/>
          <a:ln w="9525">
            <a:solidFill>
              <a:srgbClr val="000000"/>
            </a:solidFill>
            <a:round/>
            <a:headEnd type="oval" w="sm" len="sm"/>
            <a:tailEnd/>
          </a:ln>
          <a:extLst>
            <a:ext uri="{909E8E84-426E-40DD-AFC4-6F175D3DCCD1}">
              <a14:hiddenFill xmlns:a14="http://schemas.microsoft.com/office/drawing/2010/main">
                <a:solidFill>
                  <a:srgbClr val="FFFFFF"/>
                </a:solidFill>
              </a14:hiddenFill>
            </a:ext>
          </a:extLst>
        </p:spPr>
        <p:txBody>
          <a:bodyPr lIns="37440" tIns="27720" rIns="37440" bIns="27720"/>
          <a:lstStyle/>
          <a:p>
            <a:pPr fontAlgn="base">
              <a:spcBef>
                <a:spcPct val="0"/>
              </a:spcBef>
              <a:spcAft>
                <a:spcPct val="0"/>
              </a:spcAft>
            </a:pPr>
            <a:endParaRPr lang="ja-JP" altLang="en-US" b="1" u="sng">
              <a:solidFill>
                <a:srgbClr val="FF0000"/>
              </a:solidFill>
              <a:latin typeface="HGP創英角ｺﾞｼｯｸUB" pitchFamily="50" charset="-128"/>
              <a:ea typeface="HGP創英角ｺﾞｼｯｸUB" pitchFamily="50" charset="-128"/>
            </a:endParaRPr>
          </a:p>
        </p:txBody>
      </p:sp>
      <p:sp>
        <p:nvSpPr>
          <p:cNvPr id="16568" name="Freeform 189"/>
          <p:cNvSpPr>
            <a:spLocks/>
          </p:cNvSpPr>
          <p:nvPr/>
        </p:nvSpPr>
        <p:spPr bwMode="auto">
          <a:xfrm>
            <a:off x="2578100" y="4943475"/>
            <a:ext cx="1022350" cy="1123950"/>
          </a:xfrm>
          <a:custGeom>
            <a:avLst/>
            <a:gdLst>
              <a:gd name="T0" fmla="*/ 0 w 1620"/>
              <a:gd name="T1" fmla="*/ 2147483647 h 1800"/>
              <a:gd name="T2" fmla="*/ 2147483647 w 1620"/>
              <a:gd name="T3" fmla="*/ 2147483647 h 1800"/>
              <a:gd name="T4" fmla="*/ 2147483647 w 1620"/>
              <a:gd name="T5" fmla="*/ 0 h 1800"/>
              <a:gd name="T6" fmla="*/ 0 60000 65536"/>
              <a:gd name="T7" fmla="*/ 0 60000 65536"/>
              <a:gd name="T8" fmla="*/ 0 60000 65536"/>
              <a:gd name="T9" fmla="*/ 0 w 1620"/>
              <a:gd name="T10" fmla="*/ 0 h 1800"/>
              <a:gd name="T11" fmla="*/ 1620 w 1620"/>
              <a:gd name="T12" fmla="*/ 1800 h 1800"/>
            </a:gdLst>
            <a:ahLst/>
            <a:cxnLst>
              <a:cxn ang="T6">
                <a:pos x="T0" y="T1"/>
              </a:cxn>
              <a:cxn ang="T7">
                <a:pos x="T2" y="T3"/>
              </a:cxn>
              <a:cxn ang="T8">
                <a:pos x="T4" y="T5"/>
              </a:cxn>
            </a:cxnLst>
            <a:rect l="T9" t="T10" r="T11" b="T12"/>
            <a:pathLst>
              <a:path w="1620" h="1800">
                <a:moveTo>
                  <a:pt x="0" y="1800"/>
                </a:moveTo>
                <a:lnTo>
                  <a:pt x="1260" y="1800"/>
                </a:lnTo>
                <a:lnTo>
                  <a:pt x="1620" y="0"/>
                </a:lnTo>
              </a:path>
            </a:pathLst>
          </a:custGeom>
          <a:noFill/>
          <a:ln w="9525">
            <a:solidFill>
              <a:srgbClr val="000000"/>
            </a:solidFill>
            <a:round/>
            <a:headEnd/>
            <a:tailEnd type="oval" w="sm" len="sm"/>
          </a:ln>
          <a:extLst>
            <a:ext uri="{909E8E84-426E-40DD-AFC4-6F175D3DCCD1}">
              <a14:hiddenFill xmlns:a14="http://schemas.microsoft.com/office/drawing/2010/main">
                <a:solidFill>
                  <a:srgbClr val="FFFFFF"/>
                </a:solidFill>
              </a14:hiddenFill>
            </a:ext>
          </a:extLst>
        </p:spPr>
        <p:txBody>
          <a:bodyPr lIns="37440" tIns="27720" rIns="37440" bIns="27720"/>
          <a:lstStyle/>
          <a:p>
            <a:pPr fontAlgn="base">
              <a:spcBef>
                <a:spcPct val="0"/>
              </a:spcBef>
              <a:spcAft>
                <a:spcPct val="0"/>
              </a:spcAft>
            </a:pPr>
            <a:endParaRPr lang="ja-JP" altLang="en-US" b="1" u="sng">
              <a:solidFill>
                <a:srgbClr val="FF0000"/>
              </a:solidFill>
              <a:latin typeface="HGP創英角ｺﾞｼｯｸUB" pitchFamily="50" charset="-128"/>
              <a:ea typeface="HGP創英角ｺﾞｼｯｸUB" pitchFamily="50" charset="-128"/>
            </a:endParaRPr>
          </a:p>
        </p:txBody>
      </p:sp>
      <p:sp>
        <p:nvSpPr>
          <p:cNvPr id="16569" name="Freeform 190"/>
          <p:cNvSpPr>
            <a:spLocks/>
          </p:cNvSpPr>
          <p:nvPr/>
        </p:nvSpPr>
        <p:spPr bwMode="auto">
          <a:xfrm>
            <a:off x="4325938" y="4286250"/>
            <a:ext cx="581025" cy="657225"/>
          </a:xfrm>
          <a:custGeom>
            <a:avLst/>
            <a:gdLst>
              <a:gd name="T0" fmla="*/ 2147483647 w 915"/>
              <a:gd name="T1" fmla="*/ 0 h 960"/>
              <a:gd name="T2" fmla="*/ 0 w 915"/>
              <a:gd name="T3" fmla="*/ 2147483647 h 960"/>
              <a:gd name="T4" fmla="*/ 2147483647 w 915"/>
              <a:gd name="T5" fmla="*/ 2147483647 h 960"/>
              <a:gd name="T6" fmla="*/ 0 60000 65536"/>
              <a:gd name="T7" fmla="*/ 0 60000 65536"/>
              <a:gd name="T8" fmla="*/ 0 60000 65536"/>
              <a:gd name="T9" fmla="*/ 0 w 915"/>
              <a:gd name="T10" fmla="*/ 0 h 960"/>
              <a:gd name="T11" fmla="*/ 915 w 915"/>
              <a:gd name="T12" fmla="*/ 960 h 960"/>
            </a:gdLst>
            <a:ahLst/>
            <a:cxnLst>
              <a:cxn ang="T6">
                <a:pos x="T0" y="T1"/>
              </a:cxn>
              <a:cxn ang="T7">
                <a:pos x="T2" y="T3"/>
              </a:cxn>
              <a:cxn ang="T8">
                <a:pos x="T4" y="T5"/>
              </a:cxn>
            </a:cxnLst>
            <a:rect l="T9" t="T10" r="T11" b="T12"/>
            <a:pathLst>
              <a:path w="915" h="960">
                <a:moveTo>
                  <a:pt x="141" y="0"/>
                </a:moveTo>
                <a:lnTo>
                  <a:pt x="0" y="960"/>
                </a:lnTo>
                <a:lnTo>
                  <a:pt x="915" y="960"/>
                </a:lnTo>
              </a:path>
            </a:pathLst>
          </a:custGeom>
          <a:noFill/>
          <a:ln w="9525">
            <a:solidFill>
              <a:srgbClr val="000000"/>
            </a:solidFill>
            <a:round/>
            <a:headEnd type="oval" w="sm" len="sm"/>
            <a:tailEnd/>
          </a:ln>
          <a:extLst>
            <a:ext uri="{909E8E84-426E-40DD-AFC4-6F175D3DCCD1}">
              <a14:hiddenFill xmlns:a14="http://schemas.microsoft.com/office/drawing/2010/main">
                <a:solidFill>
                  <a:srgbClr val="FFFFFF"/>
                </a:solidFill>
              </a14:hiddenFill>
            </a:ext>
          </a:extLst>
        </p:spPr>
        <p:txBody>
          <a:bodyPr lIns="37440" tIns="27720" rIns="37440" bIns="27720"/>
          <a:lstStyle/>
          <a:p>
            <a:pPr fontAlgn="base">
              <a:spcBef>
                <a:spcPct val="0"/>
              </a:spcBef>
              <a:spcAft>
                <a:spcPct val="0"/>
              </a:spcAft>
            </a:pPr>
            <a:endParaRPr lang="ja-JP" altLang="en-US" b="1" u="sng">
              <a:solidFill>
                <a:srgbClr val="FF0000"/>
              </a:solidFill>
              <a:latin typeface="HGP創英角ｺﾞｼｯｸUB" pitchFamily="50" charset="-128"/>
              <a:ea typeface="HGP創英角ｺﾞｼｯｸUB" pitchFamily="50" charset="-128"/>
            </a:endParaRPr>
          </a:p>
        </p:txBody>
      </p:sp>
      <p:sp>
        <p:nvSpPr>
          <p:cNvPr id="16570" name="Freeform 191"/>
          <p:cNvSpPr>
            <a:spLocks/>
          </p:cNvSpPr>
          <p:nvPr/>
        </p:nvSpPr>
        <p:spPr bwMode="auto">
          <a:xfrm>
            <a:off x="2419350" y="4448175"/>
            <a:ext cx="1120775" cy="44450"/>
          </a:xfrm>
          <a:custGeom>
            <a:avLst/>
            <a:gdLst>
              <a:gd name="T0" fmla="*/ 2147483647 w 1764"/>
              <a:gd name="T1" fmla="*/ 0 h 70"/>
              <a:gd name="T2" fmla="*/ 2147483647 w 1764"/>
              <a:gd name="T3" fmla="*/ 2147483647 h 70"/>
              <a:gd name="T4" fmla="*/ 0 w 1764"/>
              <a:gd name="T5" fmla="*/ 2147483647 h 70"/>
              <a:gd name="T6" fmla="*/ 0 60000 65536"/>
              <a:gd name="T7" fmla="*/ 0 60000 65536"/>
              <a:gd name="T8" fmla="*/ 0 60000 65536"/>
              <a:gd name="T9" fmla="*/ 0 w 1764"/>
              <a:gd name="T10" fmla="*/ 0 h 70"/>
              <a:gd name="T11" fmla="*/ 1764 w 1764"/>
              <a:gd name="T12" fmla="*/ 70 h 70"/>
            </a:gdLst>
            <a:ahLst/>
            <a:cxnLst>
              <a:cxn ang="T6">
                <a:pos x="T0" y="T1"/>
              </a:cxn>
              <a:cxn ang="T7">
                <a:pos x="T2" y="T3"/>
              </a:cxn>
              <a:cxn ang="T8">
                <a:pos x="T4" y="T5"/>
              </a:cxn>
            </a:cxnLst>
            <a:rect l="T9" t="T10" r="T11" b="T12"/>
            <a:pathLst>
              <a:path w="1764" h="70">
                <a:moveTo>
                  <a:pt x="1764" y="0"/>
                </a:moveTo>
                <a:lnTo>
                  <a:pt x="1130" y="70"/>
                </a:lnTo>
                <a:lnTo>
                  <a:pt x="0" y="70"/>
                </a:lnTo>
              </a:path>
            </a:pathLst>
          </a:custGeom>
          <a:noFill/>
          <a:ln w="6350">
            <a:solidFill>
              <a:srgbClr val="000000"/>
            </a:solidFill>
            <a:round/>
            <a:headEnd type="oval" w="sm" len="sm"/>
            <a:tailEnd/>
          </a:ln>
          <a:extLst>
            <a:ext uri="{909E8E84-426E-40DD-AFC4-6F175D3DCCD1}">
              <a14:hiddenFill xmlns:a14="http://schemas.microsoft.com/office/drawing/2010/main">
                <a:solidFill>
                  <a:srgbClr val="FFFFFF"/>
                </a:solidFill>
              </a14:hiddenFill>
            </a:ext>
          </a:extLst>
        </p:spPr>
        <p:txBody>
          <a:bodyPr lIns="37440" tIns="27720" rIns="37440" bIns="27720"/>
          <a:lstStyle/>
          <a:p>
            <a:pPr fontAlgn="base">
              <a:spcBef>
                <a:spcPct val="0"/>
              </a:spcBef>
              <a:spcAft>
                <a:spcPct val="0"/>
              </a:spcAft>
            </a:pPr>
            <a:endParaRPr lang="ja-JP" altLang="en-US" b="1" u="sng">
              <a:solidFill>
                <a:srgbClr val="FF0000"/>
              </a:solidFill>
              <a:latin typeface="HGP創英角ｺﾞｼｯｸUB" pitchFamily="50" charset="-128"/>
              <a:ea typeface="HGP創英角ｺﾞｼｯｸUB" pitchFamily="50" charset="-128"/>
            </a:endParaRPr>
          </a:p>
        </p:txBody>
      </p:sp>
      <p:sp>
        <p:nvSpPr>
          <p:cNvPr id="16571" name="Text Box 192"/>
          <p:cNvSpPr txBox="1">
            <a:spLocks noChangeArrowheads="1"/>
          </p:cNvSpPr>
          <p:nvPr/>
        </p:nvSpPr>
        <p:spPr bwMode="auto">
          <a:xfrm>
            <a:off x="2228850" y="4354513"/>
            <a:ext cx="10795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cap="rnd">
                <a:solidFill>
                  <a:srgbClr val="000000"/>
                </a:solidFill>
                <a:prstDash val="sysDot"/>
                <a:miter lim="800000"/>
                <a:headEnd/>
                <a:tailEnd/>
              </a14:hiddenLine>
            </a:ext>
          </a:extLst>
        </p:spPr>
        <p:txBody>
          <a:bodyPr lIns="37440" tIns="2520" rIns="37440" bIns="27720"/>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algn="just" fontAlgn="base">
              <a:spcBef>
                <a:spcPct val="0"/>
              </a:spcBef>
              <a:spcAft>
                <a:spcPct val="0"/>
              </a:spcAft>
            </a:pPr>
            <a:r>
              <a:rPr kumimoji="0" lang="en-US" altLang="ja-JP" sz="600" b="0" u="none">
                <a:solidFill>
                  <a:srgbClr val="0000FF"/>
                </a:solidFill>
                <a:latin typeface="Arial Narrow" pitchFamily="34" charset="0"/>
              </a:rPr>
              <a:t>Nakagawa River, Gokayama Dam</a:t>
            </a:r>
            <a:endParaRPr kumimoji="0" lang="ja-JP" altLang="en-US">
              <a:solidFill>
                <a:srgbClr val="0000FF"/>
              </a:solidFill>
            </a:endParaRPr>
          </a:p>
        </p:txBody>
      </p:sp>
      <p:sp>
        <p:nvSpPr>
          <p:cNvPr id="16572" name="Text Box 193"/>
          <p:cNvSpPr txBox="1">
            <a:spLocks noChangeArrowheads="1"/>
          </p:cNvSpPr>
          <p:nvPr/>
        </p:nvSpPr>
        <p:spPr bwMode="auto">
          <a:xfrm>
            <a:off x="2446338" y="4173538"/>
            <a:ext cx="9493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40" tIns="27720" rIns="37440" bIns="27720"/>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algn="just" fontAlgn="base">
              <a:spcBef>
                <a:spcPct val="0"/>
              </a:spcBef>
              <a:spcAft>
                <a:spcPct val="0"/>
              </a:spcAft>
            </a:pPr>
            <a:r>
              <a:rPr kumimoji="0" lang="en-US" altLang="ja-JP" sz="600" b="0" u="none">
                <a:solidFill>
                  <a:srgbClr val="0000FF"/>
                </a:solidFill>
                <a:latin typeface="Arial Narrow" pitchFamily="34" charset="0"/>
              </a:rPr>
              <a:t>Haraigawa River, Irahara Dam</a:t>
            </a:r>
            <a:endParaRPr kumimoji="0" lang="ja-JP" altLang="en-US"/>
          </a:p>
        </p:txBody>
      </p:sp>
      <p:sp>
        <p:nvSpPr>
          <p:cNvPr id="16573" name="Text Box 194"/>
          <p:cNvSpPr txBox="1">
            <a:spLocks noChangeArrowheads="1"/>
          </p:cNvSpPr>
          <p:nvPr/>
        </p:nvSpPr>
        <p:spPr bwMode="auto">
          <a:xfrm>
            <a:off x="7712075" y="2667000"/>
            <a:ext cx="9144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40" tIns="27720" rIns="37440" bIns="27720"/>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algn="just" fontAlgn="base">
              <a:spcBef>
                <a:spcPct val="0"/>
              </a:spcBef>
              <a:spcAft>
                <a:spcPct val="0"/>
              </a:spcAft>
            </a:pPr>
            <a:r>
              <a:rPr kumimoji="0" lang="en-US" altLang="ja-JP" sz="600" b="0" u="none">
                <a:solidFill>
                  <a:srgbClr val="0000FF"/>
                </a:solidFill>
                <a:latin typeface="Century" pitchFamily="18" charset="0"/>
                <a:ea typeface="ＭＳ 明朝" pitchFamily="17" charset="-128"/>
              </a:rPr>
              <a:t>※</a:t>
            </a:r>
            <a:r>
              <a:rPr kumimoji="0" lang="en-US" altLang="ja-JP" sz="600" b="0" u="none">
                <a:solidFill>
                  <a:srgbClr val="0000FF"/>
                </a:solidFill>
                <a:latin typeface="Arial Narrow" pitchFamily="34" charset="0"/>
              </a:rPr>
              <a:t>Tone River, Nanma Dam</a:t>
            </a:r>
            <a:endParaRPr kumimoji="0" lang="ja-JP" altLang="en-US"/>
          </a:p>
        </p:txBody>
      </p:sp>
      <p:sp>
        <p:nvSpPr>
          <p:cNvPr id="16574" name="Text Box 195"/>
          <p:cNvSpPr txBox="1">
            <a:spLocks noChangeArrowheads="1"/>
          </p:cNvSpPr>
          <p:nvPr/>
        </p:nvSpPr>
        <p:spPr bwMode="auto">
          <a:xfrm>
            <a:off x="4367213" y="4557713"/>
            <a:ext cx="685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40" tIns="27720" rIns="37440" bIns="27720"/>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algn="just" fontAlgn="base">
              <a:spcBef>
                <a:spcPct val="0"/>
              </a:spcBef>
              <a:spcAft>
                <a:spcPct val="0"/>
              </a:spcAft>
            </a:pPr>
            <a:r>
              <a:rPr kumimoji="0" lang="ja-JP" altLang="en-US" sz="600" b="0" u="none" dirty="0">
                <a:solidFill>
                  <a:srgbClr val="0000FF"/>
                </a:solidFill>
                <a:latin typeface="Century" pitchFamily="18" charset="0"/>
                <a:ea typeface="ＭＳ 明朝" pitchFamily="17" charset="-128"/>
              </a:rPr>
              <a:t>　</a:t>
            </a:r>
            <a:r>
              <a:rPr kumimoji="0" lang="en-US" altLang="ja-JP" sz="600" b="0" u="none" dirty="0" err="1" smtClean="0">
                <a:solidFill>
                  <a:srgbClr val="0000FF"/>
                </a:solidFill>
                <a:latin typeface="Arial Narrow" pitchFamily="34" charset="0"/>
              </a:rPr>
              <a:t>Koutougawa</a:t>
            </a:r>
            <a:r>
              <a:rPr kumimoji="0" lang="en-US" altLang="ja-JP" sz="600" b="0" u="none" dirty="0" smtClean="0">
                <a:solidFill>
                  <a:srgbClr val="0000FF"/>
                </a:solidFill>
                <a:latin typeface="Arial Narrow" pitchFamily="34" charset="0"/>
              </a:rPr>
              <a:t> </a:t>
            </a:r>
            <a:r>
              <a:rPr kumimoji="0" lang="en-US" altLang="ja-JP" sz="600" b="0" u="none" dirty="0">
                <a:solidFill>
                  <a:srgbClr val="0000FF"/>
                </a:solidFill>
                <a:latin typeface="Arial Narrow" pitchFamily="34" charset="0"/>
              </a:rPr>
              <a:t>River, </a:t>
            </a:r>
            <a:r>
              <a:rPr kumimoji="0" lang="en-US" altLang="ja-JP" sz="600" b="0" u="none" dirty="0" err="1">
                <a:solidFill>
                  <a:srgbClr val="0000FF"/>
                </a:solidFill>
                <a:latin typeface="Arial Narrow" pitchFamily="34" charset="0"/>
              </a:rPr>
              <a:t>Kabagawa</a:t>
            </a:r>
            <a:r>
              <a:rPr kumimoji="0" lang="en-US" altLang="ja-JP" sz="600" b="0" u="none" dirty="0">
                <a:solidFill>
                  <a:srgbClr val="0000FF"/>
                </a:solidFill>
                <a:latin typeface="Arial Narrow" pitchFamily="34" charset="0"/>
              </a:rPr>
              <a:t> Dam</a:t>
            </a:r>
            <a:r>
              <a:rPr kumimoji="0" lang="en-US" altLang="ja-JP" sz="600" dirty="0">
                <a:solidFill>
                  <a:srgbClr val="0000FF"/>
                </a:solidFill>
                <a:latin typeface="Arial Narrow" pitchFamily="34" charset="0"/>
              </a:rPr>
              <a:t> </a:t>
            </a:r>
            <a:endParaRPr kumimoji="0" lang="ja-JP" altLang="en-US" sz="600" dirty="0">
              <a:solidFill>
                <a:srgbClr val="0000FF"/>
              </a:solidFill>
              <a:latin typeface="Arial Narrow" pitchFamily="34" charset="0"/>
            </a:endParaRPr>
          </a:p>
        </p:txBody>
      </p:sp>
      <p:sp>
        <p:nvSpPr>
          <p:cNvPr id="16575" name="Freeform 196"/>
          <p:cNvSpPr>
            <a:spLocks/>
          </p:cNvSpPr>
          <p:nvPr/>
        </p:nvSpPr>
        <p:spPr bwMode="auto">
          <a:xfrm>
            <a:off x="2511425" y="4333875"/>
            <a:ext cx="1185863" cy="53975"/>
          </a:xfrm>
          <a:custGeom>
            <a:avLst/>
            <a:gdLst>
              <a:gd name="T0" fmla="*/ 0 w 1869"/>
              <a:gd name="T1" fmla="*/ 0 h 85"/>
              <a:gd name="T2" fmla="*/ 2147483647 w 1869"/>
              <a:gd name="T3" fmla="*/ 0 h 85"/>
              <a:gd name="T4" fmla="*/ 2147483647 w 1869"/>
              <a:gd name="T5" fmla="*/ 2147483647 h 85"/>
              <a:gd name="T6" fmla="*/ 0 60000 65536"/>
              <a:gd name="T7" fmla="*/ 0 60000 65536"/>
              <a:gd name="T8" fmla="*/ 0 60000 65536"/>
              <a:gd name="T9" fmla="*/ 0 w 1869"/>
              <a:gd name="T10" fmla="*/ 0 h 85"/>
              <a:gd name="T11" fmla="*/ 1869 w 1869"/>
              <a:gd name="T12" fmla="*/ 85 h 85"/>
            </a:gdLst>
            <a:ahLst/>
            <a:cxnLst>
              <a:cxn ang="T6">
                <a:pos x="T0" y="T1"/>
              </a:cxn>
              <a:cxn ang="T7">
                <a:pos x="T2" y="T3"/>
              </a:cxn>
              <a:cxn ang="T8">
                <a:pos x="T4" y="T5"/>
              </a:cxn>
            </a:cxnLst>
            <a:rect l="T9" t="T10" r="T11" b="T12"/>
            <a:pathLst>
              <a:path w="1869" h="85">
                <a:moveTo>
                  <a:pt x="0" y="0"/>
                </a:moveTo>
                <a:lnTo>
                  <a:pt x="1080" y="0"/>
                </a:lnTo>
                <a:lnTo>
                  <a:pt x="1869" y="85"/>
                </a:lnTo>
              </a:path>
            </a:pathLst>
          </a:custGeom>
          <a:noFill/>
          <a:ln w="9525">
            <a:solidFill>
              <a:srgbClr val="000000"/>
            </a:solidFill>
            <a:round/>
            <a:headEnd/>
            <a:tailEnd type="oval" w="sm" len="sm"/>
          </a:ln>
          <a:extLst>
            <a:ext uri="{909E8E84-426E-40DD-AFC4-6F175D3DCCD1}">
              <a14:hiddenFill xmlns:a14="http://schemas.microsoft.com/office/drawing/2010/main">
                <a:solidFill>
                  <a:srgbClr val="FFFFFF"/>
                </a:solidFill>
              </a14:hiddenFill>
            </a:ext>
          </a:extLst>
        </p:spPr>
        <p:txBody>
          <a:bodyPr lIns="37440" tIns="27720" rIns="37440" bIns="27720"/>
          <a:lstStyle/>
          <a:p>
            <a:pPr fontAlgn="base">
              <a:spcBef>
                <a:spcPct val="0"/>
              </a:spcBef>
              <a:spcAft>
                <a:spcPct val="0"/>
              </a:spcAft>
            </a:pPr>
            <a:endParaRPr lang="ja-JP" altLang="en-US" b="1" u="sng">
              <a:solidFill>
                <a:srgbClr val="FF0000"/>
              </a:solidFill>
              <a:latin typeface="HGP創英角ｺﾞｼｯｸUB" pitchFamily="50" charset="-128"/>
              <a:ea typeface="HGP創英角ｺﾞｼｯｸUB" pitchFamily="50" charset="-128"/>
            </a:endParaRPr>
          </a:p>
        </p:txBody>
      </p:sp>
      <p:sp>
        <p:nvSpPr>
          <p:cNvPr id="16576" name="Freeform 197"/>
          <p:cNvSpPr>
            <a:spLocks/>
          </p:cNvSpPr>
          <p:nvPr/>
        </p:nvSpPr>
        <p:spPr bwMode="auto">
          <a:xfrm>
            <a:off x="6534150" y="2809875"/>
            <a:ext cx="1924050" cy="381000"/>
          </a:xfrm>
          <a:custGeom>
            <a:avLst/>
            <a:gdLst>
              <a:gd name="T0" fmla="*/ 0 w 3069"/>
              <a:gd name="T1" fmla="*/ 2147483647 h 600"/>
              <a:gd name="T2" fmla="*/ 2147483647 w 3069"/>
              <a:gd name="T3" fmla="*/ 0 h 600"/>
              <a:gd name="T4" fmla="*/ 2147483647 w 3069"/>
              <a:gd name="T5" fmla="*/ 0 h 600"/>
              <a:gd name="T6" fmla="*/ 0 60000 65536"/>
              <a:gd name="T7" fmla="*/ 0 60000 65536"/>
              <a:gd name="T8" fmla="*/ 0 60000 65536"/>
              <a:gd name="T9" fmla="*/ 0 w 3069"/>
              <a:gd name="T10" fmla="*/ 0 h 600"/>
              <a:gd name="T11" fmla="*/ 3069 w 3069"/>
              <a:gd name="T12" fmla="*/ 600 h 600"/>
            </a:gdLst>
            <a:ahLst/>
            <a:cxnLst>
              <a:cxn ang="T6">
                <a:pos x="T0" y="T1"/>
              </a:cxn>
              <a:cxn ang="T7">
                <a:pos x="T2" y="T3"/>
              </a:cxn>
              <a:cxn ang="T8">
                <a:pos x="T4" y="T5"/>
              </a:cxn>
            </a:cxnLst>
            <a:rect l="T9" t="T10" r="T11" b="T12"/>
            <a:pathLst>
              <a:path w="3069" h="600">
                <a:moveTo>
                  <a:pt x="0" y="600"/>
                </a:moveTo>
                <a:lnTo>
                  <a:pt x="1929" y="0"/>
                </a:lnTo>
                <a:lnTo>
                  <a:pt x="3069" y="0"/>
                </a:lnTo>
              </a:path>
            </a:pathLst>
          </a:custGeom>
          <a:noFill/>
          <a:ln w="9525">
            <a:solidFill>
              <a:srgbClr val="000000"/>
            </a:solidFill>
            <a:round/>
            <a:headEnd type="oval" w="sm" len="sm"/>
            <a:tailEnd/>
          </a:ln>
          <a:extLst>
            <a:ext uri="{909E8E84-426E-40DD-AFC4-6F175D3DCCD1}">
              <a14:hiddenFill xmlns:a14="http://schemas.microsoft.com/office/drawing/2010/main">
                <a:solidFill>
                  <a:srgbClr val="FFFFFF"/>
                </a:solidFill>
              </a14:hiddenFill>
            </a:ext>
          </a:extLst>
        </p:spPr>
        <p:txBody>
          <a:bodyPr lIns="37440" tIns="27720" rIns="37440" bIns="27720"/>
          <a:lstStyle/>
          <a:p>
            <a:pPr fontAlgn="base">
              <a:spcBef>
                <a:spcPct val="0"/>
              </a:spcBef>
              <a:spcAft>
                <a:spcPct val="0"/>
              </a:spcAft>
            </a:pPr>
            <a:endParaRPr lang="ja-JP" altLang="en-US" b="1" u="sng">
              <a:solidFill>
                <a:srgbClr val="FF0000"/>
              </a:solidFill>
              <a:latin typeface="HGP創英角ｺﾞｼｯｸUB" pitchFamily="50" charset="-128"/>
              <a:ea typeface="HGP創英角ｺﾞｼｯｸUB" pitchFamily="50" charset="-128"/>
            </a:endParaRPr>
          </a:p>
        </p:txBody>
      </p:sp>
      <p:sp>
        <p:nvSpPr>
          <p:cNvPr id="16577" name="Freeform 198"/>
          <p:cNvSpPr>
            <a:spLocks/>
          </p:cNvSpPr>
          <p:nvPr/>
        </p:nvSpPr>
        <p:spPr bwMode="auto">
          <a:xfrm>
            <a:off x="4381500" y="4171950"/>
            <a:ext cx="638175" cy="600075"/>
          </a:xfrm>
          <a:custGeom>
            <a:avLst/>
            <a:gdLst>
              <a:gd name="T0" fmla="*/ 2147483647 w 1005"/>
              <a:gd name="T1" fmla="*/ 0 h 870"/>
              <a:gd name="T2" fmla="*/ 2147483647 w 1005"/>
              <a:gd name="T3" fmla="*/ 2147483647 h 870"/>
              <a:gd name="T4" fmla="*/ 0 w 1005"/>
              <a:gd name="T5" fmla="*/ 2147483647 h 870"/>
              <a:gd name="T6" fmla="*/ 0 60000 65536"/>
              <a:gd name="T7" fmla="*/ 0 60000 65536"/>
              <a:gd name="T8" fmla="*/ 0 60000 65536"/>
              <a:gd name="T9" fmla="*/ 0 w 1005"/>
              <a:gd name="T10" fmla="*/ 0 h 870"/>
              <a:gd name="T11" fmla="*/ 1005 w 1005"/>
              <a:gd name="T12" fmla="*/ 870 h 870"/>
            </a:gdLst>
            <a:ahLst/>
            <a:cxnLst>
              <a:cxn ang="T6">
                <a:pos x="T0" y="T1"/>
              </a:cxn>
              <a:cxn ang="T7">
                <a:pos x="T2" y="T3"/>
              </a:cxn>
              <a:cxn ang="T8">
                <a:pos x="T4" y="T5"/>
              </a:cxn>
            </a:cxnLst>
            <a:rect l="T9" t="T10" r="T11" b="T12"/>
            <a:pathLst>
              <a:path w="1005" h="870">
                <a:moveTo>
                  <a:pt x="471" y="0"/>
                </a:moveTo>
                <a:lnTo>
                  <a:pt x="1005" y="870"/>
                </a:lnTo>
                <a:lnTo>
                  <a:pt x="0" y="870"/>
                </a:lnTo>
              </a:path>
            </a:pathLst>
          </a:custGeom>
          <a:noFill/>
          <a:ln w="9525">
            <a:solidFill>
              <a:srgbClr val="000000"/>
            </a:solidFill>
            <a:round/>
            <a:headEnd type="oval" w="sm" len="sm"/>
            <a:tailEnd/>
          </a:ln>
          <a:extLst>
            <a:ext uri="{909E8E84-426E-40DD-AFC4-6F175D3DCCD1}">
              <a14:hiddenFill xmlns:a14="http://schemas.microsoft.com/office/drawing/2010/main">
                <a:solidFill>
                  <a:srgbClr val="FFFFFF"/>
                </a:solidFill>
              </a14:hiddenFill>
            </a:ext>
          </a:extLst>
        </p:spPr>
        <p:txBody>
          <a:bodyPr lIns="37440" tIns="27720" rIns="37440" bIns="27720"/>
          <a:lstStyle/>
          <a:p>
            <a:pPr fontAlgn="base">
              <a:spcBef>
                <a:spcPct val="0"/>
              </a:spcBef>
              <a:spcAft>
                <a:spcPct val="0"/>
              </a:spcAft>
            </a:pPr>
            <a:endParaRPr lang="ja-JP" altLang="en-US" b="1" u="sng">
              <a:solidFill>
                <a:srgbClr val="FF0000"/>
              </a:solidFill>
              <a:latin typeface="HGP創英角ｺﾞｼｯｸUB" pitchFamily="50" charset="-128"/>
              <a:ea typeface="HGP創英角ｺﾞｼｯｸUB" pitchFamily="50" charset="-128"/>
            </a:endParaRPr>
          </a:p>
        </p:txBody>
      </p:sp>
      <p:sp>
        <p:nvSpPr>
          <p:cNvPr id="16578" name="Freeform 199"/>
          <p:cNvSpPr>
            <a:spLocks/>
          </p:cNvSpPr>
          <p:nvPr/>
        </p:nvSpPr>
        <p:spPr bwMode="auto">
          <a:xfrm>
            <a:off x="7734300" y="5334000"/>
            <a:ext cx="1104900" cy="1333500"/>
          </a:xfrm>
          <a:custGeom>
            <a:avLst/>
            <a:gdLst>
              <a:gd name="T0" fmla="*/ 2147483647 w 696"/>
              <a:gd name="T1" fmla="*/ 0 h 840"/>
              <a:gd name="T2" fmla="*/ 2147483647 w 696"/>
              <a:gd name="T3" fmla="*/ 2147483647 h 840"/>
              <a:gd name="T4" fmla="*/ 2147483647 w 696"/>
              <a:gd name="T5" fmla="*/ 2147483647 h 840"/>
              <a:gd name="T6" fmla="*/ 0 w 696"/>
              <a:gd name="T7" fmla="*/ 2147483647 h 840"/>
              <a:gd name="T8" fmla="*/ 0 60000 65536"/>
              <a:gd name="T9" fmla="*/ 0 60000 65536"/>
              <a:gd name="T10" fmla="*/ 0 60000 65536"/>
              <a:gd name="T11" fmla="*/ 0 60000 65536"/>
              <a:gd name="T12" fmla="*/ 0 w 696"/>
              <a:gd name="T13" fmla="*/ 0 h 840"/>
              <a:gd name="T14" fmla="*/ 696 w 696"/>
              <a:gd name="T15" fmla="*/ 840 h 840"/>
            </a:gdLst>
            <a:ahLst/>
            <a:cxnLst>
              <a:cxn ang="T8">
                <a:pos x="T0" y="T1"/>
              </a:cxn>
              <a:cxn ang="T9">
                <a:pos x="T2" y="T3"/>
              </a:cxn>
              <a:cxn ang="T10">
                <a:pos x="T4" y="T5"/>
              </a:cxn>
              <a:cxn ang="T11">
                <a:pos x="T6" y="T7"/>
              </a:cxn>
            </a:cxnLst>
            <a:rect l="T12" t="T13" r="T14" b="T15"/>
            <a:pathLst>
              <a:path w="696" h="840">
                <a:moveTo>
                  <a:pt x="696" y="0"/>
                </a:moveTo>
                <a:lnTo>
                  <a:pt x="376" y="48"/>
                </a:lnTo>
                <a:lnTo>
                  <a:pt x="80" y="304"/>
                </a:lnTo>
                <a:lnTo>
                  <a:pt x="0" y="84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pPr fontAlgn="base">
              <a:spcBef>
                <a:spcPct val="0"/>
              </a:spcBef>
              <a:spcAft>
                <a:spcPct val="0"/>
              </a:spcAft>
            </a:pPr>
            <a:endParaRPr lang="ja-JP" altLang="en-US" b="1" u="sng">
              <a:solidFill>
                <a:srgbClr val="FF0000"/>
              </a:solidFill>
              <a:latin typeface="HGP創英角ｺﾞｼｯｸUB" pitchFamily="50" charset="-128"/>
              <a:ea typeface="HGP創英角ｺﾞｼｯｸUB" pitchFamily="50" charset="-128"/>
            </a:endParaRPr>
          </a:p>
        </p:txBody>
      </p:sp>
      <p:sp>
        <p:nvSpPr>
          <p:cNvPr id="16579" name="Text Box 200"/>
          <p:cNvSpPr txBox="1">
            <a:spLocks noChangeArrowheads="1"/>
          </p:cNvSpPr>
          <p:nvPr/>
        </p:nvSpPr>
        <p:spPr bwMode="auto">
          <a:xfrm>
            <a:off x="0" y="3232569"/>
            <a:ext cx="2613025"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eaLnBrk="1" fontAlgn="base" hangingPunct="1">
              <a:lnSpc>
                <a:spcPct val="90000"/>
              </a:lnSpc>
              <a:spcBef>
                <a:spcPct val="0"/>
              </a:spcBef>
              <a:spcAft>
                <a:spcPct val="0"/>
              </a:spcAft>
            </a:pPr>
            <a:r>
              <a:rPr lang="en-US" altLang="ja-JP" sz="1200" u="none" dirty="0">
                <a:latin typeface="Times New Roman" pitchFamily="18" charset="0"/>
                <a:cs typeface="Times New Roman" pitchFamily="18" charset="0"/>
              </a:rPr>
              <a:t>Red:  Development plan has   </a:t>
            </a:r>
          </a:p>
          <a:p>
            <a:pPr eaLnBrk="1" fontAlgn="base" hangingPunct="1">
              <a:lnSpc>
                <a:spcPct val="90000"/>
              </a:lnSpc>
              <a:spcBef>
                <a:spcPct val="0"/>
              </a:spcBef>
              <a:spcAft>
                <a:spcPct val="0"/>
              </a:spcAft>
            </a:pPr>
            <a:r>
              <a:rPr lang="en-US" altLang="ja-JP" sz="1200" u="none" dirty="0">
                <a:latin typeface="Times New Roman" pitchFamily="18" charset="0"/>
                <a:cs typeface="Times New Roman" pitchFamily="18" charset="0"/>
              </a:rPr>
              <a:t>          completed.</a:t>
            </a:r>
            <a:endParaRPr lang="ja-JP" altLang="ja-JP" sz="1200" u="none" dirty="0">
              <a:latin typeface="Times New Roman" pitchFamily="18" charset="0"/>
              <a:cs typeface="Times New Roman" pitchFamily="18" charset="0"/>
            </a:endParaRPr>
          </a:p>
          <a:p>
            <a:pPr eaLnBrk="1" fontAlgn="base" hangingPunct="1">
              <a:lnSpc>
                <a:spcPct val="90000"/>
              </a:lnSpc>
              <a:spcBef>
                <a:spcPct val="0"/>
              </a:spcBef>
              <a:spcAft>
                <a:spcPct val="0"/>
              </a:spcAft>
            </a:pPr>
            <a:r>
              <a:rPr lang="en-US" altLang="ja-JP" sz="1200" u="none" dirty="0">
                <a:solidFill>
                  <a:srgbClr val="0070C0"/>
                </a:solidFill>
                <a:latin typeface="Times New Roman" pitchFamily="18" charset="0"/>
                <a:cs typeface="Times New Roman" pitchFamily="18" charset="0"/>
              </a:rPr>
              <a:t>Blue : Development plan is being </a:t>
            </a:r>
          </a:p>
          <a:p>
            <a:pPr eaLnBrk="1" fontAlgn="base" hangingPunct="1">
              <a:lnSpc>
                <a:spcPct val="90000"/>
              </a:lnSpc>
              <a:spcBef>
                <a:spcPct val="0"/>
              </a:spcBef>
              <a:spcAft>
                <a:spcPct val="0"/>
              </a:spcAft>
            </a:pPr>
            <a:r>
              <a:rPr lang="en-US" altLang="ja-JP" sz="1200" u="none" dirty="0">
                <a:solidFill>
                  <a:srgbClr val="0070C0"/>
                </a:solidFill>
                <a:latin typeface="Times New Roman" pitchFamily="18" charset="0"/>
                <a:cs typeface="Times New Roman" pitchFamily="18" charset="0"/>
              </a:rPr>
              <a:t>           executed.</a:t>
            </a:r>
            <a:endParaRPr lang="ja-JP" altLang="ja-JP" sz="1200" u="none" dirty="0">
              <a:solidFill>
                <a:srgbClr val="0070C0"/>
              </a:solidFill>
              <a:latin typeface="Times New Roman" pitchFamily="18" charset="0"/>
              <a:cs typeface="Times New Roman" pitchFamily="18" charset="0"/>
            </a:endParaRPr>
          </a:p>
          <a:p>
            <a:pPr eaLnBrk="1" fontAlgn="base" hangingPunct="1">
              <a:lnSpc>
                <a:spcPct val="90000"/>
              </a:lnSpc>
              <a:spcBef>
                <a:spcPct val="0"/>
              </a:spcBef>
              <a:spcAft>
                <a:spcPct val="0"/>
              </a:spcAft>
            </a:pPr>
            <a:r>
              <a:rPr lang="en-US" altLang="ja-JP" sz="1200" u="none" dirty="0">
                <a:solidFill>
                  <a:srgbClr val="000000"/>
                </a:solidFill>
                <a:latin typeface="Times New Roman" pitchFamily="18" charset="0"/>
                <a:cs typeface="Times New Roman" pitchFamily="18" charset="0"/>
              </a:rPr>
              <a:t>Black: Development plan has not   </a:t>
            </a:r>
          </a:p>
          <a:p>
            <a:pPr eaLnBrk="1" fontAlgn="base" hangingPunct="1">
              <a:lnSpc>
                <a:spcPct val="90000"/>
              </a:lnSpc>
              <a:spcBef>
                <a:spcPct val="0"/>
              </a:spcBef>
              <a:spcAft>
                <a:spcPct val="0"/>
              </a:spcAft>
            </a:pPr>
            <a:r>
              <a:rPr lang="en-US" altLang="ja-JP" sz="1200" u="none" dirty="0">
                <a:solidFill>
                  <a:srgbClr val="000000"/>
                </a:solidFill>
                <a:latin typeface="Times New Roman" pitchFamily="18" charset="0"/>
                <a:cs typeface="Times New Roman" pitchFamily="18" charset="0"/>
              </a:rPr>
              <a:t>             been decided.</a:t>
            </a:r>
            <a:endParaRPr lang="ja-JP" altLang="ja-JP" sz="1200" u="none" dirty="0">
              <a:solidFill>
                <a:srgbClr val="000000"/>
              </a:solidFill>
              <a:latin typeface="Times New Roman" pitchFamily="18" charset="0"/>
              <a:cs typeface="Times New Roman" pitchFamily="18" charset="0"/>
            </a:endParaRPr>
          </a:p>
          <a:p>
            <a:pPr eaLnBrk="1" fontAlgn="base" hangingPunct="1">
              <a:lnSpc>
                <a:spcPct val="90000"/>
              </a:lnSpc>
              <a:spcBef>
                <a:spcPct val="0"/>
              </a:spcBef>
              <a:spcAft>
                <a:spcPct val="0"/>
              </a:spcAft>
            </a:pPr>
            <a:r>
              <a:rPr lang="en-US" altLang="ja-JP" sz="1200" u="none" dirty="0">
                <a:solidFill>
                  <a:srgbClr val="000000"/>
                </a:solidFill>
                <a:latin typeface="Times New Roman" pitchFamily="18" charset="0"/>
                <a:cs typeface="Times New Roman" pitchFamily="18" charset="0"/>
              </a:rPr>
              <a:t>*mark: Target project of raising </a:t>
            </a:r>
          </a:p>
          <a:p>
            <a:pPr eaLnBrk="1" fontAlgn="base" hangingPunct="1">
              <a:lnSpc>
                <a:spcPct val="90000"/>
              </a:lnSpc>
              <a:spcBef>
                <a:spcPct val="0"/>
              </a:spcBef>
              <a:spcAft>
                <a:spcPct val="0"/>
              </a:spcAft>
            </a:pPr>
            <a:r>
              <a:rPr lang="en-US" altLang="ja-JP" sz="1200" u="none" dirty="0">
                <a:solidFill>
                  <a:srgbClr val="000000"/>
                </a:solidFill>
                <a:latin typeface="Times New Roman" pitchFamily="18" charset="0"/>
                <a:cs typeface="Times New Roman" pitchFamily="18" charset="0"/>
              </a:rPr>
              <a:t>              </a:t>
            </a:r>
            <a:r>
              <a:rPr lang="en-US" altLang="ja-JP" sz="1200" u="none" dirty="0" err="1" smtClean="0">
                <a:solidFill>
                  <a:srgbClr val="000000"/>
                </a:solidFill>
                <a:latin typeface="Times New Roman" pitchFamily="18" charset="0"/>
                <a:cs typeface="Times New Roman" pitchFamily="18" charset="0"/>
              </a:rPr>
              <a:t>natinal</a:t>
            </a:r>
            <a:r>
              <a:rPr lang="en-US" altLang="ja-JP" sz="1200" u="none" dirty="0" smtClean="0">
                <a:solidFill>
                  <a:srgbClr val="000000"/>
                </a:solidFill>
                <a:latin typeface="Times New Roman" pitchFamily="18" charset="0"/>
                <a:cs typeface="Times New Roman" pitchFamily="18" charset="0"/>
              </a:rPr>
              <a:t> government </a:t>
            </a:r>
          </a:p>
          <a:p>
            <a:pPr eaLnBrk="1" fontAlgn="base" hangingPunct="1">
              <a:lnSpc>
                <a:spcPct val="90000"/>
              </a:lnSpc>
              <a:spcBef>
                <a:spcPct val="0"/>
              </a:spcBef>
              <a:spcAft>
                <a:spcPct val="0"/>
              </a:spcAft>
            </a:pPr>
            <a:r>
              <a:rPr lang="en-US" altLang="ja-JP" sz="1200" u="none" dirty="0" smtClean="0">
                <a:solidFill>
                  <a:srgbClr val="000000"/>
                </a:solidFill>
                <a:latin typeface="Times New Roman" pitchFamily="18" charset="0"/>
                <a:cs typeface="Times New Roman" pitchFamily="18" charset="0"/>
              </a:rPr>
              <a:t>              subsidy ratio.</a:t>
            </a:r>
            <a:endParaRPr lang="en-US" altLang="ja-JP" sz="1200" u="none" dirty="0">
              <a:solidFill>
                <a:srgbClr val="000000"/>
              </a:solidFill>
              <a:latin typeface="Times New Roman" pitchFamily="18" charset="0"/>
              <a:cs typeface="Times New Roman" pitchFamily="18" charset="0"/>
            </a:endParaRPr>
          </a:p>
          <a:p>
            <a:pPr eaLnBrk="1" fontAlgn="base" hangingPunct="1">
              <a:lnSpc>
                <a:spcPct val="90000"/>
              </a:lnSpc>
              <a:spcBef>
                <a:spcPct val="0"/>
              </a:spcBef>
              <a:spcAft>
                <a:spcPct val="0"/>
              </a:spcAft>
            </a:pPr>
            <a:r>
              <a:rPr lang="en-US" altLang="ja-JP" sz="1200" u="none" dirty="0" smtClean="0">
                <a:solidFill>
                  <a:srgbClr val="000000"/>
                </a:solidFill>
                <a:latin typeface="Times New Roman" pitchFamily="18" charset="0"/>
                <a:cs typeface="Times New Roman" pitchFamily="18" charset="0"/>
              </a:rPr>
              <a:t> (</a:t>
            </a:r>
            <a:r>
              <a:rPr lang="en-US" altLang="ja-JP" sz="1200" u="none" dirty="0">
                <a:solidFill>
                  <a:srgbClr val="000000"/>
                </a:solidFill>
                <a:latin typeface="Times New Roman" pitchFamily="18" charset="0"/>
                <a:cs typeface="Times New Roman" pitchFamily="18" charset="0"/>
              </a:rPr>
              <a:t>as of January 2010)</a:t>
            </a:r>
            <a:endParaRPr lang="ja-JP" altLang="ja-JP" sz="1200" u="none" dirty="0">
              <a:solidFill>
                <a:srgbClr val="000000"/>
              </a:solidFill>
              <a:latin typeface="Times New Roman" pitchFamily="18" charset="0"/>
              <a:cs typeface="Times New Roman" pitchFamily="18" charset="0"/>
            </a:endParaRPr>
          </a:p>
          <a:p>
            <a:pPr eaLnBrk="1" fontAlgn="base" hangingPunct="1">
              <a:spcBef>
                <a:spcPct val="0"/>
              </a:spcBef>
              <a:spcAft>
                <a:spcPct val="0"/>
              </a:spcAft>
            </a:pPr>
            <a:endParaRPr lang="ja-JP" altLang="en-US" sz="1400" b="0" u="none" dirty="0">
              <a:solidFill>
                <a:srgbClr val="000000"/>
              </a:solidFill>
            </a:endParaRPr>
          </a:p>
        </p:txBody>
      </p:sp>
      <p:sp>
        <p:nvSpPr>
          <p:cNvPr id="16580" name="Text Box 201"/>
          <p:cNvSpPr txBox="1">
            <a:spLocks noChangeArrowheads="1"/>
          </p:cNvSpPr>
          <p:nvPr/>
        </p:nvSpPr>
        <p:spPr bwMode="auto">
          <a:xfrm>
            <a:off x="124454" y="5021262"/>
            <a:ext cx="2174875" cy="1692359"/>
          </a:xfrm>
          <a:prstGeom prst="rect">
            <a:avLst/>
          </a:prstGeom>
          <a:noFill/>
          <a:ln w="38100" cmpd="dbl">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37440" tIns="27720" rIns="37440" bIns="27720"/>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eaLnBrk="1" fontAlgn="base" hangingPunct="1">
              <a:spcBef>
                <a:spcPct val="0"/>
              </a:spcBef>
              <a:spcAft>
                <a:spcPct val="0"/>
              </a:spcAft>
            </a:pPr>
            <a:r>
              <a:rPr lang="en-US" altLang="ja-JP" sz="1400" u="none" dirty="0" smtClean="0">
                <a:solidFill>
                  <a:srgbClr val="7030A0"/>
                </a:solidFill>
                <a:latin typeface="Times New Roman" pitchFamily="18" charset="0"/>
                <a:cs typeface="Times New Roman" pitchFamily="18" charset="0"/>
              </a:rPr>
              <a:t>Designated </a:t>
            </a:r>
            <a:r>
              <a:rPr lang="en-US" altLang="ja-JP" sz="1400" u="none" dirty="0">
                <a:solidFill>
                  <a:srgbClr val="7030A0"/>
                </a:solidFill>
                <a:latin typeface="Times New Roman" pitchFamily="18" charset="0"/>
                <a:cs typeface="Times New Roman" pitchFamily="18" charset="0"/>
              </a:rPr>
              <a:t>dams </a:t>
            </a:r>
            <a:endParaRPr lang="ja-JP" altLang="ja-JP" sz="1400" u="none" dirty="0">
              <a:solidFill>
                <a:srgbClr val="7030A0"/>
              </a:solidFill>
              <a:latin typeface="Times New Roman" pitchFamily="18" charset="0"/>
              <a:cs typeface="Times New Roman" pitchFamily="18" charset="0"/>
            </a:endParaRPr>
          </a:p>
          <a:p>
            <a:pPr eaLnBrk="1" fontAlgn="base" hangingPunct="1">
              <a:spcBef>
                <a:spcPct val="0"/>
              </a:spcBef>
              <a:spcAft>
                <a:spcPct val="0"/>
              </a:spcAft>
            </a:pPr>
            <a:r>
              <a:rPr lang="en-US" altLang="ja-JP" sz="1200" u="none" dirty="0">
                <a:solidFill>
                  <a:srgbClr val="000000"/>
                </a:solidFill>
                <a:latin typeface="Times New Roman" pitchFamily="18" charset="0"/>
                <a:cs typeface="Times New Roman" pitchFamily="18" charset="0"/>
              </a:rPr>
              <a:t>96 dams plus </a:t>
            </a:r>
            <a:r>
              <a:rPr lang="en-US" altLang="ja-JP" sz="1200" u="none" dirty="0" err="1">
                <a:solidFill>
                  <a:srgbClr val="000000"/>
                </a:solidFill>
                <a:latin typeface="Times New Roman" pitchFamily="18" charset="0"/>
                <a:cs typeface="Times New Roman" pitchFamily="18" charset="0"/>
              </a:rPr>
              <a:t>Kasumigaura</a:t>
            </a:r>
            <a:endParaRPr lang="ja-JP" altLang="ja-JP" sz="1200" u="none" dirty="0">
              <a:solidFill>
                <a:srgbClr val="000000"/>
              </a:solidFill>
              <a:latin typeface="Times New Roman" pitchFamily="18" charset="0"/>
              <a:cs typeface="Times New Roman" pitchFamily="18" charset="0"/>
            </a:endParaRPr>
          </a:p>
          <a:p>
            <a:pPr eaLnBrk="1" fontAlgn="base" hangingPunct="1">
              <a:spcBef>
                <a:spcPct val="0"/>
              </a:spcBef>
              <a:spcAft>
                <a:spcPct val="0"/>
              </a:spcAft>
            </a:pPr>
            <a:r>
              <a:rPr lang="en-US" altLang="ja-JP" sz="1200" u="none" dirty="0">
                <a:solidFill>
                  <a:srgbClr val="000000"/>
                </a:solidFill>
                <a:latin typeface="Times New Roman" pitchFamily="18" charset="0"/>
                <a:cs typeface="Times New Roman" pitchFamily="18" charset="0"/>
              </a:rPr>
              <a:t>Among them, target projects of raising national </a:t>
            </a:r>
            <a:r>
              <a:rPr lang="en-US" altLang="ja-JP" sz="1200" u="none" dirty="0" smtClean="0">
                <a:solidFill>
                  <a:srgbClr val="000000"/>
                </a:solidFill>
                <a:latin typeface="Times New Roman" pitchFamily="18" charset="0"/>
                <a:cs typeface="Times New Roman" pitchFamily="18" charset="0"/>
              </a:rPr>
              <a:t>government subsidy ratio are</a:t>
            </a:r>
            <a:r>
              <a:rPr lang="en-US" altLang="ja-JP" sz="1200" u="none" dirty="0">
                <a:solidFill>
                  <a:srgbClr val="000000"/>
                </a:solidFill>
                <a:latin typeface="Times New Roman" pitchFamily="18" charset="0"/>
                <a:cs typeface="Times New Roman" pitchFamily="18" charset="0"/>
              </a:rPr>
              <a:t>:</a:t>
            </a:r>
            <a:endParaRPr lang="ja-JP" altLang="ja-JP" sz="1200" u="none" dirty="0">
              <a:solidFill>
                <a:srgbClr val="000000"/>
              </a:solidFill>
              <a:latin typeface="Times New Roman" pitchFamily="18" charset="0"/>
              <a:cs typeface="Times New Roman" pitchFamily="18" charset="0"/>
            </a:endParaRPr>
          </a:p>
          <a:p>
            <a:pPr eaLnBrk="1" fontAlgn="base" hangingPunct="1">
              <a:spcBef>
                <a:spcPct val="0"/>
              </a:spcBef>
              <a:spcAft>
                <a:spcPct val="0"/>
              </a:spcAft>
            </a:pPr>
            <a:r>
              <a:rPr lang="en-US" altLang="ja-JP" sz="1200" u="none" dirty="0">
                <a:solidFill>
                  <a:srgbClr val="000000"/>
                </a:solidFill>
                <a:latin typeface="Times New Roman" pitchFamily="18" charset="0"/>
                <a:cs typeface="Times New Roman" pitchFamily="18" charset="0"/>
              </a:rPr>
              <a:t>26 dams plus </a:t>
            </a:r>
            <a:r>
              <a:rPr lang="en-US" altLang="ja-JP" sz="1200" u="none" dirty="0" err="1">
                <a:solidFill>
                  <a:srgbClr val="000000"/>
                </a:solidFill>
                <a:latin typeface="Times New Roman" pitchFamily="18" charset="0"/>
                <a:cs typeface="Times New Roman" pitchFamily="18" charset="0"/>
              </a:rPr>
              <a:t>Kasumigaura</a:t>
            </a:r>
            <a:endParaRPr lang="ja-JP" altLang="ja-JP" sz="1200" u="none" dirty="0">
              <a:solidFill>
                <a:srgbClr val="000000"/>
              </a:solidFill>
              <a:latin typeface="Times New Roman" pitchFamily="18" charset="0"/>
              <a:cs typeface="Times New Roman" pitchFamily="18" charset="0"/>
            </a:endParaRPr>
          </a:p>
          <a:p>
            <a:pPr eaLnBrk="1" fontAlgn="base" hangingPunct="1">
              <a:spcBef>
                <a:spcPct val="0"/>
              </a:spcBef>
              <a:spcAft>
                <a:spcPct val="0"/>
              </a:spcAft>
            </a:pPr>
            <a:r>
              <a:rPr lang="en-US" altLang="ja-JP" sz="1200" u="none" dirty="0">
                <a:solidFill>
                  <a:srgbClr val="000000"/>
                </a:solidFill>
                <a:latin typeface="Times New Roman" pitchFamily="18" charset="0"/>
                <a:cs typeface="Times New Roman" pitchFamily="18" charset="0"/>
              </a:rPr>
              <a:t>Dams with which development plan has already been decided:</a:t>
            </a:r>
            <a:endParaRPr lang="ja-JP" altLang="ja-JP" sz="1200" u="none" dirty="0">
              <a:solidFill>
                <a:srgbClr val="000000"/>
              </a:solidFill>
              <a:latin typeface="Times New Roman" pitchFamily="18" charset="0"/>
              <a:cs typeface="Times New Roman" pitchFamily="18" charset="0"/>
            </a:endParaRPr>
          </a:p>
          <a:p>
            <a:pPr eaLnBrk="1" fontAlgn="base" hangingPunct="1">
              <a:spcBef>
                <a:spcPct val="0"/>
              </a:spcBef>
              <a:spcAft>
                <a:spcPct val="0"/>
              </a:spcAft>
            </a:pPr>
            <a:r>
              <a:rPr lang="en-US" altLang="ja-JP" sz="1200" u="none" dirty="0">
                <a:solidFill>
                  <a:srgbClr val="000000"/>
                </a:solidFill>
                <a:latin typeface="Times New Roman" pitchFamily="18" charset="0"/>
                <a:cs typeface="Times New Roman" pitchFamily="18" charset="0"/>
              </a:rPr>
              <a:t>89 dams plus </a:t>
            </a:r>
            <a:r>
              <a:rPr lang="en-US" altLang="ja-JP" sz="1200" u="none" dirty="0" err="1">
                <a:solidFill>
                  <a:srgbClr val="000000"/>
                </a:solidFill>
                <a:latin typeface="Times New Roman" pitchFamily="18" charset="0"/>
                <a:cs typeface="Times New Roman" pitchFamily="18" charset="0"/>
              </a:rPr>
              <a:t>Kasumigaura</a:t>
            </a:r>
            <a:endParaRPr lang="ja-JP" altLang="ja-JP" sz="1200" u="none" dirty="0">
              <a:solidFill>
                <a:srgbClr val="000000"/>
              </a:solidFill>
              <a:latin typeface="Times New Roman" pitchFamily="18" charset="0"/>
              <a:cs typeface="Times New Roman" pitchFamily="18" charset="0"/>
            </a:endParaRPr>
          </a:p>
          <a:p>
            <a:pPr algn="just" fontAlgn="base">
              <a:spcBef>
                <a:spcPct val="0"/>
              </a:spcBef>
              <a:spcAft>
                <a:spcPct val="0"/>
              </a:spcAft>
            </a:pPr>
            <a:endParaRPr kumimoji="0" lang="ja-JP" altLang="en-US" sz="1400" b="0" u="none" dirty="0">
              <a:solidFill>
                <a:srgbClr val="000000"/>
              </a:solidFill>
            </a:endParaRPr>
          </a:p>
        </p:txBody>
      </p:sp>
      <p:sp>
        <p:nvSpPr>
          <p:cNvPr id="16581" name="Freeform 202"/>
          <p:cNvSpPr>
            <a:spLocks/>
          </p:cNvSpPr>
          <p:nvPr/>
        </p:nvSpPr>
        <p:spPr bwMode="auto">
          <a:xfrm>
            <a:off x="2411413" y="4437063"/>
            <a:ext cx="1223962" cy="747712"/>
          </a:xfrm>
          <a:custGeom>
            <a:avLst/>
            <a:gdLst>
              <a:gd name="T0" fmla="*/ 0 w 1800"/>
              <a:gd name="T1" fmla="*/ 2147483647 h 180"/>
              <a:gd name="T2" fmla="*/ 2147483647 w 1800"/>
              <a:gd name="T3" fmla="*/ 2147483647 h 180"/>
              <a:gd name="T4" fmla="*/ 2147483647 w 1800"/>
              <a:gd name="T5" fmla="*/ 0 h 180"/>
              <a:gd name="T6" fmla="*/ 0 60000 65536"/>
              <a:gd name="T7" fmla="*/ 0 60000 65536"/>
              <a:gd name="T8" fmla="*/ 0 60000 65536"/>
              <a:gd name="T9" fmla="*/ 0 w 1800"/>
              <a:gd name="T10" fmla="*/ 0 h 180"/>
              <a:gd name="T11" fmla="*/ 1800 w 1800"/>
              <a:gd name="T12" fmla="*/ 180 h 180"/>
            </a:gdLst>
            <a:ahLst/>
            <a:cxnLst>
              <a:cxn ang="T6">
                <a:pos x="T0" y="T1"/>
              </a:cxn>
              <a:cxn ang="T7">
                <a:pos x="T2" y="T3"/>
              </a:cxn>
              <a:cxn ang="T8">
                <a:pos x="T4" y="T5"/>
              </a:cxn>
            </a:cxnLst>
            <a:rect l="T9" t="T10" r="T11" b="T12"/>
            <a:pathLst>
              <a:path w="1800" h="180">
                <a:moveTo>
                  <a:pt x="0" y="180"/>
                </a:moveTo>
                <a:lnTo>
                  <a:pt x="1260" y="180"/>
                </a:lnTo>
                <a:lnTo>
                  <a:pt x="1800" y="0"/>
                </a:lnTo>
              </a:path>
            </a:pathLst>
          </a:custGeom>
          <a:noFill/>
          <a:ln w="9525">
            <a:solidFill>
              <a:srgbClr val="000000"/>
            </a:solidFill>
            <a:round/>
            <a:headEnd/>
            <a:tailEnd type="oval" w="sm" len="sm"/>
          </a:ln>
          <a:extLst>
            <a:ext uri="{909E8E84-426E-40DD-AFC4-6F175D3DCCD1}">
              <a14:hiddenFill xmlns:a14="http://schemas.microsoft.com/office/drawing/2010/main">
                <a:solidFill>
                  <a:srgbClr val="FFFFFF"/>
                </a:solidFill>
              </a14:hiddenFill>
            </a:ext>
          </a:extLst>
        </p:spPr>
        <p:txBody>
          <a:bodyPr lIns="37440" tIns="27720" rIns="37440" bIns="27720"/>
          <a:lstStyle/>
          <a:p>
            <a:pPr fontAlgn="base">
              <a:spcBef>
                <a:spcPct val="0"/>
              </a:spcBef>
              <a:spcAft>
                <a:spcPct val="0"/>
              </a:spcAft>
            </a:pPr>
            <a:endParaRPr lang="ja-JP" altLang="en-US" b="1" u="sng">
              <a:solidFill>
                <a:srgbClr val="FF0000"/>
              </a:solidFill>
              <a:latin typeface="HGP創英角ｺﾞｼｯｸUB" pitchFamily="50" charset="-128"/>
              <a:ea typeface="HGP創英角ｺﾞｼｯｸUB" pitchFamily="50" charset="-128"/>
            </a:endParaRPr>
          </a:p>
        </p:txBody>
      </p:sp>
      <p:sp>
        <p:nvSpPr>
          <p:cNvPr id="16582" name="Text Box 203"/>
          <p:cNvSpPr txBox="1">
            <a:spLocks noChangeArrowheads="1"/>
          </p:cNvSpPr>
          <p:nvPr/>
        </p:nvSpPr>
        <p:spPr bwMode="auto">
          <a:xfrm>
            <a:off x="2386013" y="5053013"/>
            <a:ext cx="113823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40" tIns="0" rIns="37440" bIns="0"/>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algn="just" fontAlgn="base">
              <a:spcBef>
                <a:spcPct val="0"/>
              </a:spcBef>
              <a:spcAft>
                <a:spcPct val="0"/>
              </a:spcAft>
            </a:pPr>
            <a:r>
              <a:rPr kumimoji="0" lang="en-US" altLang="ja-JP" sz="600" b="0" u="none" dirty="0" err="1">
                <a:solidFill>
                  <a:srgbClr val="000000"/>
                </a:solidFill>
                <a:latin typeface="Arial Narrow" pitchFamily="34" charset="0"/>
              </a:rPr>
              <a:t>Chikugo</a:t>
            </a:r>
            <a:r>
              <a:rPr kumimoji="0" lang="en-US" altLang="ja-JP" sz="600" b="0" u="none" dirty="0">
                <a:solidFill>
                  <a:srgbClr val="000000"/>
                </a:solidFill>
                <a:latin typeface="Arial Narrow" pitchFamily="34" charset="0"/>
              </a:rPr>
              <a:t> River, </a:t>
            </a:r>
            <a:r>
              <a:rPr kumimoji="0" lang="en-US" altLang="ja-JP" sz="600" b="0" u="none" dirty="0" err="1">
                <a:solidFill>
                  <a:srgbClr val="000000"/>
                </a:solidFill>
                <a:latin typeface="Arial Narrow" pitchFamily="34" charset="0"/>
              </a:rPr>
              <a:t>Koishiwaragawa</a:t>
            </a:r>
            <a:r>
              <a:rPr kumimoji="0" lang="en-US" altLang="ja-JP" sz="600" b="0" u="none" dirty="0">
                <a:solidFill>
                  <a:srgbClr val="000000"/>
                </a:solidFill>
                <a:latin typeface="Arial Narrow" pitchFamily="34" charset="0"/>
              </a:rPr>
              <a:t> Dam</a:t>
            </a:r>
            <a:endParaRPr kumimoji="0" lang="ja-JP" altLang="en-US" dirty="0">
              <a:solidFill>
                <a:srgbClr val="000000"/>
              </a:solidFill>
            </a:endParaRPr>
          </a:p>
        </p:txBody>
      </p:sp>
      <p:sp>
        <p:nvSpPr>
          <p:cNvPr id="16583" name="Text Box 203"/>
          <p:cNvSpPr txBox="1">
            <a:spLocks noChangeArrowheads="1"/>
          </p:cNvSpPr>
          <p:nvPr/>
        </p:nvSpPr>
        <p:spPr bwMode="auto">
          <a:xfrm>
            <a:off x="4535488" y="2795588"/>
            <a:ext cx="108743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40" tIns="0" rIns="37440" bIns="0"/>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algn="just" fontAlgn="base">
              <a:spcBef>
                <a:spcPct val="0"/>
              </a:spcBef>
              <a:spcAft>
                <a:spcPct val="0"/>
              </a:spcAft>
            </a:pPr>
            <a:r>
              <a:rPr kumimoji="0" lang="en-US" altLang="ja-JP" sz="600" b="0" u="none">
                <a:solidFill>
                  <a:srgbClr val="000000"/>
                </a:solidFill>
                <a:latin typeface="Arial Narrow" pitchFamily="34" charset="0"/>
              </a:rPr>
              <a:t>Kuzuryu River, Asuwagawa Dam</a:t>
            </a:r>
            <a:r>
              <a:rPr kumimoji="0" lang="en-US" altLang="ja-JP" sz="600">
                <a:solidFill>
                  <a:srgbClr val="000000"/>
                </a:solidFill>
                <a:latin typeface="Arial Narrow" pitchFamily="34" charset="0"/>
              </a:rPr>
              <a:t> </a:t>
            </a:r>
            <a:endParaRPr kumimoji="0" lang="ja-JP" altLang="en-US" sz="600">
              <a:solidFill>
                <a:srgbClr val="000000"/>
              </a:solidFill>
              <a:latin typeface="Arial Narrow" pitchFamily="34" charset="0"/>
            </a:endParaRPr>
          </a:p>
        </p:txBody>
      </p:sp>
      <p:grpSp>
        <p:nvGrpSpPr>
          <p:cNvPr id="3" name="Group 204"/>
          <p:cNvGrpSpPr>
            <a:grpSpLocks/>
          </p:cNvGrpSpPr>
          <p:nvPr/>
        </p:nvGrpSpPr>
        <p:grpSpPr bwMode="auto">
          <a:xfrm>
            <a:off x="4549775" y="2895600"/>
            <a:ext cx="850900" cy="600075"/>
            <a:chOff x="2866" y="1838"/>
            <a:chExt cx="536" cy="364"/>
          </a:xfrm>
        </p:grpSpPr>
        <p:sp>
          <p:nvSpPr>
            <p:cNvPr id="60621" name="Line 205"/>
            <p:cNvSpPr>
              <a:spLocks noChangeShapeType="1"/>
            </p:cNvSpPr>
            <p:nvPr/>
          </p:nvSpPr>
          <p:spPr bwMode="auto">
            <a:xfrm>
              <a:off x="2866" y="1840"/>
              <a:ext cx="534" cy="0"/>
            </a:xfrm>
            <a:prstGeom prst="line">
              <a:avLst/>
            </a:prstGeom>
            <a:noFill/>
            <a:ln w="9525">
              <a:solidFill>
                <a:schemeClr val="tx1"/>
              </a:solidFill>
              <a:round/>
              <a:headEnd/>
              <a:tailEnd/>
            </a:ln>
            <a:effectLst/>
          </p:spPr>
          <p:txBody>
            <a:bodyPr wrap="none" anchor="ctr"/>
            <a:lstStyle/>
            <a:p>
              <a:pPr algn="ctr" fontAlgn="base">
                <a:spcBef>
                  <a:spcPct val="0"/>
                </a:spcBef>
                <a:spcAft>
                  <a:spcPct val="0"/>
                </a:spcAft>
                <a:defRPr/>
              </a:pPr>
              <a:endParaRPr lang="ja-JP" altLang="en-US" sz="3600">
                <a:solidFill>
                  <a:srgbClr val="FF0000"/>
                </a:solidFill>
                <a:effectLst>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sp>
          <p:nvSpPr>
            <p:cNvPr id="60622" name="Line 206"/>
            <p:cNvSpPr>
              <a:spLocks noChangeShapeType="1"/>
            </p:cNvSpPr>
            <p:nvPr/>
          </p:nvSpPr>
          <p:spPr bwMode="auto">
            <a:xfrm flipH="1">
              <a:off x="3400" y="1838"/>
              <a:ext cx="2" cy="364"/>
            </a:xfrm>
            <a:prstGeom prst="line">
              <a:avLst/>
            </a:prstGeom>
            <a:noFill/>
            <a:ln w="9525">
              <a:solidFill>
                <a:schemeClr val="tx1"/>
              </a:solidFill>
              <a:round/>
              <a:headEnd/>
              <a:tailEnd type="oval" w="sm" len="sm"/>
            </a:ln>
            <a:effectLst/>
          </p:spPr>
          <p:txBody>
            <a:bodyPr wrap="none" anchor="ctr"/>
            <a:lstStyle/>
            <a:p>
              <a:pPr algn="ctr" fontAlgn="base">
                <a:spcBef>
                  <a:spcPct val="0"/>
                </a:spcBef>
                <a:spcAft>
                  <a:spcPct val="0"/>
                </a:spcAft>
                <a:defRPr/>
              </a:pPr>
              <a:endParaRPr lang="ja-JP" altLang="en-US" sz="3600">
                <a:solidFill>
                  <a:srgbClr val="FF0000"/>
                </a:solidFill>
                <a:effectLst>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grpSp>
      <p:grpSp>
        <p:nvGrpSpPr>
          <p:cNvPr id="4" name="Group 207"/>
          <p:cNvGrpSpPr>
            <a:grpSpLocks/>
          </p:cNvGrpSpPr>
          <p:nvPr/>
        </p:nvGrpSpPr>
        <p:grpSpPr bwMode="auto">
          <a:xfrm>
            <a:off x="4535488" y="3068638"/>
            <a:ext cx="815975" cy="412750"/>
            <a:chOff x="2866" y="1930"/>
            <a:chExt cx="514" cy="260"/>
          </a:xfrm>
        </p:grpSpPr>
        <p:sp>
          <p:nvSpPr>
            <p:cNvPr id="60624" name="Line 208"/>
            <p:cNvSpPr>
              <a:spLocks noChangeShapeType="1"/>
            </p:cNvSpPr>
            <p:nvPr/>
          </p:nvSpPr>
          <p:spPr bwMode="auto">
            <a:xfrm flipH="1">
              <a:off x="3356" y="1930"/>
              <a:ext cx="22" cy="260"/>
            </a:xfrm>
            <a:prstGeom prst="line">
              <a:avLst/>
            </a:prstGeom>
            <a:noFill/>
            <a:ln w="9525">
              <a:solidFill>
                <a:schemeClr val="tx1"/>
              </a:solidFill>
              <a:round/>
              <a:headEnd/>
              <a:tailEnd type="oval" w="sm" len="sm"/>
            </a:ln>
            <a:effectLst/>
          </p:spPr>
          <p:txBody>
            <a:bodyPr wrap="none" anchor="ctr"/>
            <a:lstStyle/>
            <a:p>
              <a:pPr algn="ctr" fontAlgn="base">
                <a:spcBef>
                  <a:spcPct val="0"/>
                </a:spcBef>
                <a:spcAft>
                  <a:spcPct val="0"/>
                </a:spcAft>
                <a:defRPr/>
              </a:pPr>
              <a:endParaRPr lang="ja-JP" altLang="en-US" sz="3600">
                <a:solidFill>
                  <a:srgbClr val="FF0000"/>
                </a:solidFill>
                <a:effectLst>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sp>
          <p:nvSpPr>
            <p:cNvPr id="60625" name="Line 209"/>
            <p:cNvSpPr>
              <a:spLocks noChangeShapeType="1"/>
            </p:cNvSpPr>
            <p:nvPr/>
          </p:nvSpPr>
          <p:spPr bwMode="auto">
            <a:xfrm>
              <a:off x="2866" y="1930"/>
              <a:ext cx="514" cy="0"/>
            </a:xfrm>
            <a:prstGeom prst="line">
              <a:avLst/>
            </a:prstGeom>
            <a:noFill/>
            <a:ln w="9525">
              <a:solidFill>
                <a:schemeClr val="tx1"/>
              </a:solidFill>
              <a:round/>
              <a:headEnd/>
              <a:tailEnd/>
            </a:ln>
            <a:effectLst/>
          </p:spPr>
          <p:txBody>
            <a:bodyPr wrap="none" anchor="ctr"/>
            <a:lstStyle/>
            <a:p>
              <a:pPr algn="ctr" fontAlgn="base">
                <a:spcBef>
                  <a:spcPct val="0"/>
                </a:spcBef>
                <a:spcAft>
                  <a:spcPct val="0"/>
                </a:spcAft>
                <a:defRPr/>
              </a:pPr>
              <a:endParaRPr lang="ja-JP" altLang="en-US" sz="3600">
                <a:solidFill>
                  <a:srgbClr val="FF0000"/>
                </a:solidFill>
                <a:effectLst>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grpSp>
      <p:sp>
        <p:nvSpPr>
          <p:cNvPr id="291026" name="テキスト ボックス 2"/>
          <p:cNvSpPr txBox="1">
            <a:spLocks noChangeArrowheads="1"/>
          </p:cNvSpPr>
          <p:nvPr/>
        </p:nvSpPr>
        <p:spPr bwMode="auto">
          <a:xfrm>
            <a:off x="0" y="0"/>
            <a:ext cx="4703763" cy="701675"/>
          </a:xfrm>
          <a:prstGeom prst="rect">
            <a:avLst/>
          </a:prstGeom>
          <a:solidFill>
            <a:srgbClr val="3333FF"/>
          </a:solidFill>
          <a:ln w="9525">
            <a:noFill/>
            <a:miter lim="800000"/>
            <a:headEnd/>
            <a:tailEnd/>
          </a:ln>
        </p:spPr>
        <p:txBody>
          <a:bodyPr>
            <a:spAutoFit/>
          </a:bodyPr>
          <a:lstStyle/>
          <a:p>
            <a:pPr algn="ctr" fontAlgn="base">
              <a:spcBef>
                <a:spcPct val="0"/>
              </a:spcBef>
              <a:spcAft>
                <a:spcPct val="0"/>
              </a:spcAft>
              <a:defRPr/>
            </a:pPr>
            <a:r>
              <a:rPr lang="en-US" altLang="ja-JP" sz="2000" b="1" dirty="0">
                <a:solidFill>
                  <a:srgbClr val="FFFFFF"/>
                </a:solidFill>
                <a:latin typeface="Times New Roman" pitchFamily="18" charset="0"/>
                <a:ea typeface="HGP創英角ｺﾞｼｯｸUB"/>
                <a:cs typeface="Times New Roman" pitchFamily="18" charset="0"/>
              </a:rPr>
              <a:t>Designated Dams under Special Measure for Water Source Area Law</a:t>
            </a:r>
            <a:endParaRPr lang="ja-JP" altLang="en-US" sz="2400">
              <a:solidFill>
                <a:srgbClr val="FFFFFF"/>
              </a:solidFill>
              <a:effectLst>
                <a:outerShdw blurRad="38100" dist="38100" dir="2700000" algn="tl">
                  <a:srgbClr val="000000"/>
                </a:outerShdw>
              </a:effectLst>
              <a:latin typeface="HGP創英角ｺﾞｼｯｸUB" pitchFamily="50" charset="-128"/>
              <a:ea typeface="HGP創英角ｺﾞｼｯｸUB" pitchFamily="50" charset="-128"/>
            </a:endParaRPr>
          </a:p>
        </p:txBody>
      </p:sp>
      <p:sp>
        <p:nvSpPr>
          <p:cNvPr id="16587" name="Text Box 212"/>
          <p:cNvSpPr txBox="1">
            <a:spLocks noChangeArrowheads="1"/>
          </p:cNvSpPr>
          <p:nvPr/>
        </p:nvSpPr>
        <p:spPr bwMode="auto">
          <a:xfrm>
            <a:off x="8712200" y="6492875"/>
            <a:ext cx="431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algn="ctr" eaLnBrk="1" fontAlgn="base" hangingPunct="1">
              <a:spcBef>
                <a:spcPct val="50000"/>
              </a:spcBef>
              <a:spcAft>
                <a:spcPct val="0"/>
              </a:spcAft>
            </a:pPr>
            <a:endParaRPr lang="ja-JP" altLang="ja-JP" sz="1600" b="0" u="none"/>
          </a:p>
        </p:txBody>
      </p:sp>
      <p:sp>
        <p:nvSpPr>
          <p:cNvPr id="16588" name="Text Box 19"/>
          <p:cNvSpPr txBox="1">
            <a:spLocks noChangeArrowheads="1"/>
          </p:cNvSpPr>
          <p:nvPr/>
        </p:nvSpPr>
        <p:spPr bwMode="auto">
          <a:xfrm>
            <a:off x="8572500" y="6521450"/>
            <a:ext cx="571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algn="ctr" eaLnBrk="1" fontAlgn="base" hangingPunct="1">
              <a:spcBef>
                <a:spcPct val="50000"/>
              </a:spcBef>
              <a:spcAft>
                <a:spcPct val="0"/>
              </a:spcAft>
            </a:pPr>
            <a:r>
              <a:rPr lang="en-US" altLang="ja-JP" sz="1600" b="0" u="none">
                <a:solidFill>
                  <a:srgbClr val="000000"/>
                </a:solidFill>
              </a:rPr>
              <a:t>13</a:t>
            </a:r>
          </a:p>
        </p:txBody>
      </p:sp>
      <p:sp>
        <p:nvSpPr>
          <p:cNvPr id="212" name="Freeform 91"/>
          <p:cNvSpPr>
            <a:spLocks/>
          </p:cNvSpPr>
          <p:nvPr/>
        </p:nvSpPr>
        <p:spPr bwMode="auto">
          <a:xfrm>
            <a:off x="5688000" y="4005064"/>
            <a:ext cx="1435100" cy="927100"/>
          </a:xfrm>
          <a:custGeom>
            <a:avLst/>
            <a:gdLst>
              <a:gd name="T0" fmla="*/ 0 w 2259"/>
              <a:gd name="T1" fmla="*/ 0 h 1350"/>
              <a:gd name="T2" fmla="*/ 2147483647 w 2259"/>
              <a:gd name="T3" fmla="*/ 2147483647 h 1350"/>
              <a:gd name="T4" fmla="*/ 2147483647 w 2259"/>
              <a:gd name="T5" fmla="*/ 2147483647 h 1350"/>
              <a:gd name="T6" fmla="*/ 0 60000 65536"/>
              <a:gd name="T7" fmla="*/ 0 60000 65536"/>
              <a:gd name="T8" fmla="*/ 0 60000 65536"/>
              <a:gd name="T9" fmla="*/ 0 w 2259"/>
              <a:gd name="T10" fmla="*/ 0 h 1350"/>
              <a:gd name="T11" fmla="*/ 2259 w 2259"/>
              <a:gd name="T12" fmla="*/ 1350 h 1350"/>
            </a:gdLst>
            <a:ahLst/>
            <a:cxnLst>
              <a:cxn ang="T6">
                <a:pos x="T0" y="T1"/>
              </a:cxn>
              <a:cxn ang="T7">
                <a:pos x="T2" y="T3"/>
              </a:cxn>
              <a:cxn ang="T8">
                <a:pos x="T4" y="T5"/>
              </a:cxn>
            </a:cxnLst>
            <a:rect l="T9" t="T10" r="T11" b="T12"/>
            <a:pathLst>
              <a:path w="2259" h="1350">
                <a:moveTo>
                  <a:pt x="0" y="0"/>
                </a:moveTo>
                <a:lnTo>
                  <a:pt x="1149" y="1350"/>
                </a:lnTo>
                <a:lnTo>
                  <a:pt x="2259" y="1350"/>
                </a:lnTo>
              </a:path>
            </a:pathLst>
          </a:custGeom>
          <a:noFill/>
          <a:ln w="9525">
            <a:solidFill>
              <a:srgbClr val="000000"/>
            </a:solidFill>
            <a:round/>
            <a:headEnd type="oval" w="sm" len="sm"/>
            <a:tailEnd/>
          </a:ln>
        </p:spPr>
        <p:txBody>
          <a:bodyPr lIns="37440" tIns="27720" rIns="37440" bIns="27720"/>
          <a:lstStyle/>
          <a:p>
            <a:endParaRPr lang="ja-JP" altLang="en-US"/>
          </a:p>
        </p:txBody>
      </p:sp>
      <p:sp>
        <p:nvSpPr>
          <p:cNvPr id="213" name="Freeform 180"/>
          <p:cNvSpPr>
            <a:spLocks/>
          </p:cNvSpPr>
          <p:nvPr/>
        </p:nvSpPr>
        <p:spPr bwMode="auto">
          <a:xfrm>
            <a:off x="5436096" y="3618000"/>
            <a:ext cx="1798638" cy="1154113"/>
          </a:xfrm>
          <a:custGeom>
            <a:avLst/>
            <a:gdLst>
              <a:gd name="T0" fmla="*/ 0 w 2844"/>
              <a:gd name="T1" fmla="*/ 0 h 1785"/>
              <a:gd name="T2" fmla="*/ 2147483647 w 2844"/>
              <a:gd name="T3" fmla="*/ 2147483647 h 1785"/>
              <a:gd name="T4" fmla="*/ 2147483647 w 2844"/>
              <a:gd name="T5" fmla="*/ 2147483647 h 1785"/>
              <a:gd name="T6" fmla="*/ 0 60000 65536"/>
              <a:gd name="T7" fmla="*/ 0 60000 65536"/>
              <a:gd name="T8" fmla="*/ 0 60000 65536"/>
              <a:gd name="T9" fmla="*/ 0 w 2844"/>
              <a:gd name="T10" fmla="*/ 0 h 1785"/>
              <a:gd name="T11" fmla="*/ 2844 w 2844"/>
              <a:gd name="T12" fmla="*/ 1785 h 1785"/>
            </a:gdLst>
            <a:ahLst/>
            <a:cxnLst>
              <a:cxn ang="T6">
                <a:pos x="T0" y="T1"/>
              </a:cxn>
              <a:cxn ang="T7">
                <a:pos x="T2" y="T3"/>
              </a:cxn>
              <a:cxn ang="T8">
                <a:pos x="T4" y="T5"/>
              </a:cxn>
            </a:cxnLst>
            <a:rect l="T9" t="T10" r="T11" b="T12"/>
            <a:pathLst>
              <a:path w="2844" h="1785">
                <a:moveTo>
                  <a:pt x="0" y="0"/>
                </a:moveTo>
                <a:lnTo>
                  <a:pt x="1524" y="1785"/>
                </a:lnTo>
                <a:lnTo>
                  <a:pt x="2844" y="1785"/>
                </a:lnTo>
              </a:path>
            </a:pathLst>
          </a:custGeom>
          <a:noFill/>
          <a:ln w="9525">
            <a:solidFill>
              <a:srgbClr val="000000"/>
            </a:solidFill>
            <a:round/>
            <a:headEnd type="oval" w="sm" len="sm"/>
            <a:tailEnd/>
          </a:ln>
        </p:spPr>
        <p:txBody>
          <a:bodyPr lIns="37440" tIns="27720" rIns="37440" bIns="27720"/>
          <a:lstStyle/>
          <a:p>
            <a:endParaRPr lang="ja-JP" altLang="en-US"/>
          </a:p>
        </p:txBody>
      </p:sp>
      <p:sp>
        <p:nvSpPr>
          <p:cNvPr id="214" name="Freeform 91"/>
          <p:cNvSpPr>
            <a:spLocks/>
          </p:cNvSpPr>
          <p:nvPr/>
        </p:nvSpPr>
        <p:spPr bwMode="auto">
          <a:xfrm>
            <a:off x="5724128" y="3834000"/>
            <a:ext cx="1563688" cy="822325"/>
          </a:xfrm>
          <a:custGeom>
            <a:avLst/>
            <a:gdLst>
              <a:gd name="T0" fmla="*/ 0 w 2259"/>
              <a:gd name="T1" fmla="*/ 0 h 1350"/>
              <a:gd name="T2" fmla="*/ 2147483647 w 2259"/>
              <a:gd name="T3" fmla="*/ 2147483647 h 1350"/>
              <a:gd name="T4" fmla="*/ 2147483647 w 2259"/>
              <a:gd name="T5" fmla="*/ 2147483647 h 1350"/>
              <a:gd name="T6" fmla="*/ 0 60000 65536"/>
              <a:gd name="T7" fmla="*/ 0 60000 65536"/>
              <a:gd name="T8" fmla="*/ 0 60000 65536"/>
              <a:gd name="T9" fmla="*/ 0 w 2259"/>
              <a:gd name="T10" fmla="*/ 0 h 1350"/>
              <a:gd name="T11" fmla="*/ 2259 w 2259"/>
              <a:gd name="T12" fmla="*/ 1350 h 1350"/>
            </a:gdLst>
            <a:ahLst/>
            <a:cxnLst>
              <a:cxn ang="T6">
                <a:pos x="T0" y="T1"/>
              </a:cxn>
              <a:cxn ang="T7">
                <a:pos x="T2" y="T3"/>
              </a:cxn>
              <a:cxn ang="T8">
                <a:pos x="T4" y="T5"/>
              </a:cxn>
            </a:cxnLst>
            <a:rect l="T9" t="T10" r="T11" b="T12"/>
            <a:pathLst>
              <a:path w="2259" h="1350">
                <a:moveTo>
                  <a:pt x="0" y="0"/>
                </a:moveTo>
                <a:lnTo>
                  <a:pt x="1149" y="1350"/>
                </a:lnTo>
                <a:lnTo>
                  <a:pt x="2259" y="1350"/>
                </a:lnTo>
              </a:path>
            </a:pathLst>
          </a:custGeom>
          <a:noFill/>
          <a:ln w="9525">
            <a:solidFill>
              <a:srgbClr val="000000"/>
            </a:solidFill>
            <a:round/>
            <a:headEnd type="oval" w="sm" len="sm"/>
            <a:tailEnd/>
          </a:ln>
        </p:spPr>
        <p:txBody>
          <a:bodyPr lIns="37440" tIns="27720" rIns="37440" bIns="27720"/>
          <a:lstStyle/>
          <a:p>
            <a:endParaRPr lang="ja-JP" altLang="en-US"/>
          </a:p>
        </p:txBody>
      </p:sp>
      <p:sp>
        <p:nvSpPr>
          <p:cNvPr id="215" name="Text Box 145"/>
          <p:cNvSpPr txBox="1">
            <a:spLocks noChangeArrowheads="1"/>
          </p:cNvSpPr>
          <p:nvPr/>
        </p:nvSpPr>
        <p:spPr bwMode="auto">
          <a:xfrm>
            <a:off x="6516216" y="4509120"/>
            <a:ext cx="936104"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40" tIns="27720" rIns="37440" bIns="27720"/>
          <a:lstStyle>
            <a:lvl1pPr eaLnBrk="0" hangingPunct="0">
              <a:defRPr kumimoji="1" b="1" u="sng">
                <a:solidFill>
                  <a:srgbClr val="FF0000"/>
                </a:solidFill>
                <a:latin typeface="HGP創英角ｺﾞｼｯｸUB" pitchFamily="50" charset="-128"/>
                <a:ea typeface="HGP創英角ｺﾞｼｯｸUB" pitchFamily="50" charset="-128"/>
              </a:defRPr>
            </a:lvl1pPr>
            <a:lvl2pPr marL="742950" indent="-285750" eaLnBrk="0" hangingPunct="0">
              <a:defRPr kumimoji="1" b="1" u="sng">
                <a:solidFill>
                  <a:srgbClr val="FF0000"/>
                </a:solidFill>
                <a:latin typeface="HGP創英角ｺﾞｼｯｸUB" pitchFamily="50" charset="-128"/>
                <a:ea typeface="HGP創英角ｺﾞｼｯｸUB" pitchFamily="50" charset="-128"/>
              </a:defRPr>
            </a:lvl2pPr>
            <a:lvl3pPr marL="1143000" indent="-228600" eaLnBrk="0" hangingPunct="0">
              <a:defRPr kumimoji="1" b="1" u="sng">
                <a:solidFill>
                  <a:srgbClr val="FF0000"/>
                </a:solidFill>
                <a:latin typeface="HGP創英角ｺﾞｼｯｸUB" pitchFamily="50" charset="-128"/>
                <a:ea typeface="HGP創英角ｺﾞｼｯｸUB" pitchFamily="50" charset="-128"/>
              </a:defRPr>
            </a:lvl3pPr>
            <a:lvl4pPr marL="1600200" indent="-228600" eaLnBrk="0" hangingPunct="0">
              <a:defRPr kumimoji="1" b="1" u="sng">
                <a:solidFill>
                  <a:srgbClr val="FF0000"/>
                </a:solidFill>
                <a:latin typeface="HGP創英角ｺﾞｼｯｸUB" pitchFamily="50" charset="-128"/>
                <a:ea typeface="HGP創英角ｺﾞｼｯｸUB" pitchFamily="50" charset="-128"/>
              </a:defRPr>
            </a:lvl4pPr>
            <a:lvl5pPr marL="2057400" indent="-228600" eaLnBrk="0" hangingPunct="0">
              <a:defRPr kumimoji="1" b="1" u="sng">
                <a:solidFill>
                  <a:srgbClr val="FF0000"/>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1" u="sng">
                <a:solidFill>
                  <a:srgbClr val="FF0000"/>
                </a:solidFill>
                <a:latin typeface="HGP創英角ｺﾞｼｯｸUB" pitchFamily="50" charset="-128"/>
                <a:ea typeface="HGP創英角ｺﾞｼｯｸUB" pitchFamily="50" charset="-128"/>
              </a:defRPr>
            </a:lvl9pPr>
          </a:lstStyle>
          <a:p>
            <a:pPr algn="just" fontAlgn="base">
              <a:spcBef>
                <a:spcPct val="0"/>
              </a:spcBef>
              <a:spcAft>
                <a:spcPct val="0"/>
              </a:spcAft>
            </a:pPr>
            <a:r>
              <a:rPr kumimoji="0" lang="en-US" altLang="ja-JP" sz="600" b="0" u="none" dirty="0" err="1" smtClean="0">
                <a:solidFill>
                  <a:srgbClr val="0000FF"/>
                </a:solidFill>
                <a:latin typeface="Arial Narrow" pitchFamily="34" charset="0"/>
              </a:rPr>
              <a:t>Toyogawa</a:t>
            </a:r>
            <a:r>
              <a:rPr kumimoji="0" lang="en-US" altLang="ja-JP" sz="600" b="0" u="none" dirty="0" smtClean="0">
                <a:solidFill>
                  <a:srgbClr val="0000FF"/>
                </a:solidFill>
                <a:latin typeface="Arial Narrow" pitchFamily="34" charset="0"/>
              </a:rPr>
              <a:t> </a:t>
            </a:r>
            <a:r>
              <a:rPr kumimoji="0" lang="en-US" altLang="ja-JP" sz="600" b="0" u="none" dirty="0">
                <a:solidFill>
                  <a:srgbClr val="0000FF"/>
                </a:solidFill>
                <a:latin typeface="Arial Narrow" pitchFamily="34" charset="0"/>
              </a:rPr>
              <a:t>River</a:t>
            </a:r>
            <a:r>
              <a:rPr kumimoji="0" lang="en-US" altLang="ja-JP" sz="600" b="0" u="none" dirty="0" smtClean="0">
                <a:solidFill>
                  <a:srgbClr val="0000FF"/>
                </a:solidFill>
                <a:latin typeface="Arial Narrow" pitchFamily="34" charset="0"/>
              </a:rPr>
              <a:t>, </a:t>
            </a:r>
            <a:r>
              <a:rPr kumimoji="0" lang="en-US" altLang="ja-JP" sz="600" b="0" u="none" dirty="0" err="1" smtClean="0">
                <a:solidFill>
                  <a:srgbClr val="0000FF"/>
                </a:solidFill>
                <a:latin typeface="Arial Narrow" pitchFamily="34" charset="0"/>
              </a:rPr>
              <a:t>Shitara</a:t>
            </a:r>
            <a:r>
              <a:rPr kumimoji="0" lang="en-US" altLang="ja-JP" sz="600" b="0" u="none" dirty="0" smtClean="0">
                <a:solidFill>
                  <a:srgbClr val="0000FF"/>
                </a:solidFill>
                <a:latin typeface="Arial Narrow" pitchFamily="34" charset="0"/>
              </a:rPr>
              <a:t> Dam </a:t>
            </a:r>
            <a:endParaRPr kumimoji="0" lang="ja-JP" altLang="en-US" sz="600" dirty="0">
              <a:solidFill>
                <a:srgbClr val="0000FF"/>
              </a:solidFill>
              <a:latin typeface="Arial Narrow" pitchFamily="34" charset="0"/>
            </a:endParaRPr>
          </a:p>
        </p:txBody>
      </p:sp>
    </p:spTree>
    <p:extLst>
      <p:ext uri="{BB962C8B-B14F-4D97-AF65-F5344CB8AC3E}">
        <p14:creationId xmlns:p14="http://schemas.microsoft.com/office/powerpoint/2010/main" val="213512948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9"/>
          <p:cNvSpPr txBox="1">
            <a:spLocks noChangeArrowheads="1"/>
          </p:cNvSpPr>
          <p:nvPr/>
        </p:nvSpPr>
        <p:spPr bwMode="auto">
          <a:xfrm>
            <a:off x="8572500" y="6521450"/>
            <a:ext cx="571500" cy="336550"/>
          </a:xfrm>
          <a:prstGeom prst="rect">
            <a:avLst/>
          </a:prstGeom>
          <a:noFill/>
          <a:ln w="9525" algn="ctr">
            <a:noFill/>
            <a:miter lim="800000"/>
            <a:headEnd/>
            <a:tailEnd/>
          </a:ln>
        </p:spPr>
        <p:txBody>
          <a:bodyPr>
            <a:spAutoFit/>
          </a:bodyPr>
          <a:lstStyle/>
          <a:p>
            <a:pPr algn="ctr">
              <a:spcBef>
                <a:spcPct val="50000"/>
              </a:spcBef>
            </a:pPr>
            <a:r>
              <a:rPr lang="en-US" altLang="ja-JP" sz="1600" b="0" u="none">
                <a:solidFill>
                  <a:schemeClr val="tx1"/>
                </a:solidFill>
              </a:rPr>
              <a:t>14</a:t>
            </a:r>
          </a:p>
        </p:txBody>
      </p:sp>
      <p:sp>
        <p:nvSpPr>
          <p:cNvPr id="16387" name="Text Box 4"/>
          <p:cNvSpPr txBox="1">
            <a:spLocks noChangeArrowheads="1"/>
          </p:cNvSpPr>
          <p:nvPr/>
        </p:nvSpPr>
        <p:spPr bwMode="auto">
          <a:xfrm>
            <a:off x="835025" y="1063625"/>
            <a:ext cx="7680325" cy="5078313"/>
          </a:xfrm>
          <a:prstGeom prst="rect">
            <a:avLst/>
          </a:prstGeom>
          <a:solidFill>
            <a:schemeClr val="bg1"/>
          </a:solidFill>
          <a:ln w="9525" algn="ctr">
            <a:noFill/>
            <a:miter lim="800000"/>
            <a:headEnd/>
            <a:tailEnd/>
          </a:ln>
        </p:spPr>
        <p:txBody>
          <a:bodyPr>
            <a:spAutoFit/>
          </a:bodyPr>
          <a:lstStyle/>
          <a:p>
            <a:pPr marL="514350" indent="-514350">
              <a:buFont typeface="Arial" pitchFamily="34" charset="0"/>
              <a:buAutoNum type="arabicPeriod"/>
            </a:pPr>
            <a:r>
              <a:rPr lang="en-US" altLang="ja-JP" sz="3600" u="none" dirty="0">
                <a:solidFill>
                  <a:srgbClr val="E6E6E6"/>
                </a:solidFill>
                <a:latin typeface="Times New Roman" pitchFamily="18" charset="0"/>
                <a:ea typeface="ＭＳ Ｐゴシック" pitchFamily="50" charset="-128"/>
                <a:cs typeface="Times New Roman" pitchFamily="18" charset="0"/>
              </a:rPr>
              <a:t>What are </a:t>
            </a:r>
            <a:r>
              <a:rPr lang="en-US" altLang="ja-JP" sz="3600" u="none" dirty="0" smtClean="0">
                <a:solidFill>
                  <a:srgbClr val="E6E6E6"/>
                </a:solidFill>
                <a:latin typeface="Times New Roman" pitchFamily="18" charset="0"/>
                <a:ea typeface="ＭＳ Ｐゴシック" pitchFamily="50" charset="-128"/>
                <a:cs typeface="Times New Roman" pitchFamily="18" charset="0"/>
              </a:rPr>
              <a:t>the “Measures </a:t>
            </a:r>
            <a:r>
              <a:rPr lang="en-US" altLang="ja-JP" sz="3600" u="none" dirty="0">
                <a:solidFill>
                  <a:srgbClr val="E6E6E6"/>
                </a:solidFill>
                <a:latin typeface="Times New Roman" pitchFamily="18" charset="0"/>
                <a:ea typeface="ＭＳ Ｐゴシック" pitchFamily="50" charset="-128"/>
                <a:cs typeface="Times New Roman" pitchFamily="18" charset="0"/>
              </a:rPr>
              <a:t>for Reservoir </a:t>
            </a:r>
            <a:r>
              <a:rPr lang="en-US" altLang="ja-JP" sz="3600" u="none" dirty="0" smtClean="0">
                <a:solidFill>
                  <a:srgbClr val="E6E6E6"/>
                </a:solidFill>
                <a:latin typeface="Times New Roman" pitchFamily="18" charset="0"/>
                <a:ea typeface="ＭＳ Ｐゴシック" pitchFamily="50" charset="-128"/>
                <a:cs typeface="Times New Roman" pitchFamily="18" charset="0"/>
              </a:rPr>
              <a:t>Area </a:t>
            </a:r>
            <a:r>
              <a:rPr lang="en-US" altLang="ja-JP" sz="3600" u="none" dirty="0" smtClean="0">
                <a:solidFill>
                  <a:srgbClr val="DDDDDD"/>
                </a:solidFill>
                <a:latin typeface="Times New Roman" pitchFamily="18" charset="0"/>
                <a:ea typeface="ＭＳ Ｐゴシック" pitchFamily="50" charset="-128"/>
                <a:cs typeface="Times New Roman" pitchFamily="18" charset="0"/>
              </a:rPr>
              <a:t>Development”?</a:t>
            </a:r>
            <a:endParaRPr lang="ja-JP" altLang="ja-JP" sz="3600" u="none" dirty="0">
              <a:solidFill>
                <a:srgbClr val="DDDDDD"/>
              </a:solidFill>
              <a:latin typeface="Times New Roman" pitchFamily="18" charset="0"/>
              <a:ea typeface="ＭＳ Ｐゴシック" pitchFamily="50" charset="-128"/>
              <a:cs typeface="Times New Roman" pitchFamily="18" charset="0"/>
            </a:endParaRPr>
          </a:p>
          <a:p>
            <a:pPr marL="514350" indent="-514350">
              <a:buFont typeface="Arial" pitchFamily="34" charset="0"/>
              <a:buAutoNum type="arabicPeriod"/>
            </a:pPr>
            <a:r>
              <a:rPr lang="en-US" altLang="ja-JP" sz="3600" u="none" dirty="0">
                <a:solidFill>
                  <a:srgbClr val="DDDDDD"/>
                </a:solidFill>
                <a:latin typeface="Times New Roman" pitchFamily="18" charset="0"/>
                <a:ea typeface="ＭＳ Ｐゴシック" pitchFamily="50" charset="-128"/>
                <a:cs typeface="Times New Roman" pitchFamily="18" charset="0"/>
              </a:rPr>
              <a:t>What is the </a:t>
            </a:r>
            <a:r>
              <a:rPr lang="en-US" altLang="ja-JP" sz="3600" u="none" dirty="0" smtClean="0">
                <a:solidFill>
                  <a:srgbClr val="DDDDDD"/>
                </a:solidFill>
                <a:latin typeface="Times New Roman" pitchFamily="18" charset="0"/>
                <a:ea typeface="ＭＳ Ｐゴシック" pitchFamily="50" charset="-128"/>
                <a:cs typeface="Times New Roman" pitchFamily="18" charset="0"/>
              </a:rPr>
              <a:t>“Special Measures Law for Reservoir </a:t>
            </a:r>
            <a:r>
              <a:rPr lang="en-US" altLang="ja-JP" sz="3600" u="none" dirty="0">
                <a:solidFill>
                  <a:srgbClr val="DDDDDD"/>
                </a:solidFill>
                <a:latin typeface="Times New Roman" pitchFamily="18" charset="0"/>
                <a:ea typeface="ＭＳ Ｐゴシック" pitchFamily="50" charset="-128"/>
                <a:cs typeface="Times New Roman" pitchFamily="18" charset="0"/>
              </a:rPr>
              <a:t>Area </a:t>
            </a:r>
            <a:r>
              <a:rPr lang="en-US" altLang="ja-JP" sz="3600" u="none" dirty="0" smtClean="0">
                <a:solidFill>
                  <a:srgbClr val="DDDDDD"/>
                </a:solidFill>
                <a:latin typeface="Times New Roman" pitchFamily="18" charset="0"/>
                <a:ea typeface="ＭＳ Ｐゴシック" pitchFamily="50" charset="-128"/>
                <a:cs typeface="Times New Roman" pitchFamily="18" charset="0"/>
              </a:rPr>
              <a:t>Development”</a:t>
            </a:r>
            <a:r>
              <a:rPr lang="en-US" altLang="ja-JP" sz="3600" u="none" dirty="0" smtClean="0">
                <a:solidFill>
                  <a:srgbClr val="E6E6E6"/>
                </a:solidFill>
                <a:latin typeface="Times New Roman" pitchFamily="18" charset="0"/>
                <a:ea typeface="ＭＳ Ｐゴシック" pitchFamily="50" charset="-128"/>
                <a:cs typeface="Times New Roman" pitchFamily="18" charset="0"/>
              </a:rPr>
              <a:t>?</a:t>
            </a:r>
            <a:endParaRPr lang="ja-JP" altLang="ja-JP" sz="3600" u="none" dirty="0">
              <a:solidFill>
                <a:srgbClr val="E6E6E6"/>
              </a:solidFill>
              <a:latin typeface="Times New Roman" pitchFamily="18" charset="0"/>
              <a:ea typeface="ＭＳ Ｐゴシック" pitchFamily="50" charset="-128"/>
              <a:cs typeface="Times New Roman" pitchFamily="18" charset="0"/>
            </a:endParaRPr>
          </a:p>
          <a:p>
            <a:pPr marL="514350" indent="-514350">
              <a:buFont typeface="Arial" pitchFamily="34" charset="0"/>
              <a:buAutoNum type="arabicPeriod"/>
            </a:pPr>
            <a:r>
              <a:rPr lang="en-US" altLang="ja-JP" sz="3600" u="none" dirty="0">
                <a:latin typeface="Times New Roman" pitchFamily="18" charset="0"/>
                <a:ea typeface="ＭＳ Ｐゴシック" pitchFamily="50" charset="-128"/>
                <a:cs typeface="Times New Roman" pitchFamily="18" charset="0"/>
              </a:rPr>
              <a:t>Non-structural (Soft) Measure / Community Development</a:t>
            </a:r>
            <a:endParaRPr lang="ja-JP" altLang="ja-JP" sz="3600" u="none" dirty="0">
              <a:latin typeface="Times New Roman" pitchFamily="18" charset="0"/>
              <a:ea typeface="ＭＳ Ｐゴシック" pitchFamily="50" charset="-128"/>
              <a:cs typeface="Times New Roman" pitchFamily="18" charset="0"/>
            </a:endParaRPr>
          </a:p>
          <a:p>
            <a:pPr marL="514350" indent="-514350">
              <a:buFont typeface="Arial" pitchFamily="34" charset="0"/>
              <a:buAutoNum type="arabicPeriod"/>
            </a:pPr>
            <a:r>
              <a:rPr lang="en-US" altLang="ja-JP" sz="3600" u="none" dirty="0" smtClean="0">
                <a:solidFill>
                  <a:srgbClr val="DDDDDD"/>
                </a:solidFill>
                <a:latin typeface="Times New Roman" pitchFamily="18" charset="0"/>
                <a:ea typeface="ＭＳ Ｐゴシック" pitchFamily="50" charset="-128"/>
                <a:cs typeface="Times New Roman" pitchFamily="18" charset="0"/>
              </a:rPr>
              <a:t>Reservoir Area Development Fund</a:t>
            </a:r>
            <a:endParaRPr lang="ja-JP" altLang="ja-JP" sz="3600" u="none" dirty="0">
              <a:solidFill>
                <a:srgbClr val="DDDDDD"/>
              </a:solidFill>
              <a:latin typeface="Times New Roman" pitchFamily="18" charset="0"/>
              <a:ea typeface="ＭＳ Ｐゴシック" pitchFamily="50" charset="-128"/>
              <a:cs typeface="Times New Roman" pitchFamily="18" charset="0"/>
            </a:endParaRPr>
          </a:p>
          <a:p>
            <a:pPr marL="514350" indent="-514350">
              <a:buFont typeface="Arial" pitchFamily="34" charset="0"/>
              <a:buAutoNum type="arabicPeriod"/>
            </a:pPr>
            <a:r>
              <a:rPr lang="en-US" altLang="ja-JP" sz="3600" u="none" dirty="0">
                <a:solidFill>
                  <a:srgbClr val="D9D9D9"/>
                </a:solidFill>
                <a:latin typeface="Times New Roman" pitchFamily="18" charset="0"/>
                <a:ea typeface="ＭＳ Ｐゴシック" pitchFamily="50" charset="-128"/>
                <a:cs typeface="Times New Roman" pitchFamily="18" charset="0"/>
              </a:rPr>
              <a:t>National Non-structural Measures</a:t>
            </a:r>
            <a:endParaRPr lang="ja-JP" altLang="en-US" sz="3600" b="0" u="none" dirty="0">
              <a:solidFill>
                <a:srgbClr val="DDDDDD"/>
              </a:solidFill>
              <a:ea typeface="ＭＳ Ｐゴシック" pitchFamily="50" charset="-128"/>
              <a:cs typeface="Times New Roman" pitchFamily="18" charset="0"/>
            </a:endParaRPr>
          </a:p>
          <a:p>
            <a:pPr marL="514350" indent="-514350">
              <a:buFont typeface="Arial" pitchFamily="34" charset="0"/>
              <a:buAutoNum type="arabicPeriod"/>
            </a:pPr>
            <a:endParaRPr lang="ja-JP" altLang="en-US" sz="3600" b="0" u="none" dirty="0">
              <a:solidFill>
                <a:srgbClr val="DDDDDD"/>
              </a:solidFill>
              <a:ea typeface="ＭＳ Ｐゴシック" pitchFamily="50" charset="-128"/>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Oval 6"/>
          <p:cNvSpPr>
            <a:spLocks noChangeArrowheads="1"/>
          </p:cNvSpPr>
          <p:nvPr/>
        </p:nvSpPr>
        <p:spPr bwMode="auto">
          <a:xfrm>
            <a:off x="3402013" y="2101850"/>
            <a:ext cx="2259012" cy="2743200"/>
          </a:xfrm>
          <a:prstGeom prst="ellipse">
            <a:avLst/>
          </a:prstGeom>
          <a:gradFill rotWithShape="1">
            <a:gsLst>
              <a:gs pos="0">
                <a:srgbClr val="FFFF00">
                  <a:gamma/>
                  <a:shade val="69804"/>
                  <a:invGamma/>
                </a:srgbClr>
              </a:gs>
              <a:gs pos="100000">
                <a:srgbClr val="FFFF00"/>
              </a:gs>
            </a:gsLst>
            <a:path path="shape">
              <a:fillToRect l="50000" t="50000" r="50000" b="50000"/>
            </a:path>
          </a:gradFill>
          <a:ln w="9525" algn="ctr">
            <a:noFill/>
            <a:round/>
            <a:headEnd/>
            <a:tailEnd/>
          </a:ln>
          <a:effectLst/>
        </p:spPr>
        <p:txBody>
          <a:bodyPr wrap="none" anchor="ctr"/>
          <a:lstStyle/>
          <a:p>
            <a:pPr algn="ctr">
              <a:defRPr/>
            </a:pPr>
            <a:endParaRPr lang="ja-JP" altLang="ja-JP" sz="2000" b="0" u="none">
              <a:solidFill>
                <a:schemeClr val="tx1"/>
              </a:solidFill>
              <a:effectLst>
                <a:outerShdw blurRad="38100" dist="38100" dir="2700000" algn="tl">
                  <a:srgbClr val="FFFFFF"/>
                </a:outerShdw>
              </a:effectLst>
              <a:latin typeface="Arial" charset="0"/>
              <a:ea typeface="HGP創英角ｺﾞｼｯｸUB" pitchFamily="50" charset="-128"/>
              <a:cs typeface="+mn-cs"/>
            </a:endParaRPr>
          </a:p>
        </p:txBody>
      </p:sp>
      <p:sp>
        <p:nvSpPr>
          <p:cNvPr id="32775" name="テキスト ボックス 22"/>
          <p:cNvSpPr txBox="1">
            <a:spLocks noChangeArrowheads="1"/>
          </p:cNvSpPr>
          <p:nvPr/>
        </p:nvSpPr>
        <p:spPr bwMode="auto">
          <a:xfrm>
            <a:off x="3314700" y="2609940"/>
            <a:ext cx="2454275" cy="646112"/>
          </a:xfrm>
          <a:prstGeom prst="rect">
            <a:avLst/>
          </a:prstGeom>
          <a:noFill/>
          <a:ln w="9525">
            <a:noFill/>
            <a:miter lim="800000"/>
            <a:headEnd/>
            <a:tailEnd/>
          </a:ln>
        </p:spPr>
        <p:txBody>
          <a:bodyPr>
            <a:spAutoFit/>
          </a:bodyPr>
          <a:lstStyle/>
          <a:p>
            <a:pPr algn="ctr">
              <a:defRPr/>
            </a:pPr>
            <a:r>
              <a:rPr lang="en-US" altLang="ja-JP" b="0" u="none" dirty="0">
                <a:solidFill>
                  <a:schemeClr val="tx1"/>
                </a:solidFill>
                <a:effectLst>
                  <a:outerShdw blurRad="38100" dist="38100" dir="2700000" algn="tl">
                    <a:srgbClr val="C0C0C0"/>
                  </a:outerShdw>
                </a:effectLst>
                <a:latin typeface="+mn-lt"/>
                <a:ea typeface="HGP創英角ｺﾞｼｯｸUB" pitchFamily="50" charset="-128"/>
                <a:cs typeface="Times New Roman" pitchFamily="18" charset="0"/>
              </a:rPr>
              <a:t>Total urban development</a:t>
            </a:r>
            <a:endParaRPr lang="ja-JP" altLang="en-US" b="0" u="none" dirty="0">
              <a:solidFill>
                <a:schemeClr val="tx1"/>
              </a:solidFill>
              <a:effectLst>
                <a:outerShdw blurRad="38100" dist="38100" dir="2700000" algn="tl">
                  <a:srgbClr val="C0C0C0"/>
                </a:outerShdw>
              </a:effectLst>
              <a:latin typeface="+mn-lt"/>
              <a:ea typeface="HGP創英角ｺﾞｼｯｸUB" pitchFamily="50" charset="-128"/>
              <a:cs typeface="Times New Roman" pitchFamily="18" charset="0"/>
            </a:endParaRPr>
          </a:p>
        </p:txBody>
      </p:sp>
      <p:sp>
        <p:nvSpPr>
          <p:cNvPr id="32776" name="テキスト ボックス 22"/>
          <p:cNvSpPr txBox="1">
            <a:spLocks noChangeArrowheads="1"/>
          </p:cNvSpPr>
          <p:nvPr/>
        </p:nvSpPr>
        <p:spPr bwMode="auto">
          <a:xfrm>
            <a:off x="3327400" y="3517900"/>
            <a:ext cx="2363788" cy="923330"/>
          </a:xfrm>
          <a:prstGeom prst="rect">
            <a:avLst/>
          </a:prstGeom>
          <a:noFill/>
          <a:ln w="9525">
            <a:noFill/>
            <a:miter lim="800000"/>
            <a:headEnd/>
            <a:tailEnd/>
          </a:ln>
        </p:spPr>
        <p:txBody>
          <a:bodyPr>
            <a:spAutoFit/>
          </a:bodyPr>
          <a:lstStyle/>
          <a:p>
            <a:pPr algn="ctr">
              <a:defRPr/>
            </a:pPr>
            <a:r>
              <a:rPr lang="en-US" altLang="ja-JP" b="0" u="none" dirty="0">
                <a:solidFill>
                  <a:schemeClr val="tx1"/>
                </a:solidFill>
                <a:effectLst>
                  <a:outerShdw blurRad="38100" dist="38100" dir="2700000" algn="tl">
                    <a:srgbClr val="C0C0C0"/>
                  </a:outerShdw>
                </a:effectLst>
                <a:latin typeface="+mn-lt"/>
                <a:ea typeface="HGP創英角ｺﾞｼｯｸUB" pitchFamily="50" charset="-128"/>
                <a:cs typeface="Times New Roman" pitchFamily="18" charset="0"/>
              </a:rPr>
              <a:t>Independent and </a:t>
            </a:r>
            <a:r>
              <a:rPr lang="en-US" altLang="ja-JP" b="0" u="none" dirty="0" smtClean="0">
                <a:solidFill>
                  <a:schemeClr val="tx1"/>
                </a:solidFill>
                <a:effectLst>
                  <a:outerShdw blurRad="38100" dist="38100" dir="2700000" algn="tl">
                    <a:srgbClr val="C0C0C0"/>
                  </a:outerShdw>
                </a:effectLst>
                <a:latin typeface="+mn-lt"/>
                <a:ea typeface="HGP創英角ｺﾞｼｯｸUB" pitchFamily="50" charset="-128"/>
                <a:cs typeface="Times New Roman" pitchFamily="18" charset="0"/>
              </a:rPr>
              <a:t>sustainable </a:t>
            </a:r>
            <a:r>
              <a:rPr lang="en-US" altLang="ja-JP" b="0" u="none" dirty="0">
                <a:solidFill>
                  <a:schemeClr val="tx1"/>
                </a:solidFill>
                <a:effectLst>
                  <a:outerShdw blurRad="38100" dist="38100" dir="2700000" algn="tl">
                    <a:srgbClr val="C0C0C0"/>
                  </a:outerShdw>
                </a:effectLst>
                <a:latin typeface="+mn-lt"/>
                <a:ea typeface="HGP創英角ｺﾞｼｯｸUB" pitchFamily="50" charset="-128"/>
                <a:cs typeface="Times New Roman" pitchFamily="18" charset="0"/>
              </a:rPr>
              <a:t>urban development</a:t>
            </a:r>
            <a:endParaRPr lang="ja-JP" altLang="en-US" b="0" u="none" dirty="0">
              <a:solidFill>
                <a:schemeClr val="tx1"/>
              </a:solidFill>
              <a:effectLst>
                <a:outerShdw blurRad="38100" dist="38100" dir="2700000" algn="tl">
                  <a:srgbClr val="C0C0C0"/>
                </a:outerShdw>
              </a:effectLst>
              <a:latin typeface="+mn-lt"/>
              <a:ea typeface="HGP創英角ｺﾞｼｯｸUB" pitchFamily="50" charset="-128"/>
              <a:cs typeface="Times New Roman" pitchFamily="18" charset="0"/>
            </a:endParaRPr>
          </a:p>
        </p:txBody>
      </p:sp>
      <p:sp>
        <p:nvSpPr>
          <p:cNvPr id="32777" name="Oval 9"/>
          <p:cNvSpPr>
            <a:spLocks noChangeArrowheads="1"/>
          </p:cNvSpPr>
          <p:nvPr/>
        </p:nvSpPr>
        <p:spPr bwMode="auto">
          <a:xfrm>
            <a:off x="277813" y="1160463"/>
            <a:ext cx="2493962" cy="5051425"/>
          </a:xfrm>
          <a:prstGeom prst="ellipse">
            <a:avLst/>
          </a:prstGeom>
          <a:gradFill rotWithShape="1">
            <a:gsLst>
              <a:gs pos="0">
                <a:srgbClr val="66FFFF">
                  <a:gamma/>
                  <a:shade val="69804"/>
                  <a:invGamma/>
                </a:srgbClr>
              </a:gs>
              <a:gs pos="100000">
                <a:srgbClr val="66FFFF"/>
              </a:gs>
            </a:gsLst>
            <a:path path="shape">
              <a:fillToRect l="50000" t="50000" r="50000" b="50000"/>
            </a:path>
          </a:gradFill>
          <a:ln w="9525" algn="ctr">
            <a:noFill/>
            <a:round/>
            <a:headEnd/>
            <a:tailEnd/>
          </a:ln>
          <a:effectLst/>
        </p:spPr>
        <p:txBody>
          <a:bodyPr wrap="none" anchor="ctr"/>
          <a:lstStyle/>
          <a:p>
            <a:pPr algn="ctr">
              <a:defRPr/>
            </a:pPr>
            <a:endParaRPr lang="ja-JP" altLang="ja-JP" sz="2000" b="0" u="none">
              <a:solidFill>
                <a:schemeClr val="tx1"/>
              </a:solidFill>
              <a:effectLst>
                <a:outerShdw blurRad="38100" dist="38100" dir="2700000" algn="tl">
                  <a:srgbClr val="FFFFFF"/>
                </a:outerShdw>
              </a:effectLst>
              <a:latin typeface="Arial" charset="0"/>
              <a:ea typeface="HGP創英角ｺﾞｼｯｸUB" pitchFamily="50" charset="-128"/>
              <a:cs typeface="+mn-cs"/>
            </a:endParaRPr>
          </a:p>
        </p:txBody>
      </p:sp>
      <p:sp>
        <p:nvSpPr>
          <p:cNvPr id="32778" name="Oval 10"/>
          <p:cNvSpPr>
            <a:spLocks noChangeArrowheads="1"/>
          </p:cNvSpPr>
          <p:nvPr/>
        </p:nvSpPr>
        <p:spPr bwMode="auto">
          <a:xfrm>
            <a:off x="6296025" y="1139825"/>
            <a:ext cx="2663825" cy="5038725"/>
          </a:xfrm>
          <a:prstGeom prst="ellipse">
            <a:avLst/>
          </a:prstGeom>
          <a:gradFill rotWithShape="1">
            <a:gsLst>
              <a:gs pos="0">
                <a:srgbClr val="66FF33">
                  <a:gamma/>
                  <a:shade val="72941"/>
                  <a:invGamma/>
                </a:srgbClr>
              </a:gs>
              <a:gs pos="100000">
                <a:srgbClr val="66FF33"/>
              </a:gs>
            </a:gsLst>
            <a:path path="shape">
              <a:fillToRect l="50000" t="50000" r="50000" b="50000"/>
            </a:path>
          </a:gradFill>
          <a:ln w="9525" algn="ctr">
            <a:noFill/>
            <a:round/>
            <a:headEnd/>
            <a:tailEnd/>
          </a:ln>
          <a:effectLst/>
        </p:spPr>
        <p:txBody>
          <a:bodyPr wrap="none" anchor="ctr"/>
          <a:lstStyle/>
          <a:p>
            <a:pPr algn="ctr">
              <a:defRPr/>
            </a:pPr>
            <a:endParaRPr lang="ja-JP" altLang="ja-JP" sz="2000" b="0" u="none">
              <a:solidFill>
                <a:schemeClr val="tx1"/>
              </a:solidFill>
              <a:effectLst>
                <a:outerShdw blurRad="38100" dist="38100" dir="2700000" algn="tl">
                  <a:srgbClr val="FFFFFF"/>
                </a:outerShdw>
              </a:effectLst>
              <a:latin typeface="Arial" charset="0"/>
              <a:ea typeface="HGP創英角ｺﾞｼｯｸUB" pitchFamily="50" charset="-128"/>
              <a:cs typeface="+mn-cs"/>
            </a:endParaRPr>
          </a:p>
        </p:txBody>
      </p:sp>
      <p:sp>
        <p:nvSpPr>
          <p:cNvPr id="17415" name="テキスト ボックス 22"/>
          <p:cNvSpPr txBox="1">
            <a:spLocks noChangeArrowheads="1"/>
          </p:cNvSpPr>
          <p:nvPr/>
        </p:nvSpPr>
        <p:spPr bwMode="auto">
          <a:xfrm>
            <a:off x="301625" y="539750"/>
            <a:ext cx="2454275" cy="400050"/>
          </a:xfrm>
          <a:prstGeom prst="rect">
            <a:avLst/>
          </a:prstGeom>
          <a:noFill/>
          <a:ln w="9525">
            <a:noFill/>
            <a:miter lim="800000"/>
            <a:headEnd/>
            <a:tailEnd/>
          </a:ln>
        </p:spPr>
        <p:txBody>
          <a:bodyPr>
            <a:spAutoFit/>
          </a:bodyPr>
          <a:lstStyle/>
          <a:p>
            <a:pPr algn="ctr"/>
            <a:r>
              <a:rPr lang="en-US" altLang="ja-JP" sz="2000">
                <a:solidFill>
                  <a:schemeClr val="tx1"/>
                </a:solidFill>
                <a:latin typeface="Times New Roman" pitchFamily="18" charset="0"/>
                <a:cs typeface="Times New Roman" pitchFamily="18" charset="0"/>
              </a:rPr>
              <a:t>Structural Measures</a:t>
            </a:r>
            <a:endParaRPr lang="ja-JP" altLang="en-US" sz="2400" b="0">
              <a:solidFill>
                <a:schemeClr val="tx1"/>
              </a:solidFill>
            </a:endParaRPr>
          </a:p>
        </p:txBody>
      </p:sp>
      <p:sp>
        <p:nvSpPr>
          <p:cNvPr id="17416" name="テキスト ボックス 22"/>
          <p:cNvSpPr txBox="1">
            <a:spLocks noChangeArrowheads="1"/>
          </p:cNvSpPr>
          <p:nvPr/>
        </p:nvSpPr>
        <p:spPr bwMode="auto">
          <a:xfrm>
            <a:off x="6069013" y="582613"/>
            <a:ext cx="2921000" cy="400050"/>
          </a:xfrm>
          <a:prstGeom prst="rect">
            <a:avLst/>
          </a:prstGeom>
          <a:noFill/>
          <a:ln w="9525">
            <a:noFill/>
            <a:miter lim="800000"/>
            <a:headEnd/>
            <a:tailEnd/>
          </a:ln>
        </p:spPr>
        <p:txBody>
          <a:bodyPr>
            <a:spAutoFit/>
          </a:bodyPr>
          <a:lstStyle/>
          <a:p>
            <a:pPr algn="ctr"/>
            <a:r>
              <a:rPr lang="en-US" altLang="ja-JP" sz="2000">
                <a:solidFill>
                  <a:schemeClr val="tx1"/>
                </a:solidFill>
                <a:latin typeface="Times New Roman" pitchFamily="18" charset="0"/>
                <a:cs typeface="Times New Roman" pitchFamily="18" charset="0"/>
              </a:rPr>
              <a:t>Non-structural measures</a:t>
            </a:r>
            <a:endParaRPr lang="ja-JP" altLang="en-US" sz="2000">
              <a:solidFill>
                <a:schemeClr val="tx1"/>
              </a:solidFill>
              <a:latin typeface="Times New Roman" pitchFamily="18" charset="0"/>
              <a:cs typeface="Times New Roman" pitchFamily="18" charset="0"/>
            </a:endParaRPr>
          </a:p>
        </p:txBody>
      </p:sp>
      <p:sp>
        <p:nvSpPr>
          <p:cNvPr id="32782" name="AutoShape 14"/>
          <p:cNvSpPr>
            <a:spLocks noChangeArrowheads="1"/>
          </p:cNvSpPr>
          <p:nvPr/>
        </p:nvSpPr>
        <p:spPr bwMode="auto">
          <a:xfrm>
            <a:off x="2919413" y="2573338"/>
            <a:ext cx="393700" cy="1930400"/>
          </a:xfrm>
          <a:prstGeom prst="rightArrow">
            <a:avLst>
              <a:gd name="adj1" fmla="val 50000"/>
              <a:gd name="adj2" fmla="val 25000"/>
            </a:avLst>
          </a:prstGeom>
          <a:gradFill rotWithShape="1">
            <a:gsLst>
              <a:gs pos="0">
                <a:srgbClr val="FF6600">
                  <a:gamma/>
                  <a:shade val="46275"/>
                  <a:invGamma/>
                </a:srgbClr>
              </a:gs>
              <a:gs pos="50000">
                <a:srgbClr val="FF6600"/>
              </a:gs>
              <a:gs pos="100000">
                <a:srgbClr val="FF6600">
                  <a:gamma/>
                  <a:shade val="46275"/>
                  <a:invGamma/>
                </a:srgbClr>
              </a:gs>
            </a:gsLst>
            <a:lin ang="5400000" scaled="1"/>
          </a:gradFill>
          <a:ln w="9525" algn="ctr">
            <a:noFill/>
            <a:miter lim="800000"/>
            <a:headEnd/>
            <a:tailEnd/>
          </a:ln>
        </p:spPr>
        <p:txBody>
          <a:bodyPr wrap="none" anchor="ctr"/>
          <a:lstStyle/>
          <a:p>
            <a:pPr algn="ctr">
              <a:defRPr/>
            </a:pPr>
            <a:endParaRPr lang="ja-JP" altLang="ja-JP" sz="2000" b="0" u="none">
              <a:solidFill>
                <a:schemeClr val="tx1"/>
              </a:solidFill>
              <a:effectLst>
                <a:outerShdw blurRad="38100" dist="38100" dir="2700000" algn="tl">
                  <a:srgbClr val="FFFFFF"/>
                </a:outerShdw>
              </a:effectLst>
              <a:latin typeface="Arial" charset="0"/>
              <a:ea typeface="HGP創英角ｺﾞｼｯｸUB" pitchFamily="50" charset="-128"/>
              <a:cs typeface="+mn-cs"/>
            </a:endParaRPr>
          </a:p>
        </p:txBody>
      </p:sp>
      <p:sp>
        <p:nvSpPr>
          <p:cNvPr id="32783" name="AutoShape 15"/>
          <p:cNvSpPr>
            <a:spLocks noChangeArrowheads="1"/>
          </p:cNvSpPr>
          <p:nvPr/>
        </p:nvSpPr>
        <p:spPr bwMode="auto">
          <a:xfrm>
            <a:off x="5794375" y="2524125"/>
            <a:ext cx="414338" cy="1944688"/>
          </a:xfrm>
          <a:prstGeom prst="leftArrow">
            <a:avLst>
              <a:gd name="adj1" fmla="val 50000"/>
              <a:gd name="adj2" fmla="val 25000"/>
            </a:avLst>
          </a:prstGeom>
          <a:gradFill rotWithShape="1">
            <a:gsLst>
              <a:gs pos="0">
                <a:srgbClr val="FF6600">
                  <a:gamma/>
                  <a:shade val="46275"/>
                  <a:invGamma/>
                </a:srgbClr>
              </a:gs>
              <a:gs pos="50000">
                <a:srgbClr val="FF6600"/>
              </a:gs>
              <a:gs pos="100000">
                <a:srgbClr val="FF6600">
                  <a:gamma/>
                  <a:shade val="46275"/>
                  <a:invGamma/>
                </a:srgbClr>
              </a:gs>
            </a:gsLst>
            <a:lin ang="5400000" scaled="1"/>
          </a:gradFill>
          <a:ln w="9525" algn="ctr">
            <a:noFill/>
            <a:miter lim="800000"/>
            <a:headEnd/>
            <a:tailEnd/>
          </a:ln>
        </p:spPr>
        <p:txBody>
          <a:bodyPr wrap="none" anchor="ctr"/>
          <a:lstStyle/>
          <a:p>
            <a:pPr algn="ctr">
              <a:defRPr/>
            </a:pPr>
            <a:endParaRPr lang="ja-JP" altLang="ja-JP" sz="2000" b="0" u="none">
              <a:solidFill>
                <a:schemeClr val="tx1"/>
              </a:solidFill>
              <a:effectLst>
                <a:outerShdw blurRad="38100" dist="38100" dir="2700000" algn="tl">
                  <a:srgbClr val="FFFFFF"/>
                </a:outerShdw>
              </a:effectLst>
              <a:latin typeface="Arial" charset="0"/>
              <a:ea typeface="HGP創英角ｺﾞｼｯｸUB" pitchFamily="50" charset="-128"/>
              <a:cs typeface="+mn-cs"/>
            </a:endParaRPr>
          </a:p>
        </p:txBody>
      </p:sp>
      <p:sp>
        <p:nvSpPr>
          <p:cNvPr id="32786" name="Oval 18"/>
          <p:cNvSpPr>
            <a:spLocks noChangeArrowheads="1"/>
          </p:cNvSpPr>
          <p:nvPr/>
        </p:nvSpPr>
        <p:spPr bwMode="auto">
          <a:xfrm>
            <a:off x="1608138" y="1931988"/>
            <a:ext cx="774700" cy="590550"/>
          </a:xfrm>
          <a:prstGeom prst="ellipse">
            <a:avLst/>
          </a:prstGeom>
          <a:noFill/>
          <a:ln w="9525" algn="ctr">
            <a:noFill/>
            <a:round/>
            <a:headEnd/>
            <a:tailEnd/>
          </a:ln>
          <a:effectLst/>
        </p:spPr>
        <p:txBody>
          <a:bodyPr wrap="none" anchor="ctr"/>
          <a:lstStyle/>
          <a:p>
            <a:pPr algn="ctr">
              <a:defRPr/>
            </a:pPr>
            <a:endParaRPr lang="ja-JP" altLang="ja-JP" sz="2000" b="0" u="none">
              <a:solidFill>
                <a:schemeClr val="tx1"/>
              </a:solidFill>
              <a:effectLst>
                <a:outerShdw blurRad="38100" dist="38100" dir="2700000" algn="tl">
                  <a:srgbClr val="C0C0C0"/>
                </a:outerShdw>
              </a:effectLst>
              <a:latin typeface="Arial" charset="0"/>
              <a:ea typeface="HGP創英角ｺﾞｼｯｸUB" pitchFamily="50" charset="-128"/>
              <a:cs typeface="+mn-cs"/>
            </a:endParaRPr>
          </a:p>
        </p:txBody>
      </p:sp>
      <p:sp>
        <p:nvSpPr>
          <p:cNvPr id="32798" name="Text Box 30"/>
          <p:cNvSpPr txBox="1">
            <a:spLocks noChangeArrowheads="1"/>
          </p:cNvSpPr>
          <p:nvPr/>
        </p:nvSpPr>
        <p:spPr bwMode="auto">
          <a:xfrm>
            <a:off x="448574" y="2012950"/>
            <a:ext cx="2121319" cy="369332"/>
          </a:xfrm>
          <a:prstGeom prst="rect">
            <a:avLst/>
          </a:prstGeom>
          <a:noFill/>
          <a:ln w="9525" algn="ctr">
            <a:noFill/>
            <a:miter lim="800000"/>
            <a:headEnd/>
            <a:tailEnd/>
          </a:ln>
          <a:effectLst/>
        </p:spPr>
        <p:txBody>
          <a:bodyPr wrap="square">
            <a:spAutoFit/>
          </a:bodyPr>
          <a:lstStyle/>
          <a:p>
            <a:pPr algn="ctr">
              <a:spcBef>
                <a:spcPct val="50000"/>
              </a:spcBef>
              <a:defRPr/>
            </a:pPr>
            <a:r>
              <a:rPr lang="en-US" altLang="ja-JP" b="0" u="none" dirty="0" smtClean="0">
                <a:solidFill>
                  <a:schemeClr val="tx1"/>
                </a:solidFill>
                <a:effectLst>
                  <a:outerShdw blurRad="38100" dist="38100" dir="2700000" algn="tl">
                    <a:srgbClr val="C0C0C0"/>
                  </a:outerShdw>
                </a:effectLst>
                <a:latin typeface="Arial" charset="0"/>
                <a:ea typeface="HGP創英角ｺﾞｼｯｸUB" pitchFamily="50" charset="-128"/>
                <a:cs typeface="+mn-cs"/>
              </a:rPr>
              <a:t>Foundation/Facility</a:t>
            </a:r>
            <a:endParaRPr lang="ja-JP" altLang="en-US" b="0" u="none" dirty="0">
              <a:solidFill>
                <a:schemeClr val="tx1"/>
              </a:solidFill>
              <a:effectLst>
                <a:outerShdw blurRad="38100" dist="38100" dir="2700000" algn="tl">
                  <a:srgbClr val="C0C0C0"/>
                </a:outerShdw>
              </a:effectLst>
              <a:latin typeface="Arial" charset="0"/>
              <a:ea typeface="HGP創英角ｺﾞｼｯｸUB" pitchFamily="50" charset="-128"/>
              <a:cs typeface="+mn-cs"/>
            </a:endParaRPr>
          </a:p>
        </p:txBody>
      </p:sp>
      <p:sp>
        <p:nvSpPr>
          <p:cNvPr id="32799" name="Text Box 31"/>
          <p:cNvSpPr txBox="1">
            <a:spLocks noChangeArrowheads="1"/>
          </p:cNvSpPr>
          <p:nvPr/>
        </p:nvSpPr>
        <p:spPr bwMode="auto">
          <a:xfrm>
            <a:off x="7137400" y="1512888"/>
            <a:ext cx="938213" cy="369887"/>
          </a:xfrm>
          <a:prstGeom prst="rect">
            <a:avLst/>
          </a:prstGeom>
          <a:noFill/>
          <a:ln w="9525" algn="ctr">
            <a:noFill/>
            <a:miter lim="800000"/>
            <a:headEnd/>
            <a:tailEnd/>
          </a:ln>
          <a:effectLst/>
        </p:spPr>
        <p:txBody>
          <a:bodyPr>
            <a:spAutoFit/>
          </a:bodyPr>
          <a:lstStyle/>
          <a:p>
            <a:pPr algn="ctr">
              <a:spcBef>
                <a:spcPct val="50000"/>
              </a:spcBef>
              <a:defRPr/>
            </a:pPr>
            <a:r>
              <a:rPr lang="en-US" altLang="ja-JP" b="0" u="none" dirty="0">
                <a:solidFill>
                  <a:schemeClr val="tx1"/>
                </a:solidFill>
                <a:effectLst>
                  <a:outerShdw blurRad="38100" dist="38100" dir="2700000" algn="tl">
                    <a:srgbClr val="C0C0C0"/>
                  </a:outerShdw>
                </a:effectLst>
                <a:latin typeface="+mn-lt"/>
                <a:ea typeface="HGP創英角ｺﾞｼｯｸUB" pitchFamily="50" charset="-128"/>
                <a:cs typeface="Times New Roman" pitchFamily="18" charset="0"/>
              </a:rPr>
              <a:t>Human</a:t>
            </a:r>
            <a:endParaRPr lang="ja-JP" altLang="en-US" b="0" u="none" dirty="0">
              <a:solidFill>
                <a:schemeClr val="tx1"/>
              </a:solidFill>
              <a:effectLst>
                <a:outerShdw blurRad="38100" dist="38100" dir="2700000" algn="tl">
                  <a:srgbClr val="C0C0C0"/>
                </a:outerShdw>
              </a:effectLst>
              <a:latin typeface="+mn-lt"/>
              <a:ea typeface="HGP創英角ｺﾞｼｯｸUB" pitchFamily="50" charset="-128"/>
              <a:cs typeface="Times New Roman" pitchFamily="18" charset="0"/>
            </a:endParaRPr>
          </a:p>
        </p:txBody>
      </p:sp>
      <p:sp>
        <p:nvSpPr>
          <p:cNvPr id="32800" name="Text Box 32"/>
          <p:cNvSpPr txBox="1">
            <a:spLocks noChangeArrowheads="1"/>
          </p:cNvSpPr>
          <p:nvPr/>
        </p:nvSpPr>
        <p:spPr bwMode="auto">
          <a:xfrm>
            <a:off x="996950" y="1550988"/>
            <a:ext cx="962025" cy="369887"/>
          </a:xfrm>
          <a:prstGeom prst="rect">
            <a:avLst/>
          </a:prstGeom>
          <a:noFill/>
          <a:ln w="9525" algn="ctr">
            <a:noFill/>
            <a:miter lim="800000"/>
            <a:headEnd/>
            <a:tailEnd/>
          </a:ln>
          <a:effectLst/>
        </p:spPr>
        <p:txBody>
          <a:bodyPr>
            <a:spAutoFit/>
          </a:bodyPr>
          <a:lstStyle/>
          <a:p>
            <a:pPr algn="ctr">
              <a:spcBef>
                <a:spcPct val="50000"/>
              </a:spcBef>
              <a:defRPr/>
            </a:pPr>
            <a:r>
              <a:rPr lang="en-US" altLang="ja-JP" b="0" u="none" dirty="0" smtClean="0">
                <a:solidFill>
                  <a:schemeClr val="tx1"/>
                </a:solidFill>
                <a:effectLst>
                  <a:outerShdw blurRad="38100" dist="38100" dir="2700000" algn="tl">
                    <a:srgbClr val="C0C0C0"/>
                  </a:outerShdw>
                </a:effectLst>
                <a:latin typeface="Arial" charset="0"/>
                <a:ea typeface="HGP創英角ｺﾞｼｯｸUB" pitchFamily="50" charset="-128"/>
                <a:cs typeface="+mn-cs"/>
              </a:rPr>
              <a:t>Goods</a:t>
            </a:r>
            <a:endParaRPr lang="ja-JP" altLang="en-US" b="0" u="none" dirty="0">
              <a:solidFill>
                <a:schemeClr val="tx1"/>
              </a:solidFill>
              <a:effectLst>
                <a:outerShdw blurRad="38100" dist="38100" dir="2700000" algn="tl">
                  <a:srgbClr val="C0C0C0"/>
                </a:outerShdw>
              </a:effectLst>
              <a:latin typeface="Arial" charset="0"/>
              <a:ea typeface="HGP創英角ｺﾞｼｯｸUB" pitchFamily="50" charset="-128"/>
              <a:cs typeface="+mn-cs"/>
            </a:endParaRPr>
          </a:p>
        </p:txBody>
      </p:sp>
      <p:sp>
        <p:nvSpPr>
          <p:cNvPr id="32801" name="Text Box 33"/>
          <p:cNvSpPr txBox="1">
            <a:spLocks noChangeArrowheads="1"/>
          </p:cNvSpPr>
          <p:nvPr/>
        </p:nvSpPr>
        <p:spPr bwMode="auto">
          <a:xfrm>
            <a:off x="6472051" y="1953794"/>
            <a:ext cx="2327564" cy="369332"/>
          </a:xfrm>
          <a:prstGeom prst="rect">
            <a:avLst/>
          </a:prstGeom>
          <a:noFill/>
          <a:ln w="9525" algn="ctr">
            <a:noFill/>
            <a:miter lim="800000"/>
            <a:headEnd/>
            <a:tailEnd/>
          </a:ln>
          <a:effectLst/>
        </p:spPr>
        <p:txBody>
          <a:bodyPr wrap="square">
            <a:spAutoFit/>
          </a:bodyPr>
          <a:lstStyle/>
          <a:p>
            <a:pPr algn="ctr">
              <a:spcBef>
                <a:spcPct val="50000"/>
              </a:spcBef>
              <a:defRPr/>
            </a:pPr>
            <a:r>
              <a:rPr lang="en-US" altLang="ja-JP" b="0" u="none" dirty="0" smtClean="0">
                <a:solidFill>
                  <a:schemeClr val="tx1"/>
                </a:solidFill>
                <a:effectLst>
                  <a:outerShdw blurRad="38100" dist="38100" dir="2700000" algn="tl">
                    <a:srgbClr val="C0C0C0"/>
                  </a:outerShdw>
                </a:effectLst>
                <a:latin typeface="Arial" charset="0"/>
                <a:ea typeface="HGP創英角ｺﾞｼｯｸUB" pitchFamily="50" charset="-128"/>
                <a:cs typeface="+mn-cs"/>
              </a:rPr>
              <a:t>Organization/System</a:t>
            </a:r>
            <a:endParaRPr lang="ja-JP" altLang="en-US" b="0" u="none" dirty="0">
              <a:solidFill>
                <a:schemeClr val="tx1"/>
              </a:solidFill>
              <a:effectLst>
                <a:outerShdw blurRad="38100" dist="38100" dir="2700000" algn="tl">
                  <a:srgbClr val="C0C0C0"/>
                </a:outerShdw>
              </a:effectLst>
              <a:latin typeface="Arial" charset="0"/>
              <a:ea typeface="HGP創英角ｺﾞｼｯｸUB" pitchFamily="50" charset="-128"/>
              <a:cs typeface="+mn-cs"/>
            </a:endParaRPr>
          </a:p>
        </p:txBody>
      </p:sp>
      <p:sp>
        <p:nvSpPr>
          <p:cNvPr id="32802" name="Text Box 34"/>
          <p:cNvSpPr txBox="1">
            <a:spLocks noChangeArrowheads="1"/>
          </p:cNvSpPr>
          <p:nvPr/>
        </p:nvSpPr>
        <p:spPr bwMode="auto">
          <a:xfrm>
            <a:off x="652463" y="2508250"/>
            <a:ext cx="1841500" cy="369888"/>
          </a:xfrm>
          <a:prstGeom prst="rect">
            <a:avLst/>
          </a:prstGeom>
          <a:noFill/>
          <a:ln w="9525" algn="ctr">
            <a:noFill/>
            <a:miter lim="800000"/>
            <a:headEnd/>
            <a:tailEnd/>
          </a:ln>
          <a:effectLst/>
        </p:spPr>
        <p:txBody>
          <a:bodyPr>
            <a:spAutoFit/>
          </a:bodyPr>
          <a:lstStyle/>
          <a:p>
            <a:pPr algn="ctr">
              <a:spcBef>
                <a:spcPct val="50000"/>
              </a:spcBef>
              <a:defRPr/>
            </a:pPr>
            <a:r>
              <a:rPr lang="en-US" altLang="ja-JP" b="0" u="none" dirty="0">
                <a:solidFill>
                  <a:schemeClr val="tx1"/>
                </a:solidFill>
                <a:effectLst>
                  <a:outerShdw blurRad="38100" dist="38100" dir="2700000" algn="tl">
                    <a:srgbClr val="C0C0C0"/>
                  </a:outerShdw>
                </a:effectLst>
                <a:latin typeface="Arial" charset="0"/>
                <a:ea typeface="HGP創英角ｺﾞｼｯｸUB" pitchFamily="50" charset="-128"/>
                <a:cs typeface="+mn-cs"/>
              </a:rPr>
              <a:t>Development</a:t>
            </a:r>
            <a:endParaRPr lang="ja-JP" altLang="en-US" b="0" u="none">
              <a:solidFill>
                <a:schemeClr val="tx1"/>
              </a:solidFill>
              <a:effectLst>
                <a:outerShdw blurRad="38100" dist="38100" dir="2700000" algn="tl">
                  <a:srgbClr val="C0C0C0"/>
                </a:outerShdw>
              </a:effectLst>
              <a:latin typeface="Arial" charset="0"/>
              <a:ea typeface="HGP創英角ｺﾞｼｯｸUB" pitchFamily="50" charset="-128"/>
              <a:cs typeface="+mn-cs"/>
            </a:endParaRPr>
          </a:p>
        </p:txBody>
      </p:sp>
      <p:sp>
        <p:nvSpPr>
          <p:cNvPr id="32803" name="Text Box 35"/>
          <p:cNvSpPr txBox="1">
            <a:spLocks noChangeArrowheads="1"/>
          </p:cNvSpPr>
          <p:nvPr/>
        </p:nvSpPr>
        <p:spPr bwMode="auto">
          <a:xfrm>
            <a:off x="6283744" y="2499954"/>
            <a:ext cx="2659063" cy="369332"/>
          </a:xfrm>
          <a:prstGeom prst="rect">
            <a:avLst/>
          </a:prstGeom>
          <a:noFill/>
          <a:ln w="9525" algn="ctr">
            <a:noFill/>
            <a:miter lim="800000"/>
            <a:headEnd/>
            <a:tailEnd/>
          </a:ln>
          <a:effectLst/>
        </p:spPr>
        <p:txBody>
          <a:bodyPr>
            <a:spAutoFit/>
          </a:bodyPr>
          <a:lstStyle/>
          <a:p>
            <a:pPr algn="ctr">
              <a:spcBef>
                <a:spcPct val="50000"/>
              </a:spcBef>
              <a:defRPr/>
            </a:pPr>
            <a:r>
              <a:rPr lang="en-US" altLang="ja-JP" b="0" u="none" dirty="0" smtClean="0">
                <a:solidFill>
                  <a:schemeClr val="tx1"/>
                </a:solidFill>
                <a:effectLst>
                  <a:outerShdw blurRad="38100" dist="38100" dir="2700000" algn="tl">
                    <a:srgbClr val="C0C0C0"/>
                  </a:outerShdw>
                </a:effectLst>
                <a:latin typeface="Arial" charset="0"/>
                <a:ea typeface="HGP創英角ｺﾞｼｯｸUB" pitchFamily="50" charset="-128"/>
                <a:cs typeface="+mn-cs"/>
              </a:rPr>
              <a:t>Management/Utilization</a:t>
            </a:r>
            <a:endParaRPr lang="ja-JP" altLang="en-US" b="0" u="none" dirty="0">
              <a:solidFill>
                <a:schemeClr val="tx1"/>
              </a:solidFill>
              <a:effectLst>
                <a:outerShdw blurRad="38100" dist="38100" dir="2700000" algn="tl">
                  <a:srgbClr val="C0C0C0"/>
                </a:outerShdw>
              </a:effectLst>
              <a:latin typeface="Arial" charset="0"/>
              <a:ea typeface="HGP創英角ｺﾞｼｯｸUB" pitchFamily="50" charset="-128"/>
              <a:cs typeface="+mn-cs"/>
            </a:endParaRPr>
          </a:p>
        </p:txBody>
      </p:sp>
      <p:sp>
        <p:nvSpPr>
          <p:cNvPr id="32804" name="Text Box 36"/>
          <p:cNvSpPr txBox="1">
            <a:spLocks noChangeArrowheads="1"/>
          </p:cNvSpPr>
          <p:nvPr/>
        </p:nvSpPr>
        <p:spPr bwMode="auto">
          <a:xfrm>
            <a:off x="6186488" y="3525838"/>
            <a:ext cx="2957512" cy="646112"/>
          </a:xfrm>
          <a:prstGeom prst="rect">
            <a:avLst/>
          </a:prstGeom>
          <a:noFill/>
          <a:ln w="9525" algn="ctr">
            <a:noFill/>
            <a:miter lim="800000"/>
            <a:headEnd/>
            <a:tailEnd/>
          </a:ln>
          <a:effectLst/>
        </p:spPr>
        <p:txBody>
          <a:bodyPr>
            <a:spAutoFit/>
          </a:bodyPr>
          <a:lstStyle/>
          <a:p>
            <a:pPr algn="ctr">
              <a:spcBef>
                <a:spcPct val="50000"/>
              </a:spcBef>
              <a:defRPr/>
            </a:pPr>
            <a:r>
              <a:rPr lang="en-US" altLang="ja-JP" b="0" u="none" dirty="0" smtClean="0">
                <a:solidFill>
                  <a:schemeClr val="tx1"/>
                </a:solidFill>
                <a:effectLst>
                  <a:outerShdw blurRad="38100" dist="38100" dir="2700000" algn="tl">
                    <a:srgbClr val="C0C0C0"/>
                  </a:outerShdw>
                </a:effectLst>
                <a:latin typeface="Arial" charset="0"/>
                <a:ea typeface="HGP創英角ｺﾞｼｯｸUB" pitchFamily="50" charset="-128"/>
                <a:cs typeface="+mn-cs"/>
              </a:rPr>
              <a:t>Knowledge/Information/ Knowhow</a:t>
            </a:r>
            <a:endParaRPr lang="ja-JP" altLang="en-US" b="0" u="none" dirty="0">
              <a:solidFill>
                <a:schemeClr val="tx1"/>
              </a:solidFill>
              <a:effectLst>
                <a:outerShdw blurRad="38100" dist="38100" dir="2700000" algn="tl">
                  <a:srgbClr val="C0C0C0"/>
                </a:outerShdw>
              </a:effectLst>
              <a:latin typeface="Arial" charset="0"/>
              <a:ea typeface="HGP創英角ｺﾞｼｯｸUB" pitchFamily="50" charset="-128"/>
              <a:cs typeface="+mn-cs"/>
            </a:endParaRPr>
          </a:p>
        </p:txBody>
      </p:sp>
      <p:sp>
        <p:nvSpPr>
          <p:cNvPr id="32805" name="Text Box 37"/>
          <p:cNvSpPr txBox="1">
            <a:spLocks noChangeArrowheads="1"/>
          </p:cNvSpPr>
          <p:nvPr/>
        </p:nvSpPr>
        <p:spPr bwMode="auto">
          <a:xfrm>
            <a:off x="7124700" y="4238686"/>
            <a:ext cx="1033463" cy="366713"/>
          </a:xfrm>
          <a:prstGeom prst="rect">
            <a:avLst/>
          </a:prstGeom>
          <a:noFill/>
          <a:ln w="9525" algn="ctr">
            <a:noFill/>
            <a:miter lim="800000"/>
            <a:headEnd/>
            <a:tailEnd/>
          </a:ln>
          <a:effectLst/>
        </p:spPr>
        <p:txBody>
          <a:bodyPr>
            <a:spAutoFit/>
          </a:bodyPr>
          <a:lstStyle/>
          <a:p>
            <a:pPr algn="ctr">
              <a:spcBef>
                <a:spcPct val="50000"/>
              </a:spcBef>
              <a:defRPr/>
            </a:pPr>
            <a:r>
              <a:rPr lang="en-US" altLang="ja-JP" b="0" u="none" dirty="0">
                <a:solidFill>
                  <a:schemeClr val="tx1"/>
                </a:solidFill>
                <a:effectLst>
                  <a:outerShdw blurRad="38100" dist="38100" dir="2700000" algn="tl">
                    <a:srgbClr val="C0C0C0"/>
                  </a:outerShdw>
                </a:effectLst>
                <a:latin typeface="Arial" charset="0"/>
                <a:ea typeface="HGP創英角ｺﾞｼｯｸUB" pitchFamily="50" charset="-128"/>
                <a:cs typeface="+mn-cs"/>
              </a:rPr>
              <a:t>Activity</a:t>
            </a:r>
            <a:endParaRPr lang="ja-JP" altLang="en-US" b="0" u="none" dirty="0">
              <a:solidFill>
                <a:schemeClr val="tx1"/>
              </a:solidFill>
              <a:effectLst>
                <a:outerShdw blurRad="38100" dist="38100" dir="2700000" algn="tl">
                  <a:srgbClr val="C0C0C0"/>
                </a:outerShdw>
              </a:effectLst>
              <a:latin typeface="Arial" charset="0"/>
              <a:ea typeface="HGP創英角ｺﾞｼｯｸUB" pitchFamily="50" charset="-128"/>
              <a:cs typeface="+mn-cs"/>
            </a:endParaRPr>
          </a:p>
        </p:txBody>
      </p:sp>
      <p:sp>
        <p:nvSpPr>
          <p:cNvPr id="32806" name="Text Box 38"/>
          <p:cNvSpPr txBox="1">
            <a:spLocks noChangeArrowheads="1"/>
          </p:cNvSpPr>
          <p:nvPr/>
        </p:nvSpPr>
        <p:spPr bwMode="auto">
          <a:xfrm>
            <a:off x="567426" y="5244561"/>
            <a:ext cx="1946275" cy="646113"/>
          </a:xfrm>
          <a:prstGeom prst="rect">
            <a:avLst/>
          </a:prstGeom>
          <a:noFill/>
          <a:ln w="9525" algn="ctr">
            <a:noFill/>
            <a:miter lim="800000"/>
            <a:headEnd/>
            <a:tailEnd/>
          </a:ln>
          <a:effectLst/>
        </p:spPr>
        <p:txBody>
          <a:bodyPr>
            <a:spAutoFit/>
          </a:bodyPr>
          <a:lstStyle/>
          <a:p>
            <a:pPr algn="ctr">
              <a:spcBef>
                <a:spcPct val="50000"/>
              </a:spcBef>
              <a:defRPr/>
            </a:pPr>
            <a:r>
              <a:rPr lang="en-US" altLang="ja-JP" b="0" u="none" dirty="0">
                <a:solidFill>
                  <a:schemeClr val="tx1"/>
                </a:solidFill>
                <a:effectLst>
                  <a:outerShdw blurRad="38100" dist="38100" dir="2700000" algn="tl">
                    <a:srgbClr val="C0C0C0"/>
                  </a:outerShdw>
                </a:effectLst>
                <a:latin typeface="Arial" charset="0"/>
                <a:ea typeface="HGP創英角ｺﾞｼｯｸUB" pitchFamily="50" charset="-128"/>
                <a:cs typeface="+mn-cs"/>
              </a:rPr>
              <a:t>Quantitative fulfillment</a:t>
            </a:r>
            <a:endParaRPr lang="ja-JP" altLang="en-US" b="0" u="none" dirty="0">
              <a:solidFill>
                <a:schemeClr val="tx1"/>
              </a:solidFill>
              <a:effectLst>
                <a:outerShdw blurRad="38100" dist="38100" dir="2700000" algn="tl">
                  <a:srgbClr val="C0C0C0"/>
                </a:outerShdw>
              </a:effectLst>
              <a:latin typeface="Arial" charset="0"/>
              <a:ea typeface="HGP創英角ｺﾞｼｯｸUB" pitchFamily="50" charset="-128"/>
              <a:cs typeface="+mn-cs"/>
            </a:endParaRPr>
          </a:p>
        </p:txBody>
      </p:sp>
      <p:sp>
        <p:nvSpPr>
          <p:cNvPr id="32807" name="Text Box 39"/>
          <p:cNvSpPr txBox="1">
            <a:spLocks noChangeArrowheads="1"/>
          </p:cNvSpPr>
          <p:nvPr/>
        </p:nvSpPr>
        <p:spPr bwMode="auto">
          <a:xfrm>
            <a:off x="6798574" y="5248006"/>
            <a:ext cx="1657350" cy="646112"/>
          </a:xfrm>
          <a:prstGeom prst="rect">
            <a:avLst/>
          </a:prstGeom>
          <a:noFill/>
          <a:ln w="9525" algn="ctr">
            <a:noFill/>
            <a:miter lim="800000"/>
            <a:headEnd/>
            <a:tailEnd/>
          </a:ln>
          <a:effectLst/>
        </p:spPr>
        <p:txBody>
          <a:bodyPr>
            <a:spAutoFit/>
          </a:bodyPr>
          <a:lstStyle/>
          <a:p>
            <a:pPr algn="ctr">
              <a:spcBef>
                <a:spcPct val="50000"/>
              </a:spcBef>
              <a:defRPr/>
            </a:pPr>
            <a:r>
              <a:rPr lang="en-US" altLang="ja-JP" b="0" u="none" dirty="0">
                <a:solidFill>
                  <a:schemeClr val="tx1"/>
                </a:solidFill>
                <a:effectLst>
                  <a:outerShdw blurRad="38100" dist="38100" dir="2700000" algn="tl">
                    <a:srgbClr val="C0C0C0"/>
                  </a:outerShdw>
                </a:effectLst>
                <a:latin typeface="Arial" charset="0"/>
                <a:ea typeface="HGP創英角ｺﾞｼｯｸUB" pitchFamily="50" charset="-128"/>
                <a:cs typeface="+mn-cs"/>
              </a:rPr>
              <a:t>Qualitative fulfillment</a:t>
            </a:r>
            <a:endParaRPr lang="ja-JP" altLang="en-US" b="0" u="none" dirty="0">
              <a:solidFill>
                <a:schemeClr val="tx1"/>
              </a:solidFill>
              <a:effectLst>
                <a:outerShdw blurRad="38100" dist="38100" dir="2700000" algn="tl">
                  <a:srgbClr val="C0C0C0"/>
                </a:outerShdw>
              </a:effectLst>
              <a:latin typeface="Arial" charset="0"/>
              <a:ea typeface="HGP創英角ｺﾞｼｯｸUB" pitchFamily="50" charset="-128"/>
              <a:cs typeface="+mn-cs"/>
            </a:endParaRPr>
          </a:p>
        </p:txBody>
      </p:sp>
      <p:sp>
        <p:nvSpPr>
          <p:cNvPr id="32808" name="Text Box 40"/>
          <p:cNvSpPr txBox="1">
            <a:spLocks noChangeArrowheads="1"/>
          </p:cNvSpPr>
          <p:nvPr/>
        </p:nvSpPr>
        <p:spPr bwMode="auto">
          <a:xfrm>
            <a:off x="6280029" y="3043778"/>
            <a:ext cx="2682816" cy="369332"/>
          </a:xfrm>
          <a:prstGeom prst="rect">
            <a:avLst/>
          </a:prstGeom>
          <a:noFill/>
          <a:ln w="9525" algn="ctr">
            <a:noFill/>
            <a:miter lim="800000"/>
            <a:headEnd/>
            <a:tailEnd/>
          </a:ln>
          <a:effectLst/>
        </p:spPr>
        <p:txBody>
          <a:bodyPr wrap="square">
            <a:spAutoFit/>
          </a:bodyPr>
          <a:lstStyle/>
          <a:p>
            <a:pPr algn="ctr">
              <a:spcBef>
                <a:spcPct val="50000"/>
              </a:spcBef>
              <a:defRPr/>
            </a:pPr>
            <a:r>
              <a:rPr lang="en-US" altLang="ja-JP" b="0" u="none" dirty="0" smtClean="0">
                <a:solidFill>
                  <a:schemeClr val="tx1"/>
                </a:solidFill>
                <a:effectLst>
                  <a:outerShdw blurRad="38100" dist="38100" dir="2700000" algn="tl">
                    <a:srgbClr val="C0C0C0"/>
                  </a:outerShdw>
                </a:effectLst>
                <a:latin typeface="Arial" charset="0"/>
                <a:ea typeface="HGP創英角ｺﾞｼｯｸUB" pitchFamily="50" charset="-128"/>
                <a:cs typeface="+mn-cs"/>
              </a:rPr>
              <a:t>Mechanism/Contrivance</a:t>
            </a:r>
            <a:endParaRPr lang="ja-JP" altLang="en-US" b="0" u="none" dirty="0">
              <a:solidFill>
                <a:schemeClr val="tx1"/>
              </a:solidFill>
              <a:effectLst>
                <a:outerShdw blurRad="38100" dist="38100" dir="2700000" algn="tl">
                  <a:srgbClr val="C0C0C0"/>
                </a:outerShdw>
              </a:effectLst>
              <a:latin typeface="Arial" charset="0"/>
              <a:ea typeface="HGP創英角ｺﾞｼｯｸUB" pitchFamily="50" charset="-128"/>
              <a:cs typeface="+mn-cs"/>
            </a:endParaRPr>
          </a:p>
        </p:txBody>
      </p:sp>
      <p:sp>
        <p:nvSpPr>
          <p:cNvPr id="32809" name="Text Box 41"/>
          <p:cNvSpPr txBox="1">
            <a:spLocks noChangeArrowheads="1"/>
          </p:cNvSpPr>
          <p:nvPr/>
        </p:nvSpPr>
        <p:spPr bwMode="auto">
          <a:xfrm>
            <a:off x="0" y="3529013"/>
            <a:ext cx="2968625" cy="369887"/>
          </a:xfrm>
          <a:prstGeom prst="rect">
            <a:avLst/>
          </a:prstGeom>
          <a:noFill/>
          <a:ln w="9525" algn="ctr">
            <a:noFill/>
            <a:miter lim="800000"/>
            <a:headEnd/>
            <a:tailEnd/>
          </a:ln>
          <a:effectLst/>
        </p:spPr>
        <p:txBody>
          <a:bodyPr>
            <a:spAutoFit/>
          </a:bodyPr>
          <a:lstStyle/>
          <a:p>
            <a:pPr algn="ctr">
              <a:spcBef>
                <a:spcPct val="50000"/>
              </a:spcBef>
              <a:defRPr/>
            </a:pPr>
            <a:r>
              <a:rPr lang="en-US" altLang="ja-JP" b="0" u="none" dirty="0">
                <a:solidFill>
                  <a:schemeClr val="tx1"/>
                </a:solidFill>
                <a:effectLst>
                  <a:outerShdw blurRad="38100" dist="38100" dir="2700000" algn="tl">
                    <a:srgbClr val="C0C0C0"/>
                  </a:outerShdw>
                </a:effectLst>
                <a:latin typeface="Arial" charset="0"/>
                <a:ea typeface="HGP創英角ｺﾞｼｯｸUB" pitchFamily="50" charset="-128"/>
                <a:cs typeface="+mn-cs"/>
              </a:rPr>
              <a:t>Industrial infrastructure</a:t>
            </a:r>
            <a:endParaRPr lang="ja-JP" altLang="en-US" b="0" u="none" dirty="0">
              <a:solidFill>
                <a:schemeClr val="tx1"/>
              </a:solidFill>
              <a:effectLst>
                <a:outerShdw blurRad="38100" dist="38100" dir="2700000" algn="tl">
                  <a:srgbClr val="C0C0C0"/>
                </a:outerShdw>
              </a:effectLst>
              <a:latin typeface="Arial" charset="0"/>
              <a:ea typeface="HGP創英角ｺﾞｼｯｸUB" pitchFamily="50" charset="-128"/>
              <a:cs typeface="+mn-cs"/>
            </a:endParaRPr>
          </a:p>
        </p:txBody>
      </p:sp>
      <p:sp>
        <p:nvSpPr>
          <p:cNvPr id="32810" name="Text Box 42"/>
          <p:cNvSpPr txBox="1">
            <a:spLocks noChangeArrowheads="1"/>
          </p:cNvSpPr>
          <p:nvPr/>
        </p:nvSpPr>
        <p:spPr bwMode="auto">
          <a:xfrm>
            <a:off x="307975" y="3016250"/>
            <a:ext cx="2446338" cy="369888"/>
          </a:xfrm>
          <a:prstGeom prst="rect">
            <a:avLst/>
          </a:prstGeom>
          <a:noFill/>
          <a:ln w="9525" algn="ctr">
            <a:noFill/>
            <a:miter lim="800000"/>
            <a:headEnd/>
            <a:tailEnd/>
          </a:ln>
          <a:effectLst/>
        </p:spPr>
        <p:txBody>
          <a:bodyPr>
            <a:spAutoFit/>
          </a:bodyPr>
          <a:lstStyle/>
          <a:p>
            <a:pPr algn="ctr">
              <a:spcBef>
                <a:spcPct val="50000"/>
              </a:spcBef>
              <a:defRPr/>
            </a:pPr>
            <a:r>
              <a:rPr lang="en-US" altLang="ja-JP" b="0" u="none" dirty="0">
                <a:solidFill>
                  <a:schemeClr val="tx1"/>
                </a:solidFill>
                <a:effectLst>
                  <a:outerShdw blurRad="38100" dist="38100" dir="2700000" algn="tl">
                    <a:srgbClr val="C0C0C0"/>
                  </a:outerShdw>
                </a:effectLst>
                <a:latin typeface="Arial" charset="0"/>
                <a:ea typeface="HGP創英角ｺﾞｼｯｸUB" pitchFamily="50" charset="-128"/>
                <a:cs typeface="+mn-cs"/>
              </a:rPr>
              <a:t>Living environment</a:t>
            </a:r>
            <a:endParaRPr lang="ja-JP" altLang="en-US" b="0" u="none">
              <a:solidFill>
                <a:schemeClr val="tx1"/>
              </a:solidFill>
              <a:effectLst>
                <a:outerShdw blurRad="38100" dist="38100" dir="2700000" algn="tl">
                  <a:srgbClr val="C0C0C0"/>
                </a:outerShdw>
              </a:effectLst>
              <a:latin typeface="Arial" charset="0"/>
              <a:ea typeface="HGP創英角ｺﾞｼｯｸUB" pitchFamily="50" charset="-128"/>
              <a:cs typeface="+mn-cs"/>
            </a:endParaRPr>
          </a:p>
        </p:txBody>
      </p:sp>
      <p:sp>
        <p:nvSpPr>
          <p:cNvPr id="32811" name="Text Box 43"/>
          <p:cNvSpPr txBox="1">
            <a:spLocks noChangeArrowheads="1"/>
          </p:cNvSpPr>
          <p:nvPr/>
        </p:nvSpPr>
        <p:spPr bwMode="auto">
          <a:xfrm>
            <a:off x="403225" y="4144963"/>
            <a:ext cx="2257425" cy="369887"/>
          </a:xfrm>
          <a:prstGeom prst="rect">
            <a:avLst/>
          </a:prstGeom>
          <a:noFill/>
          <a:ln w="9525" algn="ctr">
            <a:noFill/>
            <a:miter lim="800000"/>
            <a:headEnd/>
            <a:tailEnd/>
          </a:ln>
          <a:effectLst/>
        </p:spPr>
        <p:txBody>
          <a:bodyPr>
            <a:spAutoFit/>
          </a:bodyPr>
          <a:lstStyle/>
          <a:p>
            <a:pPr algn="ctr">
              <a:spcBef>
                <a:spcPct val="50000"/>
              </a:spcBef>
              <a:defRPr/>
            </a:pPr>
            <a:r>
              <a:rPr lang="en-US" altLang="ja-JP" b="0" u="none" dirty="0">
                <a:solidFill>
                  <a:schemeClr val="tx1"/>
                </a:solidFill>
                <a:effectLst>
                  <a:outerShdw blurRad="38100" dist="38100" dir="2700000" algn="tl">
                    <a:srgbClr val="C0C0C0"/>
                  </a:outerShdw>
                </a:effectLst>
                <a:latin typeface="Arial" charset="0"/>
                <a:ea typeface="HGP創英角ｺﾞｼｯｸUB" pitchFamily="50" charset="-128"/>
                <a:cs typeface="+mn-cs"/>
              </a:rPr>
              <a:t>Place / Bases</a:t>
            </a:r>
            <a:endParaRPr lang="ja-JP" altLang="en-US" b="0" u="none">
              <a:solidFill>
                <a:schemeClr val="tx1"/>
              </a:solidFill>
              <a:effectLst>
                <a:outerShdw blurRad="38100" dist="38100" dir="2700000" algn="tl">
                  <a:srgbClr val="C0C0C0"/>
                </a:outerShdw>
              </a:effectLst>
              <a:latin typeface="Arial" charset="0"/>
              <a:ea typeface="HGP創英角ｺﾞｼｯｸUB" pitchFamily="50" charset="-128"/>
              <a:cs typeface="+mn-cs"/>
            </a:endParaRPr>
          </a:p>
        </p:txBody>
      </p:sp>
      <p:sp>
        <p:nvSpPr>
          <p:cNvPr id="32812" name="Text Box 44"/>
          <p:cNvSpPr txBox="1">
            <a:spLocks noChangeArrowheads="1"/>
          </p:cNvSpPr>
          <p:nvPr/>
        </p:nvSpPr>
        <p:spPr bwMode="auto">
          <a:xfrm>
            <a:off x="1101725" y="4723292"/>
            <a:ext cx="820738" cy="366712"/>
          </a:xfrm>
          <a:prstGeom prst="rect">
            <a:avLst/>
          </a:prstGeom>
          <a:noFill/>
          <a:ln w="9525" algn="ctr">
            <a:noFill/>
            <a:miter lim="800000"/>
            <a:headEnd/>
            <a:tailEnd/>
          </a:ln>
          <a:effectLst/>
        </p:spPr>
        <p:txBody>
          <a:bodyPr>
            <a:spAutoFit/>
          </a:bodyPr>
          <a:lstStyle/>
          <a:p>
            <a:pPr algn="ctr">
              <a:spcBef>
                <a:spcPct val="50000"/>
              </a:spcBef>
              <a:defRPr/>
            </a:pPr>
            <a:r>
              <a:rPr lang="en-US" altLang="ja-JP" b="0" u="none" dirty="0">
                <a:solidFill>
                  <a:schemeClr val="tx1"/>
                </a:solidFill>
                <a:effectLst>
                  <a:outerShdw blurRad="38100" dist="38100" dir="2700000" algn="tl">
                    <a:srgbClr val="C0C0C0"/>
                  </a:outerShdw>
                </a:effectLst>
                <a:latin typeface="Arial" charset="0"/>
                <a:ea typeface="HGP創英角ｺﾞｼｯｸUB" pitchFamily="50" charset="-128"/>
                <a:cs typeface="+mn-cs"/>
              </a:rPr>
              <a:t>Public</a:t>
            </a:r>
            <a:endParaRPr lang="ja-JP" altLang="en-US" b="0" u="none" dirty="0">
              <a:solidFill>
                <a:schemeClr val="tx1"/>
              </a:solidFill>
              <a:effectLst>
                <a:outerShdw blurRad="38100" dist="38100" dir="2700000" algn="tl">
                  <a:srgbClr val="C0C0C0"/>
                </a:outerShdw>
              </a:effectLst>
              <a:latin typeface="Arial" charset="0"/>
              <a:ea typeface="HGP創英角ｺﾞｼｯｸUB" pitchFamily="50" charset="-128"/>
              <a:cs typeface="+mn-cs"/>
            </a:endParaRPr>
          </a:p>
        </p:txBody>
      </p:sp>
      <p:sp>
        <p:nvSpPr>
          <p:cNvPr id="32814" name="Text Box 46"/>
          <p:cNvSpPr txBox="1">
            <a:spLocks noChangeArrowheads="1"/>
          </p:cNvSpPr>
          <p:nvPr/>
        </p:nvSpPr>
        <p:spPr bwMode="auto">
          <a:xfrm>
            <a:off x="6519863" y="4713138"/>
            <a:ext cx="2255837" cy="369888"/>
          </a:xfrm>
          <a:prstGeom prst="rect">
            <a:avLst/>
          </a:prstGeom>
          <a:noFill/>
          <a:ln w="9525" algn="ctr">
            <a:noFill/>
            <a:miter lim="800000"/>
            <a:headEnd/>
            <a:tailEnd/>
          </a:ln>
          <a:effectLst/>
        </p:spPr>
        <p:txBody>
          <a:bodyPr>
            <a:spAutoFit/>
          </a:bodyPr>
          <a:lstStyle/>
          <a:p>
            <a:pPr algn="ctr">
              <a:spcBef>
                <a:spcPct val="50000"/>
              </a:spcBef>
              <a:defRPr/>
            </a:pPr>
            <a:r>
              <a:rPr lang="en-US" altLang="ja-JP" b="0" u="none" dirty="0">
                <a:solidFill>
                  <a:schemeClr val="tx1"/>
                </a:solidFill>
                <a:effectLst>
                  <a:outerShdw blurRad="38100" dist="38100" dir="2700000" algn="tl">
                    <a:srgbClr val="C0C0C0"/>
                  </a:outerShdw>
                </a:effectLst>
                <a:latin typeface="Arial" charset="0"/>
                <a:ea typeface="HGP創英角ｺﾞｼｯｸUB" pitchFamily="50" charset="-128"/>
                <a:cs typeface="+mn-cs"/>
              </a:rPr>
              <a:t>Public participation</a:t>
            </a:r>
            <a:endParaRPr lang="ja-JP" altLang="en-US" b="0" u="none" dirty="0">
              <a:solidFill>
                <a:schemeClr val="tx1"/>
              </a:solidFill>
              <a:effectLst>
                <a:outerShdw blurRad="38100" dist="38100" dir="2700000" algn="tl">
                  <a:srgbClr val="C0C0C0"/>
                </a:outerShdw>
              </a:effectLst>
              <a:latin typeface="Arial" charset="0"/>
              <a:ea typeface="HGP創英角ｺﾞｼｯｸUB" pitchFamily="50" charset="-128"/>
              <a:cs typeface="+mn-cs"/>
            </a:endParaRPr>
          </a:p>
        </p:txBody>
      </p:sp>
      <p:sp>
        <p:nvSpPr>
          <p:cNvPr id="282653" name="テキスト ボックス 2"/>
          <p:cNvSpPr txBox="1">
            <a:spLocks noChangeArrowheads="1"/>
          </p:cNvSpPr>
          <p:nvPr/>
        </p:nvSpPr>
        <p:spPr bwMode="auto">
          <a:xfrm>
            <a:off x="0" y="0"/>
            <a:ext cx="9144000" cy="400050"/>
          </a:xfrm>
          <a:prstGeom prst="rect">
            <a:avLst/>
          </a:prstGeom>
          <a:solidFill>
            <a:srgbClr val="3333FF"/>
          </a:solidFill>
          <a:ln w="9525">
            <a:noFill/>
            <a:miter lim="800000"/>
            <a:headEnd/>
            <a:tailEnd/>
          </a:ln>
        </p:spPr>
        <p:txBody>
          <a:bodyPr>
            <a:spAutoFit/>
          </a:bodyPr>
          <a:lstStyle/>
          <a:p>
            <a:pPr algn="ctr">
              <a:defRPr/>
            </a:pPr>
            <a:r>
              <a:rPr lang="en-US" altLang="ja-JP" sz="2000" u="none" dirty="0">
                <a:solidFill>
                  <a:schemeClr val="bg1"/>
                </a:solidFill>
                <a:latin typeface="Times New Roman" pitchFamily="18" charset="0"/>
                <a:cs typeface="Times New Roman" pitchFamily="18" charset="0"/>
              </a:rPr>
              <a:t>Total Urban Development by Strengthening Non-structural Measures</a:t>
            </a:r>
            <a:endParaRPr lang="ja-JP" altLang="en-US" sz="2000" b="0" u="none" dirty="0">
              <a:solidFill>
                <a:schemeClr val="bg1"/>
              </a:solidFill>
              <a:effectLst>
                <a:outerShdw blurRad="38100" dist="38100" dir="2700000" algn="tl">
                  <a:srgbClr val="000000"/>
                </a:outerShdw>
              </a:effectLst>
              <a:latin typeface="Times New Roman" pitchFamily="18" charset="0"/>
              <a:ea typeface="HGP創英角ｺﾞｼｯｸUB" pitchFamily="50" charset="-128"/>
              <a:cs typeface="Times New Roman" pitchFamily="18" charset="0"/>
            </a:endParaRPr>
          </a:p>
        </p:txBody>
      </p:sp>
      <p:sp>
        <p:nvSpPr>
          <p:cNvPr id="17437" name="Text Box 19"/>
          <p:cNvSpPr txBox="1">
            <a:spLocks noChangeArrowheads="1"/>
          </p:cNvSpPr>
          <p:nvPr/>
        </p:nvSpPr>
        <p:spPr bwMode="auto">
          <a:xfrm>
            <a:off x="8572500" y="6521450"/>
            <a:ext cx="571500" cy="336550"/>
          </a:xfrm>
          <a:prstGeom prst="rect">
            <a:avLst/>
          </a:prstGeom>
          <a:noFill/>
          <a:ln w="9525" algn="ctr">
            <a:noFill/>
            <a:miter lim="800000"/>
            <a:headEnd/>
            <a:tailEnd/>
          </a:ln>
        </p:spPr>
        <p:txBody>
          <a:bodyPr>
            <a:spAutoFit/>
          </a:bodyPr>
          <a:lstStyle/>
          <a:p>
            <a:pPr algn="ctr">
              <a:spcBef>
                <a:spcPct val="50000"/>
              </a:spcBef>
            </a:pPr>
            <a:r>
              <a:rPr lang="en-US" altLang="ja-JP" sz="1600" b="0" u="none">
                <a:solidFill>
                  <a:schemeClr val="tx1"/>
                </a:solidFill>
              </a:rPr>
              <a:t>15</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9"/>
          <p:cNvSpPr>
            <a:spLocks noChangeArrowheads="1"/>
          </p:cNvSpPr>
          <p:nvPr/>
        </p:nvSpPr>
        <p:spPr bwMode="auto">
          <a:xfrm>
            <a:off x="409575" y="950913"/>
            <a:ext cx="1963738" cy="5529262"/>
          </a:xfrm>
          <a:prstGeom prst="rect">
            <a:avLst/>
          </a:prstGeom>
          <a:solidFill>
            <a:srgbClr val="66FFFF"/>
          </a:solidFill>
          <a:ln w="9525" algn="ctr">
            <a:noFill/>
            <a:miter lim="800000"/>
            <a:headEnd/>
            <a:tailEnd/>
          </a:ln>
          <a:effectLst>
            <a:outerShdw dist="107763" dir="2700000" algn="ctr" rotWithShape="0">
              <a:srgbClr val="808080">
                <a:alpha val="50000"/>
              </a:srgbClr>
            </a:outerShdw>
          </a:effectLst>
        </p:spPr>
        <p:txBody>
          <a:bodyPr wrap="none" anchor="ctr"/>
          <a:lstStyle/>
          <a:p>
            <a:pPr algn="ctr">
              <a:defRPr/>
            </a:pPr>
            <a:endParaRPr lang="ja-JP" altLang="ja-JP" b="0" u="none">
              <a:solidFill>
                <a:schemeClr val="tx1"/>
              </a:solidFill>
              <a:latin typeface="Arial" charset="0"/>
              <a:ea typeface="ＭＳ Ｐゴシック" pitchFamily="50" charset="-128"/>
              <a:cs typeface="+mn-cs"/>
            </a:endParaRPr>
          </a:p>
        </p:txBody>
      </p:sp>
      <p:sp>
        <p:nvSpPr>
          <p:cNvPr id="276483" name="Text Box 10"/>
          <p:cNvSpPr txBox="1">
            <a:spLocks noChangeArrowheads="1"/>
          </p:cNvSpPr>
          <p:nvPr/>
        </p:nvSpPr>
        <p:spPr bwMode="auto">
          <a:xfrm>
            <a:off x="665163" y="617538"/>
            <a:ext cx="1404937" cy="585787"/>
          </a:xfrm>
          <a:prstGeom prst="rect">
            <a:avLst/>
          </a:prstGeom>
          <a:solidFill>
            <a:srgbClr val="FFFFCC"/>
          </a:solidFill>
          <a:ln w="38100" algn="ctr">
            <a:solidFill>
              <a:srgbClr val="FF0000"/>
            </a:solidFill>
            <a:miter lim="800000"/>
            <a:headEnd/>
            <a:tailEnd/>
          </a:ln>
          <a:effectLst>
            <a:outerShdw dist="107763" dir="2700000" algn="ctr" rotWithShape="0">
              <a:srgbClr val="808080">
                <a:alpha val="50000"/>
              </a:srgbClr>
            </a:outerShdw>
          </a:effectLst>
        </p:spPr>
        <p:txBody>
          <a:bodyPr>
            <a:spAutoFit/>
          </a:bodyPr>
          <a:lstStyle/>
          <a:p>
            <a:pPr algn="ctr">
              <a:spcBef>
                <a:spcPct val="50000"/>
              </a:spcBef>
              <a:defRPr/>
            </a:pPr>
            <a:r>
              <a:rPr lang="en-US" altLang="ja-JP" sz="1400" b="0" u="none" dirty="0">
                <a:latin typeface="Times New Roman" pitchFamily="18" charset="0"/>
                <a:ea typeface="HGP創英角ｺﾞｼｯｸUB" pitchFamily="50" charset="-128"/>
                <a:cs typeface="Times New Roman" pitchFamily="18" charset="0"/>
              </a:rPr>
              <a:t>Main</a:t>
            </a:r>
            <a:r>
              <a:rPr lang="en-US" altLang="ja-JP" sz="1600" b="0" u="none" dirty="0">
                <a:latin typeface="Times New Roman" pitchFamily="18" charset="0"/>
                <a:ea typeface="HGP創英角ｺﾞｼｯｸUB" pitchFamily="50" charset="-128"/>
                <a:cs typeface="Times New Roman" pitchFamily="18" charset="0"/>
              </a:rPr>
              <a:t> body for execution</a:t>
            </a:r>
            <a:endParaRPr lang="ja-JP" altLang="en-US" sz="1600" b="0" u="none">
              <a:latin typeface="Times New Roman" pitchFamily="18" charset="0"/>
              <a:ea typeface="HGP創英角ｺﾞｼｯｸUB" pitchFamily="50" charset="-128"/>
              <a:cs typeface="Times New Roman" pitchFamily="18" charset="0"/>
            </a:endParaRPr>
          </a:p>
        </p:txBody>
      </p:sp>
      <p:sp>
        <p:nvSpPr>
          <p:cNvPr id="18436" name="Text Box 11"/>
          <p:cNvSpPr txBox="1">
            <a:spLocks noChangeArrowheads="1"/>
          </p:cNvSpPr>
          <p:nvPr/>
        </p:nvSpPr>
        <p:spPr bwMode="auto">
          <a:xfrm>
            <a:off x="414637" y="1303548"/>
            <a:ext cx="2028825" cy="523875"/>
          </a:xfrm>
          <a:prstGeom prst="rect">
            <a:avLst/>
          </a:prstGeom>
          <a:noFill/>
          <a:ln w="9525" algn="ctr">
            <a:noFill/>
            <a:miter lim="800000"/>
            <a:headEnd/>
            <a:tailEnd/>
          </a:ln>
        </p:spPr>
        <p:txBody>
          <a:bodyPr>
            <a:spAutoFit/>
          </a:bodyPr>
          <a:lstStyle/>
          <a:p>
            <a:pPr>
              <a:spcBef>
                <a:spcPct val="50000"/>
              </a:spcBef>
            </a:pPr>
            <a:r>
              <a:rPr lang="en-US" altLang="ja-JP" sz="1400" b="0" u="none" dirty="0">
                <a:solidFill>
                  <a:schemeClr val="tx1"/>
                </a:solidFill>
                <a:latin typeface="Times New Roman" pitchFamily="18" charset="0"/>
                <a:cs typeface="Times New Roman" pitchFamily="18" charset="0"/>
              </a:rPr>
              <a:t>Municipal government office (municipalities)</a:t>
            </a:r>
            <a:endParaRPr lang="ja-JP" altLang="en-US" b="0" u="none" dirty="0">
              <a:solidFill>
                <a:schemeClr val="tx1"/>
              </a:solidFill>
              <a:latin typeface="Arial" pitchFamily="34" charset="0"/>
            </a:endParaRPr>
          </a:p>
        </p:txBody>
      </p:sp>
      <p:sp>
        <p:nvSpPr>
          <p:cNvPr id="18437" name="Text Box 12"/>
          <p:cNvSpPr txBox="1">
            <a:spLocks noChangeArrowheads="1"/>
          </p:cNvSpPr>
          <p:nvPr/>
        </p:nvSpPr>
        <p:spPr bwMode="auto">
          <a:xfrm>
            <a:off x="436652" y="2647890"/>
            <a:ext cx="1598613" cy="338138"/>
          </a:xfrm>
          <a:prstGeom prst="rect">
            <a:avLst/>
          </a:prstGeom>
          <a:noFill/>
          <a:ln w="9525" algn="ctr">
            <a:noFill/>
            <a:miter lim="800000"/>
            <a:headEnd/>
            <a:tailEnd/>
          </a:ln>
        </p:spPr>
        <p:txBody>
          <a:bodyPr>
            <a:spAutoFit/>
          </a:bodyPr>
          <a:lstStyle/>
          <a:p>
            <a:pPr>
              <a:spcBef>
                <a:spcPct val="50000"/>
              </a:spcBef>
            </a:pPr>
            <a:r>
              <a:rPr lang="en-US" altLang="ja-JP" sz="1600" b="0" u="none" dirty="0">
                <a:solidFill>
                  <a:schemeClr val="tx1"/>
                </a:solidFill>
                <a:latin typeface="Times New Roman" pitchFamily="18" charset="0"/>
                <a:cs typeface="Times New Roman" pitchFamily="18" charset="0"/>
              </a:rPr>
              <a:t>Tourist Agency</a:t>
            </a:r>
            <a:endParaRPr lang="ja-JP" altLang="en-US" sz="1600" b="0" u="none" dirty="0">
              <a:solidFill>
                <a:schemeClr val="tx1"/>
              </a:solidFill>
              <a:latin typeface="Times New Roman" pitchFamily="18" charset="0"/>
              <a:cs typeface="Times New Roman" pitchFamily="18" charset="0"/>
            </a:endParaRPr>
          </a:p>
        </p:txBody>
      </p:sp>
      <p:sp>
        <p:nvSpPr>
          <p:cNvPr id="18438" name="Text Box 13"/>
          <p:cNvSpPr txBox="1">
            <a:spLocks noChangeArrowheads="1"/>
          </p:cNvSpPr>
          <p:nvPr/>
        </p:nvSpPr>
        <p:spPr bwMode="auto">
          <a:xfrm>
            <a:off x="403225" y="3141932"/>
            <a:ext cx="2032000" cy="585788"/>
          </a:xfrm>
          <a:prstGeom prst="rect">
            <a:avLst/>
          </a:prstGeom>
          <a:noFill/>
          <a:ln w="9525" algn="ctr">
            <a:noFill/>
            <a:miter lim="800000"/>
            <a:headEnd/>
            <a:tailEnd/>
          </a:ln>
        </p:spPr>
        <p:txBody>
          <a:bodyPr>
            <a:spAutoFit/>
          </a:bodyPr>
          <a:lstStyle/>
          <a:p>
            <a:pPr>
              <a:spcBef>
                <a:spcPct val="50000"/>
              </a:spcBef>
            </a:pPr>
            <a:r>
              <a:rPr lang="en-US" altLang="ja-JP" sz="1600" b="0" u="none" dirty="0">
                <a:solidFill>
                  <a:schemeClr val="tx1"/>
                </a:solidFill>
                <a:latin typeface="Times New Roman" pitchFamily="18" charset="0"/>
                <a:cs typeface="Times New Roman" pitchFamily="18" charset="0"/>
              </a:rPr>
              <a:t>Chamber of commerce &amp; industry</a:t>
            </a:r>
            <a:endParaRPr lang="ja-JP" altLang="en-US" sz="1600" b="0" u="none" dirty="0">
              <a:solidFill>
                <a:schemeClr val="tx1"/>
              </a:solidFill>
              <a:latin typeface="Times New Roman" pitchFamily="18" charset="0"/>
              <a:cs typeface="Times New Roman" pitchFamily="18" charset="0"/>
            </a:endParaRPr>
          </a:p>
        </p:txBody>
      </p:sp>
      <p:sp>
        <p:nvSpPr>
          <p:cNvPr id="18439" name="Text Box 14"/>
          <p:cNvSpPr txBox="1">
            <a:spLocks noChangeArrowheads="1"/>
          </p:cNvSpPr>
          <p:nvPr/>
        </p:nvSpPr>
        <p:spPr bwMode="auto">
          <a:xfrm>
            <a:off x="459567" y="4712598"/>
            <a:ext cx="1524000" cy="338138"/>
          </a:xfrm>
          <a:prstGeom prst="rect">
            <a:avLst/>
          </a:prstGeom>
          <a:noFill/>
          <a:ln w="9525" algn="ctr">
            <a:noFill/>
            <a:miter lim="800000"/>
            <a:headEnd/>
            <a:tailEnd/>
          </a:ln>
        </p:spPr>
        <p:txBody>
          <a:bodyPr>
            <a:spAutoFit/>
          </a:bodyPr>
          <a:lstStyle/>
          <a:p>
            <a:pPr>
              <a:spcBef>
                <a:spcPct val="50000"/>
              </a:spcBef>
            </a:pPr>
            <a:r>
              <a:rPr lang="en-US" altLang="ja-JP" sz="1600" b="0" u="none" dirty="0">
                <a:solidFill>
                  <a:schemeClr val="tx1"/>
                </a:solidFill>
                <a:latin typeface="Times New Roman" pitchFamily="18" charset="0"/>
                <a:cs typeface="Times New Roman" pitchFamily="18" charset="0"/>
              </a:rPr>
              <a:t>School / PTA</a:t>
            </a:r>
          </a:p>
        </p:txBody>
      </p:sp>
      <p:sp>
        <p:nvSpPr>
          <p:cNvPr id="18440" name="Text Box 15"/>
          <p:cNvSpPr txBox="1">
            <a:spLocks noChangeArrowheads="1"/>
          </p:cNvSpPr>
          <p:nvPr/>
        </p:nvSpPr>
        <p:spPr bwMode="auto">
          <a:xfrm>
            <a:off x="455493" y="2232025"/>
            <a:ext cx="1763712" cy="338138"/>
          </a:xfrm>
          <a:prstGeom prst="rect">
            <a:avLst/>
          </a:prstGeom>
          <a:noFill/>
          <a:ln w="9525" algn="ctr">
            <a:noFill/>
            <a:miter lim="800000"/>
            <a:headEnd/>
            <a:tailEnd/>
          </a:ln>
        </p:spPr>
        <p:txBody>
          <a:bodyPr>
            <a:spAutoFit/>
          </a:bodyPr>
          <a:lstStyle/>
          <a:p>
            <a:pPr>
              <a:spcBef>
                <a:spcPct val="50000"/>
              </a:spcBef>
            </a:pPr>
            <a:r>
              <a:rPr lang="en-US" altLang="ja-JP" sz="1600" b="0" u="none" dirty="0">
                <a:solidFill>
                  <a:schemeClr val="tx1"/>
                </a:solidFill>
                <a:latin typeface="Times New Roman" pitchFamily="18" charset="0"/>
                <a:cs typeface="Times New Roman" pitchFamily="18" charset="0"/>
              </a:rPr>
              <a:t>Public Corporation</a:t>
            </a:r>
            <a:endParaRPr lang="ja-JP" altLang="en-US" sz="1600" b="0" u="none" dirty="0">
              <a:solidFill>
                <a:schemeClr val="tx1"/>
              </a:solidFill>
              <a:latin typeface="Times New Roman" pitchFamily="18" charset="0"/>
              <a:cs typeface="Times New Roman" pitchFamily="18" charset="0"/>
            </a:endParaRPr>
          </a:p>
        </p:txBody>
      </p:sp>
      <p:sp>
        <p:nvSpPr>
          <p:cNvPr id="18441" name="Text Box 16"/>
          <p:cNvSpPr txBox="1">
            <a:spLocks noChangeArrowheads="1"/>
          </p:cNvSpPr>
          <p:nvPr/>
        </p:nvSpPr>
        <p:spPr bwMode="auto">
          <a:xfrm>
            <a:off x="426438" y="1828799"/>
            <a:ext cx="2014537" cy="338554"/>
          </a:xfrm>
          <a:prstGeom prst="rect">
            <a:avLst/>
          </a:prstGeom>
          <a:noFill/>
          <a:ln w="9525" algn="ctr">
            <a:noFill/>
            <a:miter lim="800000"/>
            <a:headEnd/>
            <a:tailEnd/>
          </a:ln>
        </p:spPr>
        <p:txBody>
          <a:bodyPr>
            <a:spAutoFit/>
          </a:bodyPr>
          <a:lstStyle/>
          <a:p>
            <a:pPr>
              <a:spcBef>
                <a:spcPct val="50000"/>
              </a:spcBef>
            </a:pPr>
            <a:r>
              <a:rPr lang="en-US" altLang="ja-JP" sz="1600" b="0" u="none" dirty="0">
                <a:solidFill>
                  <a:schemeClr val="tx1"/>
                </a:solidFill>
                <a:latin typeface="Times New Roman" pitchFamily="18" charset="0"/>
                <a:cs typeface="Times New Roman" pitchFamily="18" charset="0"/>
              </a:rPr>
              <a:t>3</a:t>
            </a:r>
            <a:r>
              <a:rPr lang="en-US" altLang="ja-JP" sz="1600" b="0" u="none" baseline="30000" dirty="0">
                <a:solidFill>
                  <a:schemeClr val="tx1"/>
                </a:solidFill>
                <a:latin typeface="Times New Roman" pitchFamily="18" charset="0"/>
                <a:cs typeface="Times New Roman" pitchFamily="18" charset="0"/>
              </a:rPr>
              <a:t>rd</a:t>
            </a:r>
            <a:r>
              <a:rPr lang="en-US" altLang="ja-JP" sz="1600" b="0" u="none" dirty="0">
                <a:solidFill>
                  <a:schemeClr val="tx1"/>
                </a:solidFill>
                <a:latin typeface="Times New Roman" pitchFamily="18" charset="0"/>
                <a:cs typeface="Times New Roman" pitchFamily="18" charset="0"/>
              </a:rPr>
              <a:t> Sector</a:t>
            </a:r>
            <a:endParaRPr lang="ja-JP" altLang="en-US" sz="1600" b="0" u="none" dirty="0">
              <a:solidFill>
                <a:schemeClr val="tx1"/>
              </a:solidFill>
              <a:latin typeface="Times New Roman" pitchFamily="18" charset="0"/>
              <a:cs typeface="Times New Roman" pitchFamily="18" charset="0"/>
            </a:endParaRPr>
          </a:p>
        </p:txBody>
      </p:sp>
      <p:sp>
        <p:nvSpPr>
          <p:cNvPr id="18442" name="Text Box 17"/>
          <p:cNvSpPr txBox="1">
            <a:spLocks noChangeArrowheads="1"/>
          </p:cNvSpPr>
          <p:nvPr/>
        </p:nvSpPr>
        <p:spPr bwMode="auto">
          <a:xfrm>
            <a:off x="470680" y="4260430"/>
            <a:ext cx="1604963" cy="338138"/>
          </a:xfrm>
          <a:prstGeom prst="rect">
            <a:avLst/>
          </a:prstGeom>
          <a:noFill/>
          <a:ln w="9525" algn="ctr">
            <a:noFill/>
            <a:miter lim="800000"/>
            <a:headEnd/>
            <a:tailEnd/>
          </a:ln>
        </p:spPr>
        <p:txBody>
          <a:bodyPr>
            <a:spAutoFit/>
          </a:bodyPr>
          <a:lstStyle/>
          <a:p>
            <a:pPr>
              <a:spcBef>
                <a:spcPct val="50000"/>
              </a:spcBef>
            </a:pPr>
            <a:r>
              <a:rPr lang="en-US" altLang="ja-JP" sz="1600" b="0" u="none" dirty="0">
                <a:solidFill>
                  <a:schemeClr val="tx1"/>
                </a:solidFill>
                <a:latin typeface="Times New Roman" pitchFamily="18" charset="0"/>
                <a:cs typeface="Times New Roman" pitchFamily="18" charset="0"/>
              </a:rPr>
              <a:t>NPO</a:t>
            </a:r>
            <a:endParaRPr lang="ja-JP" altLang="en-US" sz="1600" b="0" u="none" dirty="0">
              <a:solidFill>
                <a:schemeClr val="tx1"/>
              </a:solidFill>
              <a:latin typeface="Times New Roman" pitchFamily="18" charset="0"/>
              <a:cs typeface="Times New Roman" pitchFamily="18" charset="0"/>
            </a:endParaRPr>
          </a:p>
        </p:txBody>
      </p:sp>
      <p:sp>
        <p:nvSpPr>
          <p:cNvPr id="18443" name="Text Box 18"/>
          <p:cNvSpPr txBox="1">
            <a:spLocks noChangeArrowheads="1"/>
          </p:cNvSpPr>
          <p:nvPr/>
        </p:nvSpPr>
        <p:spPr bwMode="auto">
          <a:xfrm>
            <a:off x="479784" y="5190166"/>
            <a:ext cx="1989138" cy="584200"/>
          </a:xfrm>
          <a:prstGeom prst="rect">
            <a:avLst/>
          </a:prstGeom>
          <a:noFill/>
          <a:ln w="9525" algn="ctr">
            <a:noFill/>
            <a:miter lim="800000"/>
            <a:headEnd/>
            <a:tailEnd/>
          </a:ln>
        </p:spPr>
        <p:txBody>
          <a:bodyPr>
            <a:spAutoFit/>
          </a:bodyPr>
          <a:lstStyle/>
          <a:p>
            <a:pPr>
              <a:spcBef>
                <a:spcPct val="50000"/>
              </a:spcBef>
            </a:pPr>
            <a:r>
              <a:rPr lang="en-US" altLang="ja-JP" sz="1600" b="0" u="none" dirty="0">
                <a:solidFill>
                  <a:schemeClr val="tx1"/>
                </a:solidFill>
                <a:latin typeface="Times New Roman" pitchFamily="18" charset="0"/>
                <a:cs typeface="Times New Roman" pitchFamily="18" charset="0"/>
              </a:rPr>
              <a:t>Bodies for regional activities</a:t>
            </a:r>
            <a:endParaRPr lang="ja-JP" altLang="en-US" sz="1600" b="0" u="none" dirty="0">
              <a:solidFill>
                <a:schemeClr val="tx1"/>
              </a:solidFill>
              <a:latin typeface="Times New Roman" pitchFamily="18" charset="0"/>
              <a:cs typeface="Times New Roman" pitchFamily="18" charset="0"/>
            </a:endParaRPr>
          </a:p>
        </p:txBody>
      </p:sp>
      <p:sp>
        <p:nvSpPr>
          <p:cNvPr id="18444" name="Text Box 19"/>
          <p:cNvSpPr txBox="1">
            <a:spLocks noChangeArrowheads="1"/>
          </p:cNvSpPr>
          <p:nvPr/>
        </p:nvSpPr>
        <p:spPr bwMode="auto">
          <a:xfrm>
            <a:off x="467981" y="5815013"/>
            <a:ext cx="2106613" cy="584200"/>
          </a:xfrm>
          <a:prstGeom prst="rect">
            <a:avLst/>
          </a:prstGeom>
          <a:noFill/>
          <a:ln w="9525" algn="ctr">
            <a:noFill/>
            <a:miter lim="800000"/>
            <a:headEnd/>
            <a:tailEnd/>
          </a:ln>
        </p:spPr>
        <p:txBody>
          <a:bodyPr>
            <a:spAutoFit/>
          </a:bodyPr>
          <a:lstStyle/>
          <a:p>
            <a:pPr>
              <a:spcBef>
                <a:spcPct val="50000"/>
              </a:spcBef>
            </a:pPr>
            <a:r>
              <a:rPr lang="en-US" altLang="ja-JP" sz="1600" b="0" u="none" dirty="0">
                <a:solidFill>
                  <a:schemeClr val="tx1"/>
                </a:solidFill>
                <a:latin typeface="Times New Roman" pitchFamily="18" charset="0"/>
                <a:cs typeface="Times New Roman" pitchFamily="18" charset="0"/>
              </a:rPr>
              <a:t>Volunteers in the region</a:t>
            </a:r>
            <a:endParaRPr lang="ja-JP" altLang="en-US" sz="1600" b="0" u="none" dirty="0">
              <a:solidFill>
                <a:schemeClr val="tx1"/>
              </a:solidFill>
              <a:latin typeface="Times New Roman" pitchFamily="18" charset="0"/>
              <a:cs typeface="Times New Roman" pitchFamily="18" charset="0"/>
            </a:endParaRPr>
          </a:p>
        </p:txBody>
      </p:sp>
      <p:sp>
        <p:nvSpPr>
          <p:cNvPr id="18445" name="Text Box 20"/>
          <p:cNvSpPr txBox="1">
            <a:spLocks noChangeArrowheads="1"/>
          </p:cNvSpPr>
          <p:nvPr/>
        </p:nvSpPr>
        <p:spPr bwMode="auto">
          <a:xfrm>
            <a:off x="450730" y="3792597"/>
            <a:ext cx="1601788" cy="338137"/>
          </a:xfrm>
          <a:prstGeom prst="rect">
            <a:avLst/>
          </a:prstGeom>
          <a:noFill/>
          <a:ln w="9525" algn="ctr">
            <a:noFill/>
            <a:miter lim="800000"/>
            <a:headEnd/>
            <a:tailEnd/>
          </a:ln>
        </p:spPr>
        <p:txBody>
          <a:bodyPr>
            <a:spAutoFit/>
          </a:bodyPr>
          <a:lstStyle/>
          <a:p>
            <a:pPr>
              <a:spcBef>
                <a:spcPct val="50000"/>
              </a:spcBef>
            </a:pPr>
            <a:r>
              <a:rPr lang="en-US" altLang="ja-JP" sz="1600" b="0" u="none" dirty="0">
                <a:solidFill>
                  <a:schemeClr val="tx1"/>
                </a:solidFill>
                <a:latin typeface="Times New Roman" pitchFamily="18" charset="0"/>
                <a:cs typeface="Times New Roman" pitchFamily="18" charset="0"/>
              </a:rPr>
              <a:t>Junior chamber</a:t>
            </a:r>
            <a:endParaRPr lang="ja-JP" altLang="en-US" sz="1600" b="0" u="none" dirty="0">
              <a:solidFill>
                <a:schemeClr val="tx1"/>
              </a:solidFill>
              <a:latin typeface="Times New Roman" pitchFamily="18" charset="0"/>
              <a:cs typeface="Times New Roman" pitchFamily="18" charset="0"/>
            </a:endParaRPr>
          </a:p>
        </p:txBody>
      </p:sp>
      <p:sp>
        <p:nvSpPr>
          <p:cNvPr id="18446" name="AutoShape 21"/>
          <p:cNvSpPr>
            <a:spLocks noChangeArrowheads="1"/>
          </p:cNvSpPr>
          <p:nvPr/>
        </p:nvSpPr>
        <p:spPr bwMode="auto">
          <a:xfrm>
            <a:off x="2333705" y="2093933"/>
            <a:ext cx="423862" cy="308768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98 w 21600"/>
              <a:gd name="T13" fmla="*/ 4119 h 21600"/>
              <a:gd name="T14" fmla="*/ 16180 w 21600"/>
              <a:gd name="T15" fmla="*/ 17481 h 21600"/>
            </a:gdLst>
            <a:ahLst/>
            <a:cxnLst>
              <a:cxn ang="T8">
                <a:pos x="T0" y="T1"/>
              </a:cxn>
              <a:cxn ang="T9">
                <a:pos x="T2" y="T3"/>
              </a:cxn>
              <a:cxn ang="T10">
                <a:pos x="T4" y="T5"/>
              </a:cxn>
              <a:cxn ang="T11">
                <a:pos x="T6" y="T7"/>
              </a:cxn>
            </a:cxnLst>
            <a:rect l="T12" t="T13" r="T14" b="T15"/>
            <a:pathLst>
              <a:path w="21600" h="21600">
                <a:moveTo>
                  <a:pt x="12863" y="0"/>
                </a:moveTo>
                <a:lnTo>
                  <a:pt x="12863" y="4119"/>
                </a:lnTo>
                <a:lnTo>
                  <a:pt x="3375" y="4119"/>
                </a:lnTo>
                <a:lnTo>
                  <a:pt x="3375" y="17481"/>
                </a:lnTo>
                <a:lnTo>
                  <a:pt x="12863" y="17481"/>
                </a:lnTo>
                <a:lnTo>
                  <a:pt x="12863" y="21600"/>
                </a:lnTo>
                <a:lnTo>
                  <a:pt x="21600" y="10800"/>
                </a:lnTo>
                <a:close/>
              </a:path>
              <a:path w="21600" h="21600">
                <a:moveTo>
                  <a:pt x="1350" y="4119"/>
                </a:moveTo>
                <a:lnTo>
                  <a:pt x="1350" y="17481"/>
                </a:lnTo>
                <a:lnTo>
                  <a:pt x="2700" y="17481"/>
                </a:lnTo>
                <a:lnTo>
                  <a:pt x="2700" y="4119"/>
                </a:lnTo>
                <a:close/>
              </a:path>
              <a:path w="21600" h="21600">
                <a:moveTo>
                  <a:pt x="0" y="4119"/>
                </a:moveTo>
                <a:lnTo>
                  <a:pt x="0" y="17481"/>
                </a:lnTo>
                <a:lnTo>
                  <a:pt x="675" y="17481"/>
                </a:lnTo>
                <a:lnTo>
                  <a:pt x="675" y="4119"/>
                </a:lnTo>
                <a:close/>
              </a:path>
            </a:pathLst>
          </a:custGeom>
          <a:gradFill rotWithShape="1">
            <a:gsLst>
              <a:gs pos="0">
                <a:srgbClr val="760076"/>
              </a:gs>
              <a:gs pos="50000">
                <a:srgbClr val="FF00FF"/>
              </a:gs>
              <a:gs pos="100000">
                <a:srgbClr val="760076"/>
              </a:gs>
            </a:gsLst>
            <a:lin ang="5400000" scaled="1"/>
          </a:gradFill>
          <a:ln w="9525" algn="ctr">
            <a:solidFill>
              <a:srgbClr val="FFCCFF"/>
            </a:solidFill>
            <a:miter lim="800000"/>
            <a:headEnd/>
            <a:tailEnd/>
          </a:ln>
        </p:spPr>
        <p:txBody>
          <a:bodyPr wrap="none" anchor="ctr"/>
          <a:lstStyle/>
          <a:p>
            <a:endParaRPr lang="ja-JP" altLang="en-US"/>
          </a:p>
        </p:txBody>
      </p:sp>
      <p:sp>
        <p:nvSpPr>
          <p:cNvPr id="276495" name="Rectangle 22"/>
          <p:cNvSpPr>
            <a:spLocks noChangeArrowheads="1"/>
          </p:cNvSpPr>
          <p:nvPr/>
        </p:nvSpPr>
        <p:spPr bwMode="auto">
          <a:xfrm>
            <a:off x="2773363" y="928688"/>
            <a:ext cx="6070600" cy="5499100"/>
          </a:xfrm>
          <a:prstGeom prst="rect">
            <a:avLst/>
          </a:prstGeom>
          <a:solidFill>
            <a:srgbClr val="99FF99"/>
          </a:solidFill>
          <a:ln w="9525" algn="ctr">
            <a:noFill/>
            <a:miter lim="800000"/>
            <a:headEnd/>
            <a:tailEnd/>
          </a:ln>
          <a:effectLst>
            <a:outerShdw dist="107763" dir="2700000" algn="ctr" rotWithShape="0">
              <a:srgbClr val="808080">
                <a:alpha val="50000"/>
              </a:srgbClr>
            </a:outerShdw>
          </a:effectLst>
        </p:spPr>
        <p:txBody>
          <a:bodyPr wrap="none" anchor="ctr"/>
          <a:lstStyle/>
          <a:p>
            <a:pPr algn="ctr">
              <a:defRPr/>
            </a:pPr>
            <a:endParaRPr lang="ja-JP" altLang="ja-JP" b="0" u="none">
              <a:solidFill>
                <a:schemeClr val="tx1"/>
              </a:solidFill>
              <a:latin typeface="HGP創英角ｺﾞｼｯｸUB" pitchFamily="50" charset="-128"/>
              <a:ea typeface="HGP創英角ｺﾞｼｯｸUB" pitchFamily="50" charset="-128"/>
              <a:cs typeface="+mn-cs"/>
            </a:endParaRPr>
          </a:p>
        </p:txBody>
      </p:sp>
      <p:sp>
        <p:nvSpPr>
          <p:cNvPr id="9236" name="Line 24"/>
          <p:cNvSpPr>
            <a:spLocks noChangeShapeType="1"/>
          </p:cNvSpPr>
          <p:nvPr/>
        </p:nvSpPr>
        <p:spPr bwMode="auto">
          <a:xfrm flipH="1">
            <a:off x="5580063" y="1344613"/>
            <a:ext cx="26987" cy="5048250"/>
          </a:xfrm>
          <a:prstGeom prst="line">
            <a:avLst/>
          </a:prstGeom>
          <a:noFill/>
          <a:ln w="38100">
            <a:solidFill>
              <a:schemeClr val="tx1"/>
            </a:solidFill>
            <a:prstDash val="sysDot"/>
            <a:round/>
            <a:headEnd/>
            <a:tailEnd/>
          </a:ln>
        </p:spPr>
        <p:txBody>
          <a:bodyPr wrap="none" anchor="ctr"/>
          <a:lstStyle/>
          <a:p>
            <a:pPr algn="ctr">
              <a:defRPr/>
            </a:pPr>
            <a:endParaRPr lang="ja-JP" altLang="en-US" sz="2000" b="0" u="none">
              <a:solidFill>
                <a:schemeClr val="tx1"/>
              </a:solidFill>
              <a:effectLst>
                <a:outerShdw blurRad="38100" dist="38100" dir="2700000" algn="tl">
                  <a:srgbClr val="000000">
                    <a:alpha val="43137"/>
                  </a:srgbClr>
                </a:outerShdw>
              </a:effectLst>
              <a:latin typeface="Arial" charset="0"/>
              <a:ea typeface="ＭＳ Ｐゴシック" pitchFamily="50" charset="-128"/>
              <a:cs typeface="+mn-cs"/>
            </a:endParaRPr>
          </a:p>
        </p:txBody>
      </p:sp>
      <p:sp>
        <p:nvSpPr>
          <p:cNvPr id="18449" name="Text Box 25"/>
          <p:cNvSpPr txBox="1">
            <a:spLocks noChangeArrowheads="1"/>
          </p:cNvSpPr>
          <p:nvPr/>
        </p:nvSpPr>
        <p:spPr bwMode="auto">
          <a:xfrm>
            <a:off x="2784475" y="1196975"/>
            <a:ext cx="2963863" cy="708025"/>
          </a:xfrm>
          <a:prstGeom prst="rect">
            <a:avLst/>
          </a:prstGeom>
          <a:noFill/>
          <a:ln w="9525" algn="ctr">
            <a:noFill/>
            <a:miter lim="800000"/>
            <a:headEnd/>
            <a:tailEnd/>
          </a:ln>
        </p:spPr>
        <p:txBody>
          <a:bodyPr>
            <a:spAutoFit/>
          </a:bodyPr>
          <a:lstStyle/>
          <a:p>
            <a:pPr marL="185738" indent="-185738">
              <a:spcBef>
                <a:spcPct val="50000"/>
              </a:spcBef>
            </a:pPr>
            <a:r>
              <a:rPr lang="en-US" altLang="ja-JP" sz="1600" b="0">
                <a:solidFill>
                  <a:srgbClr val="3333FF"/>
                </a:solidFill>
              </a:rPr>
              <a:t>▼</a:t>
            </a:r>
            <a:r>
              <a:rPr lang="en-US" altLang="ja-JP" sz="1400" b="0">
                <a:solidFill>
                  <a:srgbClr val="3333FF"/>
                </a:solidFill>
                <a:latin typeface="Times New Roman" pitchFamily="18" charset="0"/>
                <a:cs typeface="Times New Roman" pitchFamily="18" charset="0"/>
              </a:rPr>
              <a:t>Formulating integrated strategies</a:t>
            </a:r>
          </a:p>
          <a:p>
            <a:pPr marL="185738" indent="-185738">
              <a:spcBef>
                <a:spcPct val="50000"/>
              </a:spcBef>
            </a:pPr>
            <a:endParaRPr lang="ja-JP" altLang="en-US" sz="1600" b="0">
              <a:solidFill>
                <a:srgbClr val="3333FF"/>
              </a:solidFill>
            </a:endParaRPr>
          </a:p>
        </p:txBody>
      </p:sp>
      <p:sp>
        <p:nvSpPr>
          <p:cNvPr id="276498" name="Text Box 26"/>
          <p:cNvSpPr txBox="1">
            <a:spLocks noChangeArrowheads="1"/>
          </p:cNvSpPr>
          <p:nvPr/>
        </p:nvSpPr>
        <p:spPr bwMode="auto">
          <a:xfrm>
            <a:off x="4162425" y="709613"/>
            <a:ext cx="3119438" cy="338137"/>
          </a:xfrm>
          <a:prstGeom prst="rect">
            <a:avLst/>
          </a:prstGeom>
          <a:solidFill>
            <a:srgbClr val="FFFFCC"/>
          </a:solidFill>
          <a:ln w="38100" algn="ctr">
            <a:solidFill>
              <a:srgbClr val="FF0000"/>
            </a:solidFill>
            <a:miter lim="800000"/>
            <a:headEnd/>
            <a:tailEnd/>
          </a:ln>
          <a:effectLst>
            <a:outerShdw dist="107763" dir="2700000" algn="ctr" rotWithShape="0">
              <a:srgbClr val="808080">
                <a:alpha val="50000"/>
              </a:srgbClr>
            </a:outerShdw>
          </a:effectLst>
        </p:spPr>
        <p:txBody>
          <a:bodyPr>
            <a:spAutoFit/>
          </a:bodyPr>
          <a:lstStyle/>
          <a:p>
            <a:pPr algn="ctr">
              <a:spcBef>
                <a:spcPct val="50000"/>
              </a:spcBef>
              <a:defRPr/>
            </a:pPr>
            <a:r>
              <a:rPr lang="en-US" altLang="ja-JP" sz="1600" b="0" u="none" dirty="0">
                <a:latin typeface="Times New Roman" pitchFamily="18" charset="0"/>
                <a:ea typeface="HGP創英角ｺﾞｼｯｸUB" pitchFamily="50" charset="-128"/>
                <a:cs typeface="Times New Roman" pitchFamily="18" charset="0"/>
              </a:rPr>
              <a:t>Image of Non-structural measures</a:t>
            </a:r>
            <a:endParaRPr lang="ja-JP" altLang="en-US" b="0" u="none">
              <a:latin typeface="Arial" charset="0"/>
              <a:ea typeface="HGP創英角ｺﾞｼｯｸUB" pitchFamily="50" charset="-128"/>
              <a:cs typeface="+mn-cs"/>
            </a:endParaRPr>
          </a:p>
        </p:txBody>
      </p:sp>
      <p:sp>
        <p:nvSpPr>
          <p:cNvPr id="18451" name="Text Box 28"/>
          <p:cNvSpPr txBox="1">
            <a:spLocks noChangeArrowheads="1"/>
          </p:cNvSpPr>
          <p:nvPr/>
        </p:nvSpPr>
        <p:spPr bwMode="auto">
          <a:xfrm>
            <a:off x="2779023" y="2574776"/>
            <a:ext cx="2674938" cy="339725"/>
          </a:xfrm>
          <a:prstGeom prst="rect">
            <a:avLst/>
          </a:prstGeom>
          <a:noFill/>
          <a:ln w="9525" algn="ctr">
            <a:noFill/>
            <a:miter lim="800000"/>
            <a:headEnd/>
            <a:tailEnd/>
          </a:ln>
        </p:spPr>
        <p:txBody>
          <a:bodyPr>
            <a:spAutoFit/>
          </a:bodyPr>
          <a:lstStyle/>
          <a:p>
            <a:pPr marL="450850" indent="-450850">
              <a:spcBef>
                <a:spcPct val="50000"/>
              </a:spcBef>
            </a:pPr>
            <a:r>
              <a:rPr lang="en-US" altLang="ja-JP" sz="1600" b="0" dirty="0">
                <a:solidFill>
                  <a:srgbClr val="3333FF"/>
                </a:solidFill>
              </a:rPr>
              <a:t>▼</a:t>
            </a:r>
            <a:r>
              <a:rPr lang="en-US" altLang="ja-JP" sz="1400" b="0" dirty="0">
                <a:solidFill>
                  <a:srgbClr val="3333FF"/>
                </a:solidFill>
                <a:latin typeface="Times New Roman" pitchFamily="18" charset="0"/>
                <a:cs typeface="Times New Roman" pitchFamily="18" charset="0"/>
              </a:rPr>
              <a:t>Information transmission</a:t>
            </a:r>
            <a:endParaRPr lang="ja-JP" altLang="en-US" sz="1600" b="0" dirty="0">
              <a:solidFill>
                <a:srgbClr val="3333FF"/>
              </a:solidFill>
            </a:endParaRPr>
          </a:p>
        </p:txBody>
      </p:sp>
      <p:sp>
        <p:nvSpPr>
          <p:cNvPr id="18452" name="Text Box 29"/>
          <p:cNvSpPr txBox="1">
            <a:spLocks noChangeArrowheads="1"/>
          </p:cNvSpPr>
          <p:nvPr/>
        </p:nvSpPr>
        <p:spPr bwMode="auto">
          <a:xfrm>
            <a:off x="2763838" y="3590925"/>
            <a:ext cx="2592387" cy="338138"/>
          </a:xfrm>
          <a:prstGeom prst="rect">
            <a:avLst/>
          </a:prstGeom>
          <a:noFill/>
          <a:ln w="9525" algn="ctr">
            <a:noFill/>
            <a:miter lim="800000"/>
            <a:headEnd/>
            <a:tailEnd/>
          </a:ln>
        </p:spPr>
        <p:txBody>
          <a:bodyPr>
            <a:spAutoFit/>
          </a:bodyPr>
          <a:lstStyle/>
          <a:p>
            <a:pPr marL="450850" indent="-450850">
              <a:spcBef>
                <a:spcPct val="50000"/>
              </a:spcBef>
            </a:pPr>
            <a:r>
              <a:rPr lang="en-US" altLang="ja-JP" sz="1600" b="0">
                <a:solidFill>
                  <a:srgbClr val="3333FF"/>
                </a:solidFill>
              </a:rPr>
              <a:t>▼</a:t>
            </a:r>
            <a:r>
              <a:rPr lang="en-US" altLang="ja-JP" sz="1400" b="0">
                <a:solidFill>
                  <a:srgbClr val="3333FF"/>
                </a:solidFill>
                <a:latin typeface="Times New Roman" pitchFamily="18" charset="0"/>
                <a:cs typeface="Times New Roman" pitchFamily="18" charset="0"/>
              </a:rPr>
              <a:t>Human resource development</a:t>
            </a:r>
            <a:endParaRPr lang="ja-JP" altLang="en-US" sz="1600" b="0">
              <a:solidFill>
                <a:srgbClr val="3333FF"/>
              </a:solidFill>
            </a:endParaRPr>
          </a:p>
        </p:txBody>
      </p:sp>
      <p:sp>
        <p:nvSpPr>
          <p:cNvPr id="18453" name="Text Box 30"/>
          <p:cNvSpPr txBox="1">
            <a:spLocks noChangeArrowheads="1"/>
          </p:cNvSpPr>
          <p:nvPr/>
        </p:nvSpPr>
        <p:spPr bwMode="auto">
          <a:xfrm>
            <a:off x="2854325" y="1455738"/>
            <a:ext cx="2690813" cy="338137"/>
          </a:xfrm>
          <a:prstGeom prst="rect">
            <a:avLst/>
          </a:prstGeom>
          <a:noFill/>
          <a:ln w="9525" algn="ctr">
            <a:noFill/>
            <a:miter lim="800000"/>
            <a:headEnd/>
            <a:tailEnd/>
          </a:ln>
        </p:spPr>
        <p:txBody>
          <a:bodyPr>
            <a:spAutoFit/>
          </a:bodyPr>
          <a:lstStyle/>
          <a:p>
            <a:pPr>
              <a:spcBef>
                <a:spcPct val="50000"/>
              </a:spcBef>
            </a:pPr>
            <a:r>
              <a:rPr lang="ja-JP" altLang="en-US" sz="1600" b="0" u="none">
                <a:solidFill>
                  <a:schemeClr val="tx1"/>
                </a:solidFill>
              </a:rPr>
              <a:t>・</a:t>
            </a:r>
            <a:r>
              <a:rPr lang="en-US" altLang="ja-JP" sz="1400" b="0" u="none">
                <a:solidFill>
                  <a:schemeClr val="tx1"/>
                </a:solidFill>
                <a:latin typeface="Times New Roman" pitchFamily="18" charset="0"/>
                <a:cs typeface="Times New Roman" pitchFamily="18" charset="0"/>
              </a:rPr>
              <a:t>Regional management strategy</a:t>
            </a:r>
            <a:endParaRPr lang="ja-JP" altLang="en-US" sz="1600" b="0" u="none">
              <a:solidFill>
                <a:schemeClr val="tx1"/>
              </a:solidFill>
            </a:endParaRPr>
          </a:p>
        </p:txBody>
      </p:sp>
      <p:sp>
        <p:nvSpPr>
          <p:cNvPr id="18454" name="Text Box 31"/>
          <p:cNvSpPr txBox="1">
            <a:spLocks noChangeArrowheads="1"/>
          </p:cNvSpPr>
          <p:nvPr/>
        </p:nvSpPr>
        <p:spPr bwMode="auto">
          <a:xfrm>
            <a:off x="2857500" y="1733131"/>
            <a:ext cx="2571750" cy="336550"/>
          </a:xfrm>
          <a:prstGeom prst="rect">
            <a:avLst/>
          </a:prstGeom>
          <a:noFill/>
          <a:ln w="9525" algn="ctr">
            <a:noFill/>
            <a:miter lim="800000"/>
            <a:headEnd/>
            <a:tailEnd/>
          </a:ln>
        </p:spPr>
        <p:txBody>
          <a:bodyPr>
            <a:spAutoFit/>
          </a:bodyPr>
          <a:lstStyle/>
          <a:p>
            <a:pPr>
              <a:spcBef>
                <a:spcPct val="50000"/>
              </a:spcBef>
            </a:pPr>
            <a:r>
              <a:rPr lang="ja-JP" altLang="en-US" sz="1600" b="0" u="none" dirty="0">
                <a:solidFill>
                  <a:schemeClr val="tx1"/>
                </a:solidFill>
              </a:rPr>
              <a:t>・</a:t>
            </a:r>
            <a:r>
              <a:rPr lang="en-US" altLang="ja-JP" sz="1400" b="0" u="none" dirty="0">
                <a:solidFill>
                  <a:schemeClr val="tx1"/>
                </a:solidFill>
                <a:latin typeface="Times New Roman" pitchFamily="18" charset="0"/>
                <a:cs typeface="Times New Roman" pitchFamily="18" charset="0"/>
              </a:rPr>
              <a:t>Grand design</a:t>
            </a:r>
            <a:endParaRPr lang="ja-JP" altLang="en-US" sz="1600" b="0" u="none" dirty="0">
              <a:solidFill>
                <a:schemeClr val="tx1"/>
              </a:solidFill>
            </a:endParaRPr>
          </a:p>
        </p:txBody>
      </p:sp>
      <p:sp>
        <p:nvSpPr>
          <p:cNvPr id="18455" name="Text Box 32"/>
          <p:cNvSpPr txBox="1">
            <a:spLocks noChangeArrowheads="1"/>
          </p:cNvSpPr>
          <p:nvPr/>
        </p:nvSpPr>
        <p:spPr bwMode="auto">
          <a:xfrm>
            <a:off x="2855913" y="1978025"/>
            <a:ext cx="2773362" cy="338138"/>
          </a:xfrm>
          <a:prstGeom prst="rect">
            <a:avLst/>
          </a:prstGeom>
          <a:noFill/>
          <a:ln w="9525" algn="ctr">
            <a:noFill/>
            <a:miter lim="800000"/>
            <a:headEnd/>
            <a:tailEnd/>
          </a:ln>
        </p:spPr>
        <p:txBody>
          <a:bodyPr>
            <a:spAutoFit/>
          </a:bodyPr>
          <a:lstStyle/>
          <a:p>
            <a:pPr>
              <a:spcBef>
                <a:spcPct val="50000"/>
              </a:spcBef>
            </a:pPr>
            <a:r>
              <a:rPr lang="ja-JP" altLang="en-US" sz="1600" b="0" u="none">
                <a:solidFill>
                  <a:schemeClr val="tx1"/>
                </a:solidFill>
              </a:rPr>
              <a:t>・</a:t>
            </a:r>
            <a:r>
              <a:rPr lang="en-US" altLang="ja-JP" sz="1400" b="0" u="none">
                <a:solidFill>
                  <a:schemeClr val="tx1"/>
                </a:solidFill>
                <a:latin typeface="Times New Roman" pitchFamily="18" charset="0"/>
                <a:cs typeface="Times New Roman" pitchFamily="18" charset="0"/>
              </a:rPr>
              <a:t>Formulating promotion measures</a:t>
            </a:r>
            <a:endParaRPr lang="ja-JP" altLang="en-US" sz="1600" b="0" u="none">
              <a:solidFill>
                <a:schemeClr val="tx1"/>
              </a:solidFill>
            </a:endParaRPr>
          </a:p>
        </p:txBody>
      </p:sp>
      <p:sp>
        <p:nvSpPr>
          <p:cNvPr id="18456" name="Text Box 33"/>
          <p:cNvSpPr txBox="1">
            <a:spLocks noChangeArrowheads="1"/>
          </p:cNvSpPr>
          <p:nvPr/>
        </p:nvSpPr>
        <p:spPr bwMode="auto">
          <a:xfrm>
            <a:off x="2879725" y="2817813"/>
            <a:ext cx="2597150" cy="336550"/>
          </a:xfrm>
          <a:prstGeom prst="rect">
            <a:avLst/>
          </a:prstGeom>
          <a:noFill/>
          <a:ln w="9525" algn="ctr">
            <a:noFill/>
            <a:miter lim="800000"/>
            <a:headEnd/>
            <a:tailEnd/>
          </a:ln>
        </p:spPr>
        <p:txBody>
          <a:bodyPr>
            <a:spAutoFit/>
          </a:bodyPr>
          <a:lstStyle/>
          <a:p>
            <a:pPr>
              <a:spcBef>
                <a:spcPct val="50000"/>
              </a:spcBef>
            </a:pPr>
            <a:r>
              <a:rPr lang="ja-JP" altLang="en-US" sz="1600" b="0" u="none">
                <a:solidFill>
                  <a:schemeClr val="tx1"/>
                </a:solidFill>
              </a:rPr>
              <a:t>・</a:t>
            </a:r>
            <a:r>
              <a:rPr lang="en-US" altLang="ja-JP" sz="1400" b="0" u="none">
                <a:solidFill>
                  <a:schemeClr val="tx1"/>
                </a:solidFill>
                <a:latin typeface="Times New Roman" pitchFamily="18" charset="0"/>
                <a:cs typeface="Times New Roman" pitchFamily="18" charset="0"/>
              </a:rPr>
              <a:t>Publicity, marketing</a:t>
            </a:r>
            <a:endParaRPr lang="ja-JP" altLang="en-US" sz="1600" b="0" u="none">
              <a:solidFill>
                <a:schemeClr val="tx1"/>
              </a:solidFill>
            </a:endParaRPr>
          </a:p>
        </p:txBody>
      </p:sp>
      <p:sp>
        <p:nvSpPr>
          <p:cNvPr id="18457" name="Text Box 34"/>
          <p:cNvSpPr txBox="1">
            <a:spLocks noChangeArrowheads="1"/>
          </p:cNvSpPr>
          <p:nvPr/>
        </p:nvSpPr>
        <p:spPr bwMode="auto">
          <a:xfrm>
            <a:off x="2771775" y="4364038"/>
            <a:ext cx="2786063" cy="554037"/>
          </a:xfrm>
          <a:prstGeom prst="rect">
            <a:avLst/>
          </a:prstGeom>
          <a:noFill/>
          <a:ln w="9525" algn="ctr">
            <a:noFill/>
            <a:miter lim="800000"/>
            <a:headEnd/>
            <a:tailEnd/>
          </a:ln>
        </p:spPr>
        <p:txBody>
          <a:bodyPr>
            <a:spAutoFit/>
          </a:bodyPr>
          <a:lstStyle/>
          <a:p>
            <a:pPr marL="180975" indent="-180975">
              <a:spcBef>
                <a:spcPct val="50000"/>
              </a:spcBef>
            </a:pPr>
            <a:r>
              <a:rPr lang="en-US" altLang="ja-JP" sz="1600" b="0" dirty="0">
                <a:solidFill>
                  <a:srgbClr val="3333FF"/>
                </a:solidFill>
              </a:rPr>
              <a:t>▼</a:t>
            </a:r>
            <a:r>
              <a:rPr lang="en-US" altLang="ja-JP" sz="1400" b="0" dirty="0">
                <a:solidFill>
                  <a:srgbClr val="3333FF"/>
                </a:solidFill>
                <a:latin typeface="Times New Roman" pitchFamily="18" charset="0"/>
                <a:cs typeface="Times New Roman" pitchFamily="18" charset="0"/>
              </a:rPr>
              <a:t>Ties between up &amp; down streams /cooperative activities </a:t>
            </a:r>
            <a:endParaRPr lang="ja-JP" altLang="en-US" sz="1600" b="0" dirty="0">
              <a:solidFill>
                <a:srgbClr val="3333FF"/>
              </a:solidFill>
            </a:endParaRPr>
          </a:p>
        </p:txBody>
      </p:sp>
      <p:sp>
        <p:nvSpPr>
          <p:cNvPr id="18458" name="Text Box 35"/>
          <p:cNvSpPr txBox="1">
            <a:spLocks noChangeArrowheads="1"/>
          </p:cNvSpPr>
          <p:nvPr/>
        </p:nvSpPr>
        <p:spPr bwMode="auto">
          <a:xfrm>
            <a:off x="2771775" y="4911725"/>
            <a:ext cx="2727325" cy="554038"/>
          </a:xfrm>
          <a:prstGeom prst="rect">
            <a:avLst/>
          </a:prstGeom>
          <a:noFill/>
          <a:ln w="9525" algn="ctr">
            <a:noFill/>
            <a:miter lim="800000"/>
            <a:headEnd/>
            <a:tailEnd/>
          </a:ln>
        </p:spPr>
        <p:txBody>
          <a:bodyPr>
            <a:spAutoFit/>
          </a:bodyPr>
          <a:lstStyle/>
          <a:p>
            <a:pPr marL="180975" indent="-180975">
              <a:spcBef>
                <a:spcPct val="50000"/>
              </a:spcBef>
            </a:pPr>
            <a:r>
              <a:rPr lang="en-US" altLang="ja-JP" sz="1600" b="0" dirty="0">
                <a:solidFill>
                  <a:srgbClr val="3333FF"/>
                </a:solidFill>
              </a:rPr>
              <a:t>▼</a:t>
            </a:r>
            <a:r>
              <a:rPr lang="en-US" altLang="ja-JP" sz="1400" b="0" dirty="0">
                <a:solidFill>
                  <a:srgbClr val="3333FF"/>
                </a:solidFill>
                <a:latin typeface="Times New Roman" pitchFamily="18" charset="0"/>
                <a:cs typeface="Times New Roman" pitchFamily="18" charset="0"/>
              </a:rPr>
              <a:t>Water source area and water source forest preservation</a:t>
            </a:r>
            <a:endParaRPr lang="ja-JP" altLang="en-US" sz="1600" b="0" dirty="0">
              <a:solidFill>
                <a:srgbClr val="3333FF"/>
              </a:solidFill>
            </a:endParaRPr>
          </a:p>
        </p:txBody>
      </p:sp>
      <p:sp>
        <p:nvSpPr>
          <p:cNvPr id="18459" name="Text Box 36"/>
          <p:cNvSpPr txBox="1">
            <a:spLocks noChangeArrowheads="1"/>
          </p:cNvSpPr>
          <p:nvPr/>
        </p:nvSpPr>
        <p:spPr bwMode="auto">
          <a:xfrm>
            <a:off x="2881313" y="3073400"/>
            <a:ext cx="2806700" cy="554038"/>
          </a:xfrm>
          <a:prstGeom prst="rect">
            <a:avLst/>
          </a:prstGeom>
          <a:noFill/>
          <a:ln w="9525" algn="ctr">
            <a:noFill/>
            <a:miter lim="800000"/>
            <a:headEnd/>
            <a:tailEnd/>
          </a:ln>
        </p:spPr>
        <p:txBody>
          <a:bodyPr>
            <a:spAutoFit/>
          </a:bodyPr>
          <a:lstStyle/>
          <a:p>
            <a:pPr marL="85725" indent="-85725">
              <a:spcBef>
                <a:spcPct val="50000"/>
              </a:spcBef>
            </a:pPr>
            <a:r>
              <a:rPr lang="ja-JP" altLang="en-US" sz="1600" b="0" u="none" dirty="0">
                <a:solidFill>
                  <a:schemeClr val="tx1"/>
                </a:solidFill>
              </a:rPr>
              <a:t>・</a:t>
            </a:r>
            <a:r>
              <a:rPr lang="en-US" altLang="ja-JP" sz="1400" b="0" u="none" dirty="0">
                <a:solidFill>
                  <a:schemeClr val="tx1"/>
                </a:solidFill>
                <a:latin typeface="Times New Roman" pitchFamily="18" charset="0"/>
                <a:cs typeface="Times New Roman" pitchFamily="18" charset="0"/>
              </a:rPr>
              <a:t>Enlightening on importance of water source areas</a:t>
            </a:r>
            <a:endParaRPr lang="ja-JP" altLang="en-US" sz="1600" b="0" u="none" dirty="0">
              <a:solidFill>
                <a:schemeClr val="tx1"/>
              </a:solidFill>
            </a:endParaRPr>
          </a:p>
        </p:txBody>
      </p:sp>
      <p:sp>
        <p:nvSpPr>
          <p:cNvPr id="18460" name="Text Box 37"/>
          <p:cNvSpPr txBox="1">
            <a:spLocks noChangeArrowheads="1"/>
          </p:cNvSpPr>
          <p:nvPr/>
        </p:nvSpPr>
        <p:spPr bwMode="auto">
          <a:xfrm>
            <a:off x="2863850" y="2243138"/>
            <a:ext cx="2052638" cy="338137"/>
          </a:xfrm>
          <a:prstGeom prst="rect">
            <a:avLst/>
          </a:prstGeom>
          <a:noFill/>
          <a:ln w="9525" algn="ctr">
            <a:noFill/>
            <a:miter lim="800000"/>
            <a:headEnd/>
            <a:tailEnd/>
          </a:ln>
        </p:spPr>
        <p:txBody>
          <a:bodyPr>
            <a:spAutoFit/>
          </a:bodyPr>
          <a:lstStyle/>
          <a:p>
            <a:pPr>
              <a:spcBef>
                <a:spcPct val="50000"/>
              </a:spcBef>
            </a:pPr>
            <a:r>
              <a:rPr lang="ja-JP" altLang="en-US" sz="1600" b="0" u="none">
                <a:solidFill>
                  <a:schemeClr val="tx1"/>
                </a:solidFill>
              </a:rPr>
              <a:t>・</a:t>
            </a:r>
            <a:r>
              <a:rPr lang="en-US" altLang="ja-JP" sz="1400" b="0" u="none">
                <a:solidFill>
                  <a:schemeClr val="tx1"/>
                </a:solidFill>
                <a:latin typeface="Times New Roman" pitchFamily="18" charset="0"/>
                <a:cs typeface="Times New Roman" pitchFamily="18" charset="0"/>
              </a:rPr>
              <a:t>Research &amp; study</a:t>
            </a:r>
            <a:endParaRPr lang="ja-JP" altLang="en-US" sz="1600" b="0" u="none">
              <a:solidFill>
                <a:schemeClr val="tx1"/>
              </a:solidFill>
            </a:endParaRPr>
          </a:p>
        </p:txBody>
      </p:sp>
      <p:sp>
        <p:nvSpPr>
          <p:cNvPr id="18461" name="Text Box 38"/>
          <p:cNvSpPr txBox="1">
            <a:spLocks noChangeArrowheads="1"/>
          </p:cNvSpPr>
          <p:nvPr/>
        </p:nvSpPr>
        <p:spPr bwMode="auto">
          <a:xfrm>
            <a:off x="2776538" y="5492750"/>
            <a:ext cx="2727325" cy="554038"/>
          </a:xfrm>
          <a:prstGeom prst="rect">
            <a:avLst/>
          </a:prstGeom>
          <a:noFill/>
          <a:ln w="9525" algn="ctr">
            <a:noFill/>
            <a:miter lim="800000"/>
            <a:headEnd/>
            <a:tailEnd/>
          </a:ln>
        </p:spPr>
        <p:txBody>
          <a:bodyPr>
            <a:spAutoFit/>
          </a:bodyPr>
          <a:lstStyle/>
          <a:p>
            <a:pPr marL="180975" indent="-180975">
              <a:spcBef>
                <a:spcPct val="50000"/>
              </a:spcBef>
            </a:pPr>
            <a:r>
              <a:rPr lang="en-US" altLang="ja-JP" sz="1600" b="0" dirty="0">
                <a:solidFill>
                  <a:srgbClr val="3333FF"/>
                </a:solidFill>
              </a:rPr>
              <a:t>▼</a:t>
            </a:r>
            <a:r>
              <a:rPr lang="en-US" altLang="ja-JP" sz="1400" b="0" dirty="0">
                <a:solidFill>
                  <a:srgbClr val="3333FF"/>
                </a:solidFill>
                <a:latin typeface="Times New Roman" pitchFamily="18" charset="0"/>
                <a:cs typeface="Times New Roman" pitchFamily="18" charset="0"/>
              </a:rPr>
              <a:t>Development of industry and tourism</a:t>
            </a:r>
            <a:endParaRPr lang="ja-JP" altLang="en-US" sz="1600" b="0" dirty="0">
              <a:solidFill>
                <a:srgbClr val="3333FF"/>
              </a:solidFill>
            </a:endParaRPr>
          </a:p>
        </p:txBody>
      </p:sp>
      <p:sp>
        <p:nvSpPr>
          <p:cNvPr id="18462" name="Text Box 39"/>
          <p:cNvSpPr txBox="1">
            <a:spLocks noChangeArrowheads="1"/>
          </p:cNvSpPr>
          <p:nvPr/>
        </p:nvSpPr>
        <p:spPr bwMode="auto">
          <a:xfrm>
            <a:off x="2874963" y="5899150"/>
            <a:ext cx="2813050" cy="554038"/>
          </a:xfrm>
          <a:prstGeom prst="rect">
            <a:avLst/>
          </a:prstGeom>
          <a:noFill/>
          <a:ln w="9525" algn="ctr">
            <a:noFill/>
            <a:miter lim="800000"/>
            <a:headEnd/>
            <a:tailEnd/>
          </a:ln>
        </p:spPr>
        <p:txBody>
          <a:bodyPr>
            <a:spAutoFit/>
          </a:bodyPr>
          <a:lstStyle/>
          <a:p>
            <a:pPr marL="85725" indent="-85725">
              <a:spcBef>
                <a:spcPct val="50000"/>
              </a:spcBef>
            </a:pPr>
            <a:r>
              <a:rPr lang="ja-JP" altLang="en-US" sz="1600" b="0" u="none" dirty="0">
                <a:solidFill>
                  <a:schemeClr val="tx1"/>
                </a:solidFill>
              </a:rPr>
              <a:t>・</a:t>
            </a:r>
            <a:r>
              <a:rPr lang="en-US" altLang="ja-JP" sz="1400" b="0" u="none" dirty="0">
                <a:solidFill>
                  <a:schemeClr val="tx1"/>
                </a:solidFill>
                <a:latin typeface="Times New Roman" pitchFamily="18" charset="0"/>
                <a:cs typeface="Times New Roman" pitchFamily="18" charset="0"/>
              </a:rPr>
              <a:t>Development of </a:t>
            </a:r>
            <a:r>
              <a:rPr lang="en-US" altLang="ja-JP" sz="1400" b="0" u="none" dirty="0" smtClean="0">
                <a:solidFill>
                  <a:schemeClr val="tx1"/>
                </a:solidFill>
                <a:latin typeface="Times New Roman" pitchFamily="18" charset="0"/>
                <a:cs typeface="Times New Roman" pitchFamily="18" charset="0"/>
              </a:rPr>
              <a:t>special products </a:t>
            </a:r>
            <a:r>
              <a:rPr lang="en-US" altLang="ja-JP" sz="1400" b="0" u="none" dirty="0">
                <a:solidFill>
                  <a:schemeClr val="tx1"/>
                </a:solidFill>
                <a:latin typeface="Times New Roman" pitchFamily="18" charset="0"/>
                <a:cs typeface="Times New Roman" pitchFamily="18" charset="0"/>
              </a:rPr>
              <a:t>and tourism</a:t>
            </a:r>
            <a:endParaRPr lang="ja-JP" altLang="en-US" sz="1600" b="0" u="none" dirty="0">
              <a:solidFill>
                <a:schemeClr val="tx1"/>
              </a:solidFill>
            </a:endParaRPr>
          </a:p>
        </p:txBody>
      </p:sp>
      <p:sp>
        <p:nvSpPr>
          <p:cNvPr id="18463" name="Text Box 41"/>
          <p:cNvSpPr txBox="1">
            <a:spLocks noChangeArrowheads="1"/>
          </p:cNvSpPr>
          <p:nvPr/>
        </p:nvSpPr>
        <p:spPr bwMode="auto">
          <a:xfrm>
            <a:off x="5600221" y="1116700"/>
            <a:ext cx="2497138" cy="338138"/>
          </a:xfrm>
          <a:prstGeom prst="rect">
            <a:avLst/>
          </a:prstGeom>
          <a:noFill/>
          <a:ln w="9525" algn="ctr">
            <a:noFill/>
            <a:miter lim="800000"/>
            <a:headEnd/>
            <a:tailEnd/>
          </a:ln>
        </p:spPr>
        <p:txBody>
          <a:bodyPr>
            <a:spAutoFit/>
          </a:bodyPr>
          <a:lstStyle/>
          <a:p>
            <a:pPr>
              <a:spcBef>
                <a:spcPct val="50000"/>
              </a:spcBef>
            </a:pPr>
            <a:r>
              <a:rPr lang="ja-JP" altLang="en-US" sz="1600" b="0" u="none" dirty="0">
                <a:solidFill>
                  <a:schemeClr val="tx1"/>
                </a:solidFill>
              </a:rPr>
              <a:t>・</a:t>
            </a:r>
            <a:r>
              <a:rPr lang="en-US" altLang="ja-JP" sz="1400" b="0" u="none" dirty="0">
                <a:solidFill>
                  <a:schemeClr val="tx1"/>
                </a:solidFill>
                <a:latin typeface="Times New Roman" pitchFamily="18" charset="0"/>
                <a:cs typeface="Times New Roman" pitchFamily="18" charset="0"/>
              </a:rPr>
              <a:t>Regional branding strategy</a:t>
            </a:r>
            <a:endParaRPr lang="ja-JP" altLang="en-US" sz="1600" b="0" u="none" dirty="0">
              <a:solidFill>
                <a:schemeClr val="tx1"/>
              </a:solidFill>
            </a:endParaRPr>
          </a:p>
        </p:txBody>
      </p:sp>
      <p:sp>
        <p:nvSpPr>
          <p:cNvPr id="18464" name="Text Box 42"/>
          <p:cNvSpPr txBox="1">
            <a:spLocks noChangeArrowheads="1"/>
          </p:cNvSpPr>
          <p:nvPr/>
        </p:nvSpPr>
        <p:spPr bwMode="auto">
          <a:xfrm>
            <a:off x="5627269" y="2216780"/>
            <a:ext cx="3243262" cy="554037"/>
          </a:xfrm>
          <a:prstGeom prst="rect">
            <a:avLst/>
          </a:prstGeom>
          <a:noFill/>
          <a:ln w="9525" algn="ctr">
            <a:noFill/>
            <a:miter lim="800000"/>
            <a:headEnd/>
            <a:tailEnd/>
          </a:ln>
        </p:spPr>
        <p:txBody>
          <a:bodyPr>
            <a:spAutoFit/>
          </a:bodyPr>
          <a:lstStyle/>
          <a:p>
            <a:pPr marL="85725" indent="-85725">
              <a:spcBef>
                <a:spcPct val="50000"/>
              </a:spcBef>
            </a:pPr>
            <a:r>
              <a:rPr lang="ja-JP" altLang="en-US" sz="1600" b="0" u="none" dirty="0">
                <a:solidFill>
                  <a:schemeClr val="tx1"/>
                </a:solidFill>
              </a:rPr>
              <a:t>・</a:t>
            </a:r>
            <a:r>
              <a:rPr lang="en-US" altLang="ja-JP" sz="1400" b="0" u="none" dirty="0">
                <a:solidFill>
                  <a:schemeClr val="tx1"/>
                </a:solidFill>
                <a:latin typeface="Times New Roman" pitchFamily="18" charset="0"/>
                <a:cs typeface="Times New Roman" pitchFamily="18" charset="0"/>
              </a:rPr>
              <a:t>Study and analysis of preceding and similar case examples</a:t>
            </a:r>
            <a:endParaRPr lang="ja-JP" altLang="en-US" sz="1600" b="0" u="none" dirty="0">
              <a:solidFill>
                <a:schemeClr val="tx1"/>
              </a:solidFill>
            </a:endParaRPr>
          </a:p>
        </p:txBody>
      </p:sp>
      <p:sp>
        <p:nvSpPr>
          <p:cNvPr id="18465" name="Text Box 43"/>
          <p:cNvSpPr txBox="1">
            <a:spLocks noChangeArrowheads="1"/>
          </p:cNvSpPr>
          <p:nvPr/>
        </p:nvSpPr>
        <p:spPr bwMode="auto">
          <a:xfrm>
            <a:off x="5608847" y="1372080"/>
            <a:ext cx="3125788" cy="554038"/>
          </a:xfrm>
          <a:prstGeom prst="rect">
            <a:avLst/>
          </a:prstGeom>
          <a:noFill/>
          <a:ln w="9525" algn="ctr">
            <a:noFill/>
            <a:miter lim="800000"/>
            <a:headEnd/>
            <a:tailEnd/>
          </a:ln>
        </p:spPr>
        <p:txBody>
          <a:bodyPr>
            <a:spAutoFit/>
          </a:bodyPr>
          <a:lstStyle/>
          <a:p>
            <a:pPr marL="85725" indent="-85725">
              <a:spcBef>
                <a:spcPct val="50000"/>
              </a:spcBef>
            </a:pPr>
            <a:r>
              <a:rPr lang="ja-JP" altLang="en-US" sz="1600" b="0" u="none" dirty="0">
                <a:solidFill>
                  <a:schemeClr val="tx1"/>
                </a:solidFill>
              </a:rPr>
              <a:t>・</a:t>
            </a:r>
            <a:r>
              <a:rPr lang="en-US" altLang="ja-JP" sz="1400" b="0" u="none" dirty="0">
                <a:solidFill>
                  <a:schemeClr val="tx1"/>
                </a:solidFill>
                <a:latin typeface="Times New Roman" pitchFamily="18" charset="0"/>
                <a:cs typeface="Times New Roman" pitchFamily="18" charset="0"/>
              </a:rPr>
              <a:t>Development of mechanism of economic environment</a:t>
            </a:r>
            <a:endParaRPr lang="ja-JP" altLang="en-US" sz="1600" b="0" u="none" dirty="0">
              <a:solidFill>
                <a:schemeClr val="tx1"/>
              </a:solidFill>
            </a:endParaRPr>
          </a:p>
        </p:txBody>
      </p:sp>
      <p:sp>
        <p:nvSpPr>
          <p:cNvPr id="18466" name="Text Box 44"/>
          <p:cNvSpPr txBox="1">
            <a:spLocks noChangeArrowheads="1"/>
          </p:cNvSpPr>
          <p:nvPr/>
        </p:nvSpPr>
        <p:spPr bwMode="auto">
          <a:xfrm>
            <a:off x="5613400" y="1795463"/>
            <a:ext cx="3289300" cy="554037"/>
          </a:xfrm>
          <a:prstGeom prst="rect">
            <a:avLst/>
          </a:prstGeom>
          <a:noFill/>
          <a:ln w="9525" algn="ctr">
            <a:noFill/>
            <a:miter lim="800000"/>
            <a:headEnd/>
            <a:tailEnd/>
          </a:ln>
        </p:spPr>
        <p:txBody>
          <a:bodyPr>
            <a:spAutoFit/>
          </a:bodyPr>
          <a:lstStyle/>
          <a:p>
            <a:pPr marL="92075" indent="-92075">
              <a:spcBef>
                <a:spcPct val="50000"/>
              </a:spcBef>
            </a:pPr>
            <a:r>
              <a:rPr lang="ja-JP" altLang="en-US" sz="1600" b="0" u="none" dirty="0">
                <a:solidFill>
                  <a:schemeClr val="tx1"/>
                </a:solidFill>
              </a:rPr>
              <a:t>・</a:t>
            </a:r>
            <a:r>
              <a:rPr lang="en-US" altLang="ja-JP" sz="1400" b="0" u="none" dirty="0">
                <a:solidFill>
                  <a:schemeClr val="tx1"/>
                </a:solidFill>
                <a:latin typeface="Times New Roman" pitchFamily="18" charset="0"/>
                <a:cs typeface="Times New Roman" pitchFamily="18" charset="0"/>
              </a:rPr>
              <a:t>Organic ties of hard (facility, etc.) with soft (regional development activity) </a:t>
            </a:r>
            <a:endParaRPr lang="ja-JP" altLang="en-US" sz="1600" b="0" u="none" dirty="0">
              <a:solidFill>
                <a:schemeClr val="tx1"/>
              </a:solidFill>
            </a:endParaRPr>
          </a:p>
        </p:txBody>
      </p:sp>
      <p:sp>
        <p:nvSpPr>
          <p:cNvPr id="18467" name="Text Box 45"/>
          <p:cNvSpPr txBox="1">
            <a:spLocks noChangeArrowheads="1"/>
          </p:cNvSpPr>
          <p:nvPr/>
        </p:nvSpPr>
        <p:spPr bwMode="auto">
          <a:xfrm>
            <a:off x="5611813" y="2804483"/>
            <a:ext cx="3532187" cy="554038"/>
          </a:xfrm>
          <a:prstGeom prst="rect">
            <a:avLst/>
          </a:prstGeom>
          <a:noFill/>
          <a:ln w="9525" algn="ctr">
            <a:noFill/>
            <a:miter lim="800000"/>
            <a:headEnd/>
            <a:tailEnd/>
          </a:ln>
        </p:spPr>
        <p:txBody>
          <a:bodyPr>
            <a:spAutoFit/>
          </a:bodyPr>
          <a:lstStyle/>
          <a:p>
            <a:pPr marL="85725" indent="-85725">
              <a:spcBef>
                <a:spcPct val="50000"/>
              </a:spcBef>
            </a:pPr>
            <a:r>
              <a:rPr lang="ja-JP" altLang="en-US" sz="1600" b="0" u="none" dirty="0">
                <a:solidFill>
                  <a:schemeClr val="tx1"/>
                </a:solidFill>
              </a:rPr>
              <a:t>・</a:t>
            </a:r>
            <a:r>
              <a:rPr lang="en-US" altLang="ja-JP" sz="1400" b="0" u="none" dirty="0">
                <a:solidFill>
                  <a:schemeClr val="tx1"/>
                </a:solidFill>
                <a:latin typeface="Times New Roman" pitchFamily="18" charset="0"/>
                <a:cs typeface="Times New Roman" pitchFamily="18" charset="0"/>
              </a:rPr>
              <a:t>Development of a market (trade outlet) , induction of tourists</a:t>
            </a:r>
            <a:endParaRPr lang="ja-JP" altLang="en-US" sz="1600" b="0" u="none" dirty="0">
              <a:solidFill>
                <a:schemeClr val="tx1"/>
              </a:solidFill>
            </a:endParaRPr>
          </a:p>
        </p:txBody>
      </p:sp>
      <p:sp>
        <p:nvSpPr>
          <p:cNvPr id="18468" name="Text Box 46"/>
          <p:cNvSpPr txBox="1">
            <a:spLocks noChangeArrowheads="1"/>
          </p:cNvSpPr>
          <p:nvPr/>
        </p:nvSpPr>
        <p:spPr bwMode="auto">
          <a:xfrm>
            <a:off x="5629753" y="3218762"/>
            <a:ext cx="3281333" cy="338554"/>
          </a:xfrm>
          <a:prstGeom prst="rect">
            <a:avLst/>
          </a:prstGeom>
          <a:noFill/>
          <a:ln w="9525" algn="ctr">
            <a:noFill/>
            <a:miter lim="800000"/>
            <a:headEnd/>
            <a:tailEnd/>
          </a:ln>
        </p:spPr>
        <p:txBody>
          <a:bodyPr wrap="square">
            <a:spAutoFit/>
          </a:bodyPr>
          <a:lstStyle/>
          <a:p>
            <a:pPr>
              <a:spcBef>
                <a:spcPct val="50000"/>
              </a:spcBef>
            </a:pPr>
            <a:r>
              <a:rPr lang="ja-JP" altLang="en-US" sz="1600" b="0" u="none" dirty="0">
                <a:solidFill>
                  <a:schemeClr val="tx1"/>
                </a:solidFill>
              </a:rPr>
              <a:t>・</a:t>
            </a:r>
            <a:r>
              <a:rPr lang="en-US" altLang="ja-JP" sz="1400" b="0" u="none" dirty="0">
                <a:solidFill>
                  <a:schemeClr val="tx1"/>
                </a:solidFill>
                <a:latin typeface="Times New Roman" pitchFamily="18" charset="0"/>
                <a:cs typeface="Times New Roman" pitchFamily="18" charset="0"/>
              </a:rPr>
              <a:t>Analysis of needs of tourism (consumers)</a:t>
            </a:r>
            <a:endParaRPr lang="ja-JP" altLang="en-US" sz="1600" b="0" u="none" dirty="0">
              <a:solidFill>
                <a:schemeClr val="tx1"/>
              </a:solidFill>
            </a:endParaRPr>
          </a:p>
        </p:txBody>
      </p:sp>
      <p:sp>
        <p:nvSpPr>
          <p:cNvPr id="18469" name="Text Box 47"/>
          <p:cNvSpPr txBox="1">
            <a:spLocks noChangeArrowheads="1"/>
          </p:cNvSpPr>
          <p:nvPr/>
        </p:nvSpPr>
        <p:spPr bwMode="auto">
          <a:xfrm>
            <a:off x="2876550" y="3854450"/>
            <a:ext cx="2690813" cy="554038"/>
          </a:xfrm>
          <a:prstGeom prst="rect">
            <a:avLst/>
          </a:prstGeom>
          <a:noFill/>
          <a:ln w="9525" algn="ctr">
            <a:noFill/>
            <a:miter lim="800000"/>
            <a:headEnd/>
            <a:tailEnd/>
          </a:ln>
        </p:spPr>
        <p:txBody>
          <a:bodyPr>
            <a:spAutoFit/>
          </a:bodyPr>
          <a:lstStyle/>
          <a:p>
            <a:pPr marL="85725" indent="-85725">
              <a:spcBef>
                <a:spcPct val="50000"/>
              </a:spcBef>
            </a:pPr>
            <a:r>
              <a:rPr lang="ja-JP" altLang="en-US" sz="1600" b="0" u="none" dirty="0">
                <a:solidFill>
                  <a:schemeClr val="tx1"/>
                </a:solidFill>
              </a:rPr>
              <a:t>・</a:t>
            </a:r>
            <a:r>
              <a:rPr lang="en-US" altLang="ja-JP" sz="1400" b="0" u="none" dirty="0">
                <a:solidFill>
                  <a:schemeClr val="tx1"/>
                </a:solidFill>
                <a:latin typeface="Times New Roman" pitchFamily="18" charset="0"/>
                <a:cs typeface="Times New Roman" pitchFamily="18" charset="0"/>
              </a:rPr>
              <a:t>Fostering a leader &amp; developing a system</a:t>
            </a:r>
            <a:endParaRPr lang="ja-JP" altLang="en-US" sz="1600" b="0" u="none" dirty="0">
              <a:solidFill>
                <a:schemeClr val="tx1"/>
              </a:solidFill>
            </a:endParaRPr>
          </a:p>
        </p:txBody>
      </p:sp>
      <p:sp>
        <p:nvSpPr>
          <p:cNvPr id="18470" name="Text Box 48"/>
          <p:cNvSpPr txBox="1">
            <a:spLocks noChangeArrowheads="1"/>
          </p:cNvSpPr>
          <p:nvPr/>
        </p:nvSpPr>
        <p:spPr bwMode="auto">
          <a:xfrm>
            <a:off x="5605463" y="3625312"/>
            <a:ext cx="3140075" cy="554038"/>
          </a:xfrm>
          <a:prstGeom prst="rect">
            <a:avLst/>
          </a:prstGeom>
          <a:noFill/>
          <a:ln w="9525" algn="ctr">
            <a:noFill/>
            <a:miter lim="800000"/>
            <a:headEnd/>
            <a:tailEnd/>
          </a:ln>
        </p:spPr>
        <p:txBody>
          <a:bodyPr>
            <a:spAutoFit/>
          </a:bodyPr>
          <a:lstStyle/>
          <a:p>
            <a:pPr marL="85725" indent="-85725">
              <a:spcBef>
                <a:spcPct val="50000"/>
              </a:spcBef>
            </a:pPr>
            <a:r>
              <a:rPr lang="ja-JP" altLang="en-US" sz="1600" b="0" u="none" dirty="0">
                <a:solidFill>
                  <a:schemeClr val="tx1"/>
                </a:solidFill>
              </a:rPr>
              <a:t>・</a:t>
            </a:r>
            <a:r>
              <a:rPr lang="en-US" altLang="ja-JP" sz="1400" b="0" u="none" dirty="0">
                <a:solidFill>
                  <a:schemeClr val="tx1"/>
                </a:solidFill>
                <a:latin typeface="Times New Roman" pitchFamily="18" charset="0"/>
                <a:cs typeface="Times New Roman" pitchFamily="18" charset="0"/>
              </a:rPr>
              <a:t>Carrying out &amp; participation in workshop, training, etc.</a:t>
            </a:r>
            <a:endParaRPr lang="ja-JP" altLang="en-US" sz="1600" b="0" u="none" dirty="0">
              <a:solidFill>
                <a:schemeClr val="tx1"/>
              </a:solidFill>
            </a:endParaRPr>
          </a:p>
        </p:txBody>
      </p:sp>
      <p:sp>
        <p:nvSpPr>
          <p:cNvPr id="18471" name="Text Box 49"/>
          <p:cNvSpPr txBox="1">
            <a:spLocks noChangeArrowheads="1"/>
          </p:cNvSpPr>
          <p:nvPr/>
        </p:nvSpPr>
        <p:spPr bwMode="auto">
          <a:xfrm>
            <a:off x="5598422" y="4047318"/>
            <a:ext cx="2027238" cy="338137"/>
          </a:xfrm>
          <a:prstGeom prst="rect">
            <a:avLst/>
          </a:prstGeom>
          <a:noFill/>
          <a:ln w="9525" algn="ctr">
            <a:noFill/>
            <a:miter lim="800000"/>
            <a:headEnd/>
            <a:tailEnd/>
          </a:ln>
        </p:spPr>
        <p:txBody>
          <a:bodyPr>
            <a:spAutoFit/>
          </a:bodyPr>
          <a:lstStyle/>
          <a:p>
            <a:pPr>
              <a:spcBef>
                <a:spcPct val="50000"/>
              </a:spcBef>
            </a:pPr>
            <a:r>
              <a:rPr lang="ja-JP" altLang="en-US" sz="1600" b="0" u="none" dirty="0">
                <a:solidFill>
                  <a:schemeClr val="tx1"/>
                </a:solidFill>
              </a:rPr>
              <a:t>・</a:t>
            </a:r>
            <a:r>
              <a:rPr lang="en-US" altLang="ja-JP" sz="1400" b="0" u="none" dirty="0">
                <a:solidFill>
                  <a:schemeClr val="tx1"/>
                </a:solidFill>
                <a:latin typeface="Times New Roman" pitchFamily="18" charset="0"/>
                <a:cs typeface="Times New Roman" pitchFamily="18" charset="0"/>
              </a:rPr>
              <a:t>Inviting an expert</a:t>
            </a:r>
            <a:endParaRPr lang="ja-JP" altLang="en-US" sz="1600" b="0" u="none" dirty="0">
              <a:solidFill>
                <a:schemeClr val="tx1"/>
              </a:solidFill>
            </a:endParaRPr>
          </a:p>
        </p:txBody>
      </p:sp>
      <p:sp>
        <p:nvSpPr>
          <p:cNvPr id="18472" name="Text Box 50"/>
          <p:cNvSpPr txBox="1">
            <a:spLocks noChangeArrowheads="1"/>
          </p:cNvSpPr>
          <p:nvPr/>
        </p:nvSpPr>
        <p:spPr bwMode="auto">
          <a:xfrm>
            <a:off x="5607050" y="4415466"/>
            <a:ext cx="3246438" cy="554038"/>
          </a:xfrm>
          <a:prstGeom prst="rect">
            <a:avLst/>
          </a:prstGeom>
          <a:noFill/>
          <a:ln w="9525" algn="ctr">
            <a:noFill/>
            <a:miter lim="800000"/>
            <a:headEnd/>
            <a:tailEnd/>
          </a:ln>
        </p:spPr>
        <p:txBody>
          <a:bodyPr>
            <a:spAutoFit/>
          </a:bodyPr>
          <a:lstStyle/>
          <a:p>
            <a:pPr marL="85725" indent="-85725">
              <a:spcBef>
                <a:spcPct val="50000"/>
              </a:spcBef>
            </a:pPr>
            <a:r>
              <a:rPr lang="ja-JP" altLang="en-US" sz="1600" b="0" u="none" dirty="0">
                <a:solidFill>
                  <a:schemeClr val="tx1"/>
                </a:solidFill>
              </a:rPr>
              <a:t>・</a:t>
            </a:r>
            <a:r>
              <a:rPr lang="en-US" altLang="ja-JP" sz="1400" b="0" u="none" dirty="0">
                <a:solidFill>
                  <a:schemeClr val="tx1"/>
                </a:solidFill>
                <a:latin typeface="Times New Roman" pitchFamily="18" charset="0"/>
                <a:cs typeface="Times New Roman" pitchFamily="18" charset="0"/>
              </a:rPr>
              <a:t>Ties with various people, implementing experience-based events</a:t>
            </a:r>
            <a:endParaRPr lang="ja-JP" altLang="en-US" sz="1600" b="0" u="none" dirty="0">
              <a:solidFill>
                <a:schemeClr val="tx1"/>
              </a:solidFill>
            </a:endParaRPr>
          </a:p>
        </p:txBody>
      </p:sp>
      <p:sp>
        <p:nvSpPr>
          <p:cNvPr id="18473" name="Text Box 51"/>
          <p:cNvSpPr txBox="1">
            <a:spLocks noChangeArrowheads="1"/>
          </p:cNvSpPr>
          <p:nvPr/>
        </p:nvSpPr>
        <p:spPr bwMode="auto">
          <a:xfrm>
            <a:off x="5613400" y="5915025"/>
            <a:ext cx="3314940" cy="554038"/>
          </a:xfrm>
          <a:prstGeom prst="rect">
            <a:avLst/>
          </a:prstGeom>
          <a:noFill/>
          <a:ln w="9525" algn="ctr">
            <a:noFill/>
            <a:miter lim="800000"/>
            <a:headEnd/>
            <a:tailEnd/>
          </a:ln>
        </p:spPr>
        <p:txBody>
          <a:bodyPr wrap="square">
            <a:spAutoFit/>
          </a:bodyPr>
          <a:lstStyle/>
          <a:p>
            <a:pPr marL="85725" indent="-85725">
              <a:spcBef>
                <a:spcPct val="50000"/>
              </a:spcBef>
            </a:pPr>
            <a:r>
              <a:rPr lang="ja-JP" altLang="en-US" sz="1600" b="0" u="none" dirty="0">
                <a:solidFill>
                  <a:schemeClr val="tx1"/>
                </a:solidFill>
              </a:rPr>
              <a:t>・</a:t>
            </a:r>
            <a:r>
              <a:rPr lang="en-US" altLang="ja-JP" sz="1400" b="0" u="none" dirty="0">
                <a:solidFill>
                  <a:schemeClr val="tx1"/>
                </a:solidFill>
                <a:latin typeface="Times New Roman" pitchFamily="18" charset="0"/>
                <a:cs typeface="Times New Roman" pitchFamily="18" charset="0"/>
              </a:rPr>
              <a:t>Green tourism, experience-based  model tour</a:t>
            </a:r>
            <a:endParaRPr lang="ja-JP" altLang="en-US" sz="1600" b="0" u="none" dirty="0">
              <a:solidFill>
                <a:schemeClr val="tx1"/>
              </a:solidFill>
            </a:endParaRPr>
          </a:p>
        </p:txBody>
      </p:sp>
      <p:sp>
        <p:nvSpPr>
          <p:cNvPr id="18474" name="Text Box 52"/>
          <p:cNvSpPr txBox="1">
            <a:spLocks noChangeArrowheads="1"/>
          </p:cNvSpPr>
          <p:nvPr/>
        </p:nvSpPr>
        <p:spPr bwMode="auto">
          <a:xfrm>
            <a:off x="5621338" y="5686904"/>
            <a:ext cx="3232150" cy="338138"/>
          </a:xfrm>
          <a:prstGeom prst="rect">
            <a:avLst/>
          </a:prstGeom>
          <a:noFill/>
          <a:ln w="9525" algn="ctr">
            <a:noFill/>
            <a:miter lim="800000"/>
            <a:headEnd/>
            <a:tailEnd/>
          </a:ln>
        </p:spPr>
        <p:txBody>
          <a:bodyPr>
            <a:spAutoFit/>
          </a:bodyPr>
          <a:lstStyle/>
          <a:p>
            <a:pPr>
              <a:spcBef>
                <a:spcPct val="50000"/>
              </a:spcBef>
            </a:pPr>
            <a:r>
              <a:rPr lang="ja-JP" altLang="en-US" sz="1600" b="0" u="none" dirty="0">
                <a:solidFill>
                  <a:schemeClr val="tx1"/>
                </a:solidFill>
              </a:rPr>
              <a:t>・</a:t>
            </a:r>
            <a:r>
              <a:rPr lang="en-US" altLang="ja-JP" sz="1400" b="0" u="none" dirty="0">
                <a:solidFill>
                  <a:schemeClr val="tx1"/>
                </a:solidFill>
                <a:latin typeface="Times New Roman" pitchFamily="18" charset="0"/>
                <a:cs typeface="Times New Roman" pitchFamily="18" charset="0"/>
              </a:rPr>
              <a:t>Pilot shop, exhibition of products, etc.</a:t>
            </a:r>
            <a:endParaRPr lang="ja-JP" altLang="en-US" sz="1600" b="0" u="none" dirty="0">
              <a:solidFill>
                <a:schemeClr val="tx1"/>
              </a:solidFill>
            </a:endParaRPr>
          </a:p>
        </p:txBody>
      </p:sp>
      <p:sp>
        <p:nvSpPr>
          <p:cNvPr id="18475" name="Text Box 53"/>
          <p:cNvSpPr txBox="1">
            <a:spLocks noChangeArrowheads="1"/>
          </p:cNvSpPr>
          <p:nvPr/>
        </p:nvSpPr>
        <p:spPr bwMode="auto">
          <a:xfrm>
            <a:off x="5607050" y="4948237"/>
            <a:ext cx="3089275" cy="769937"/>
          </a:xfrm>
          <a:prstGeom prst="rect">
            <a:avLst/>
          </a:prstGeom>
          <a:noFill/>
          <a:ln w="9525" algn="ctr">
            <a:noFill/>
            <a:miter lim="800000"/>
            <a:headEnd/>
            <a:tailEnd/>
          </a:ln>
        </p:spPr>
        <p:txBody>
          <a:bodyPr>
            <a:spAutoFit/>
          </a:bodyPr>
          <a:lstStyle/>
          <a:p>
            <a:pPr marL="92075" indent="-92075">
              <a:spcBef>
                <a:spcPct val="50000"/>
              </a:spcBef>
            </a:pPr>
            <a:r>
              <a:rPr lang="ja-JP" altLang="en-US" sz="1600" b="0" u="none" dirty="0">
                <a:solidFill>
                  <a:schemeClr val="tx1"/>
                </a:solidFill>
              </a:rPr>
              <a:t>・</a:t>
            </a:r>
            <a:r>
              <a:rPr lang="en-US" altLang="ja-JP" sz="1400" b="0" u="none" dirty="0">
                <a:solidFill>
                  <a:schemeClr val="tx1"/>
                </a:solidFill>
                <a:latin typeface="Times New Roman" pitchFamily="18" charset="0"/>
                <a:cs typeface="Times New Roman" pitchFamily="18" charset="0"/>
              </a:rPr>
              <a:t>Learning on environment, life system conservation,  planting, tree thinning, landscaping, water culture, etc.</a:t>
            </a:r>
            <a:endParaRPr lang="ja-JP" altLang="en-US" sz="1600" b="0" u="none" dirty="0">
              <a:solidFill>
                <a:schemeClr val="tx1"/>
              </a:solidFill>
            </a:endParaRPr>
          </a:p>
        </p:txBody>
      </p:sp>
      <p:sp>
        <p:nvSpPr>
          <p:cNvPr id="276525" name="テキスト ボックス 2"/>
          <p:cNvSpPr txBox="1">
            <a:spLocks noChangeArrowheads="1"/>
          </p:cNvSpPr>
          <p:nvPr/>
        </p:nvSpPr>
        <p:spPr bwMode="auto">
          <a:xfrm>
            <a:off x="0" y="0"/>
            <a:ext cx="9144000" cy="461963"/>
          </a:xfrm>
          <a:prstGeom prst="rect">
            <a:avLst/>
          </a:prstGeom>
          <a:solidFill>
            <a:srgbClr val="3333FF"/>
          </a:solidFill>
          <a:ln w="9525">
            <a:noFill/>
            <a:miter lim="800000"/>
            <a:headEnd/>
            <a:tailEnd/>
          </a:ln>
        </p:spPr>
        <p:txBody>
          <a:bodyPr>
            <a:spAutoFit/>
          </a:bodyPr>
          <a:lstStyle/>
          <a:p>
            <a:pPr algn="ctr">
              <a:defRPr/>
            </a:pPr>
            <a:r>
              <a:rPr lang="en-US" altLang="ja-JP" sz="2400" u="none" dirty="0">
                <a:solidFill>
                  <a:schemeClr val="bg1"/>
                </a:solidFill>
                <a:latin typeface="Times New Roman" pitchFamily="18" charset="0"/>
                <a:cs typeface="Times New Roman" pitchFamily="18" charset="0"/>
              </a:rPr>
              <a:t>Image of Non-structural Measures in </a:t>
            </a:r>
            <a:r>
              <a:rPr lang="en-US" altLang="ja-JP" sz="2400" u="none" dirty="0" smtClean="0">
                <a:solidFill>
                  <a:schemeClr val="bg1"/>
                </a:solidFill>
                <a:latin typeface="Times New Roman" pitchFamily="18" charset="0"/>
                <a:cs typeface="Times New Roman" pitchFamily="18" charset="0"/>
              </a:rPr>
              <a:t>Reservoir </a:t>
            </a:r>
            <a:r>
              <a:rPr lang="en-US" altLang="ja-JP" sz="2400" u="none" dirty="0">
                <a:solidFill>
                  <a:schemeClr val="bg1"/>
                </a:solidFill>
                <a:latin typeface="Times New Roman" pitchFamily="18" charset="0"/>
                <a:cs typeface="Times New Roman" pitchFamily="18" charset="0"/>
              </a:rPr>
              <a:t>Area</a:t>
            </a:r>
            <a:endParaRPr lang="ja-JP" altLang="en-US" sz="2400" b="0" u="none" dirty="0">
              <a:solidFill>
                <a:schemeClr val="bg1"/>
              </a:solidFill>
              <a:effectLst>
                <a:outerShdw blurRad="38100" dist="38100" dir="2700000" algn="tl">
                  <a:srgbClr val="000000"/>
                </a:outerShdw>
              </a:effectLst>
              <a:latin typeface="Arial" charset="0"/>
              <a:ea typeface="HGP創英角ｺﾞｼｯｸUB" pitchFamily="50" charset="-128"/>
              <a:cs typeface="+mn-cs"/>
            </a:endParaRPr>
          </a:p>
        </p:txBody>
      </p:sp>
      <p:sp>
        <p:nvSpPr>
          <p:cNvPr id="18477" name="Text Box 19"/>
          <p:cNvSpPr txBox="1">
            <a:spLocks noChangeArrowheads="1"/>
          </p:cNvSpPr>
          <p:nvPr/>
        </p:nvSpPr>
        <p:spPr bwMode="auto">
          <a:xfrm>
            <a:off x="8572500" y="6521450"/>
            <a:ext cx="571500" cy="338138"/>
          </a:xfrm>
          <a:prstGeom prst="rect">
            <a:avLst/>
          </a:prstGeom>
          <a:noFill/>
          <a:ln w="9525" algn="ctr">
            <a:noFill/>
            <a:miter lim="800000"/>
            <a:headEnd/>
            <a:tailEnd/>
          </a:ln>
        </p:spPr>
        <p:txBody>
          <a:bodyPr>
            <a:spAutoFit/>
          </a:bodyPr>
          <a:lstStyle/>
          <a:p>
            <a:pPr algn="ctr">
              <a:spcBef>
                <a:spcPct val="50000"/>
              </a:spcBef>
            </a:pPr>
            <a:r>
              <a:rPr lang="en-US" altLang="ja-JP" sz="1600" b="0" u="none">
                <a:solidFill>
                  <a:schemeClr val="tx1"/>
                </a:solidFill>
              </a:rPr>
              <a:t>16</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170703水源を守る町民大会2"/>
          <p:cNvPicPr>
            <a:picLocks noChangeAspect="1" noChangeArrowheads="1"/>
          </p:cNvPicPr>
          <p:nvPr/>
        </p:nvPicPr>
        <p:blipFill>
          <a:blip r:embed="rId3" cstate="print"/>
          <a:srcRect/>
          <a:stretch>
            <a:fillRect/>
          </a:stretch>
        </p:blipFill>
        <p:spPr bwMode="auto">
          <a:xfrm>
            <a:off x="906463" y="1504950"/>
            <a:ext cx="2740025" cy="1827213"/>
          </a:xfrm>
          <a:prstGeom prst="rect">
            <a:avLst/>
          </a:prstGeom>
          <a:noFill/>
          <a:ln w="9525">
            <a:noFill/>
            <a:miter lim="800000"/>
            <a:headEnd/>
            <a:tailEnd/>
          </a:ln>
        </p:spPr>
      </p:pic>
      <p:pic>
        <p:nvPicPr>
          <p:cNvPr id="19459" name="Picture 3" descr="040_24"/>
          <p:cNvPicPr>
            <a:picLocks noChangeAspect="1" noChangeArrowheads="1"/>
          </p:cNvPicPr>
          <p:nvPr/>
        </p:nvPicPr>
        <p:blipFill>
          <a:blip r:embed="rId4" cstate="print"/>
          <a:srcRect/>
          <a:stretch>
            <a:fillRect/>
          </a:stretch>
        </p:blipFill>
        <p:spPr bwMode="auto">
          <a:xfrm>
            <a:off x="852488" y="4456113"/>
            <a:ext cx="2878137" cy="1908175"/>
          </a:xfrm>
          <a:prstGeom prst="rect">
            <a:avLst/>
          </a:prstGeom>
          <a:noFill/>
          <a:ln w="9525">
            <a:noFill/>
            <a:miter lim="800000"/>
            <a:headEnd/>
            <a:tailEnd/>
          </a:ln>
        </p:spPr>
      </p:pic>
      <p:pic>
        <p:nvPicPr>
          <p:cNvPr id="19460" name="Picture 4" descr="H171030六十里越街道広域連携フォーラム2-2"/>
          <p:cNvPicPr>
            <a:picLocks noGrp="1" noChangeAspect="1" noChangeArrowheads="1"/>
          </p:cNvPicPr>
          <p:nvPr>
            <p:ph idx="4294967295"/>
          </p:nvPr>
        </p:nvPicPr>
        <p:blipFill>
          <a:blip r:embed="rId5" cstate="print"/>
          <a:srcRect/>
          <a:stretch>
            <a:fillRect/>
          </a:stretch>
        </p:blipFill>
        <p:spPr>
          <a:xfrm>
            <a:off x="5383213" y="1485900"/>
            <a:ext cx="2768600" cy="1844675"/>
          </a:xfrm>
        </p:spPr>
      </p:pic>
      <p:sp>
        <p:nvSpPr>
          <p:cNvPr id="24581" name="AutoShape 5"/>
          <p:cNvSpPr>
            <a:spLocks noChangeArrowheads="1"/>
          </p:cNvSpPr>
          <p:nvPr/>
        </p:nvSpPr>
        <p:spPr bwMode="auto">
          <a:xfrm>
            <a:off x="504825" y="3289300"/>
            <a:ext cx="8231188" cy="642938"/>
          </a:xfrm>
          <a:prstGeom prst="leftRightArrow">
            <a:avLst>
              <a:gd name="adj1" fmla="val 69648"/>
              <a:gd name="adj2" fmla="val 81853"/>
            </a:avLst>
          </a:prstGeom>
          <a:gradFill rotWithShape="1">
            <a:gsLst>
              <a:gs pos="0">
                <a:srgbClr val="FFFF99"/>
              </a:gs>
              <a:gs pos="100000">
                <a:srgbClr val="FF99CC"/>
              </a:gs>
            </a:gsLst>
            <a:lin ang="0" scaled="1"/>
          </a:gradFill>
          <a:ln w="9525" algn="ctr">
            <a:noFill/>
            <a:miter lim="800000"/>
            <a:headEnd/>
            <a:tailEnd/>
          </a:ln>
          <a:effectLst/>
        </p:spPr>
        <p:txBody>
          <a:bodyPr wrap="none" anchor="ctr"/>
          <a:lstStyle/>
          <a:p>
            <a:pPr algn="ctr">
              <a:defRPr/>
            </a:pPr>
            <a:endParaRPr lang="ja-JP" altLang="en-US" sz="2000" b="0" u="none">
              <a:solidFill>
                <a:schemeClr val="tx1"/>
              </a:solidFill>
              <a:effectLst>
                <a:outerShdw blurRad="38100" dist="38100" dir="2700000" algn="tl">
                  <a:srgbClr val="000000">
                    <a:alpha val="43137"/>
                  </a:srgbClr>
                </a:outerShdw>
              </a:effectLst>
              <a:latin typeface="Arial" pitchFamily="34" charset="0"/>
              <a:ea typeface="ＭＳ Ｐゴシック" pitchFamily="50" charset="-128"/>
              <a:cs typeface="+mn-cs"/>
            </a:endParaRPr>
          </a:p>
        </p:txBody>
      </p:sp>
      <p:sp>
        <p:nvSpPr>
          <p:cNvPr id="24582" name="AutoShape 6"/>
          <p:cNvSpPr>
            <a:spLocks noChangeArrowheads="1"/>
          </p:cNvSpPr>
          <p:nvPr/>
        </p:nvSpPr>
        <p:spPr bwMode="auto">
          <a:xfrm rot="16200000">
            <a:off x="1623219" y="3298720"/>
            <a:ext cx="5976937" cy="638175"/>
          </a:xfrm>
          <a:prstGeom prst="leftRightArrow">
            <a:avLst>
              <a:gd name="adj1" fmla="val 69648"/>
              <a:gd name="adj2" fmla="val 59880"/>
            </a:avLst>
          </a:prstGeom>
          <a:gradFill rotWithShape="1">
            <a:gsLst>
              <a:gs pos="0">
                <a:srgbClr val="66FF99"/>
              </a:gs>
              <a:gs pos="100000">
                <a:srgbClr val="99CCFF"/>
              </a:gs>
            </a:gsLst>
            <a:lin ang="0" scaled="1"/>
          </a:gradFill>
          <a:ln w="9525" algn="ctr">
            <a:noFill/>
            <a:miter lim="800000"/>
            <a:headEnd/>
            <a:tailEnd/>
          </a:ln>
          <a:effectLst/>
        </p:spPr>
        <p:txBody>
          <a:bodyPr wrap="none" anchor="ctr"/>
          <a:lstStyle/>
          <a:p>
            <a:pPr algn="ctr">
              <a:defRPr/>
            </a:pPr>
            <a:endParaRPr lang="ja-JP" altLang="en-US" sz="2000" b="0" u="none">
              <a:solidFill>
                <a:schemeClr val="tx1"/>
              </a:solidFill>
              <a:effectLst>
                <a:outerShdw blurRad="38100" dist="38100" dir="2700000" algn="tl">
                  <a:srgbClr val="000000">
                    <a:alpha val="43137"/>
                  </a:srgbClr>
                </a:outerShdw>
              </a:effectLst>
              <a:latin typeface="Arial" pitchFamily="34" charset="0"/>
              <a:ea typeface="ＭＳ Ｐゴシック" pitchFamily="50" charset="-128"/>
              <a:cs typeface="+mn-cs"/>
            </a:endParaRPr>
          </a:p>
        </p:txBody>
      </p:sp>
      <p:sp>
        <p:nvSpPr>
          <p:cNvPr id="24583" name="AutoShape 7"/>
          <p:cNvSpPr>
            <a:spLocks noChangeArrowheads="1"/>
          </p:cNvSpPr>
          <p:nvPr/>
        </p:nvSpPr>
        <p:spPr bwMode="auto">
          <a:xfrm>
            <a:off x="358087" y="3831326"/>
            <a:ext cx="4017962" cy="2644775"/>
          </a:xfrm>
          <a:prstGeom prst="roundRect">
            <a:avLst>
              <a:gd name="adj" fmla="val 16667"/>
            </a:avLst>
          </a:prstGeom>
          <a:noFill/>
          <a:ln w="38100" algn="ctr">
            <a:solidFill>
              <a:schemeClr val="tx1"/>
            </a:solidFill>
            <a:prstDash val="sysDot"/>
            <a:round/>
            <a:headEnd/>
            <a:tailEnd/>
          </a:ln>
          <a:effectLst/>
        </p:spPr>
        <p:txBody>
          <a:bodyPr wrap="none" anchor="ctr"/>
          <a:lstStyle/>
          <a:p>
            <a:pPr algn="ctr">
              <a:defRPr/>
            </a:pPr>
            <a:endParaRPr lang="ja-JP" altLang="en-US" sz="2000" b="0" u="none">
              <a:solidFill>
                <a:schemeClr val="tx1"/>
              </a:solidFill>
              <a:effectLst>
                <a:outerShdw blurRad="38100" dist="38100" dir="2700000" algn="tl">
                  <a:srgbClr val="000000">
                    <a:alpha val="43137"/>
                  </a:srgbClr>
                </a:outerShdw>
              </a:effectLst>
              <a:latin typeface="Arial" pitchFamily="34" charset="0"/>
              <a:ea typeface="ＭＳ Ｐゴシック" pitchFamily="50" charset="-128"/>
              <a:cs typeface="+mn-cs"/>
            </a:endParaRPr>
          </a:p>
        </p:txBody>
      </p:sp>
      <p:sp>
        <p:nvSpPr>
          <p:cNvPr id="24584" name="AutoShape 8"/>
          <p:cNvSpPr>
            <a:spLocks noChangeArrowheads="1"/>
          </p:cNvSpPr>
          <p:nvPr/>
        </p:nvSpPr>
        <p:spPr bwMode="auto">
          <a:xfrm>
            <a:off x="4840288" y="3827463"/>
            <a:ext cx="3775075" cy="2644775"/>
          </a:xfrm>
          <a:prstGeom prst="roundRect">
            <a:avLst>
              <a:gd name="adj" fmla="val 16667"/>
            </a:avLst>
          </a:prstGeom>
          <a:noFill/>
          <a:ln w="38100" algn="ctr">
            <a:solidFill>
              <a:schemeClr val="tx1"/>
            </a:solidFill>
            <a:prstDash val="sysDot"/>
            <a:round/>
            <a:headEnd/>
            <a:tailEnd/>
          </a:ln>
          <a:effectLst/>
        </p:spPr>
        <p:txBody>
          <a:bodyPr wrap="none" anchor="ctr"/>
          <a:lstStyle/>
          <a:p>
            <a:pPr algn="ctr">
              <a:defRPr/>
            </a:pPr>
            <a:endParaRPr lang="ja-JP" altLang="en-US" sz="2000" b="0" u="none">
              <a:solidFill>
                <a:schemeClr val="tx1"/>
              </a:solidFill>
              <a:effectLst>
                <a:outerShdw blurRad="38100" dist="38100" dir="2700000" algn="tl">
                  <a:srgbClr val="000000">
                    <a:alpha val="43137"/>
                  </a:srgbClr>
                </a:outerShdw>
              </a:effectLst>
              <a:latin typeface="Arial" pitchFamily="34" charset="0"/>
              <a:ea typeface="ＭＳ Ｐゴシック" pitchFamily="50" charset="-128"/>
              <a:cs typeface="+mn-cs"/>
            </a:endParaRPr>
          </a:p>
        </p:txBody>
      </p:sp>
      <p:sp>
        <p:nvSpPr>
          <p:cNvPr id="24585" name="AutoShape 9"/>
          <p:cNvSpPr>
            <a:spLocks noChangeArrowheads="1"/>
          </p:cNvSpPr>
          <p:nvPr/>
        </p:nvSpPr>
        <p:spPr bwMode="auto">
          <a:xfrm>
            <a:off x="369888" y="731838"/>
            <a:ext cx="4017962" cy="2644775"/>
          </a:xfrm>
          <a:prstGeom prst="roundRect">
            <a:avLst>
              <a:gd name="adj" fmla="val 16667"/>
            </a:avLst>
          </a:prstGeom>
          <a:noFill/>
          <a:ln w="38100" algn="ctr">
            <a:solidFill>
              <a:schemeClr val="tx1"/>
            </a:solidFill>
            <a:prstDash val="sysDot"/>
            <a:round/>
            <a:headEnd/>
            <a:tailEnd/>
          </a:ln>
          <a:effectLst/>
        </p:spPr>
        <p:txBody>
          <a:bodyPr wrap="none" anchor="ctr"/>
          <a:lstStyle/>
          <a:p>
            <a:pPr algn="ctr">
              <a:defRPr/>
            </a:pPr>
            <a:endParaRPr lang="ja-JP" altLang="en-US" sz="2000" b="0" u="none">
              <a:solidFill>
                <a:schemeClr val="tx1"/>
              </a:solidFill>
              <a:effectLst>
                <a:outerShdw blurRad="38100" dist="38100" dir="2700000" algn="tl">
                  <a:srgbClr val="000000">
                    <a:alpha val="43137"/>
                  </a:srgbClr>
                </a:outerShdw>
              </a:effectLst>
              <a:latin typeface="Arial" pitchFamily="34" charset="0"/>
              <a:ea typeface="ＭＳ Ｐゴシック" pitchFamily="50" charset="-128"/>
              <a:cs typeface="+mn-cs"/>
            </a:endParaRPr>
          </a:p>
        </p:txBody>
      </p:sp>
      <p:sp>
        <p:nvSpPr>
          <p:cNvPr id="24586" name="AutoShape 10"/>
          <p:cNvSpPr>
            <a:spLocks noChangeArrowheads="1"/>
          </p:cNvSpPr>
          <p:nvPr/>
        </p:nvSpPr>
        <p:spPr bwMode="auto">
          <a:xfrm>
            <a:off x="4827588" y="731838"/>
            <a:ext cx="3775075" cy="2644775"/>
          </a:xfrm>
          <a:prstGeom prst="roundRect">
            <a:avLst>
              <a:gd name="adj" fmla="val 16667"/>
            </a:avLst>
          </a:prstGeom>
          <a:noFill/>
          <a:ln w="38100" algn="ctr">
            <a:solidFill>
              <a:schemeClr val="tx1"/>
            </a:solidFill>
            <a:prstDash val="sysDot"/>
            <a:round/>
            <a:headEnd/>
            <a:tailEnd/>
          </a:ln>
          <a:effectLst/>
        </p:spPr>
        <p:txBody>
          <a:bodyPr wrap="none" anchor="ctr"/>
          <a:lstStyle/>
          <a:p>
            <a:pPr algn="ctr">
              <a:defRPr/>
            </a:pPr>
            <a:endParaRPr lang="ja-JP" altLang="en-US" sz="2000" b="0" u="none">
              <a:solidFill>
                <a:schemeClr val="tx1"/>
              </a:solidFill>
              <a:effectLst>
                <a:outerShdw blurRad="38100" dist="38100" dir="2700000" algn="tl">
                  <a:srgbClr val="000000">
                    <a:alpha val="43137"/>
                  </a:srgbClr>
                </a:outerShdw>
              </a:effectLst>
              <a:latin typeface="Arial" pitchFamily="34" charset="0"/>
              <a:ea typeface="ＭＳ Ｐゴシック" pitchFamily="50" charset="-128"/>
              <a:cs typeface="+mn-cs"/>
            </a:endParaRPr>
          </a:p>
        </p:txBody>
      </p:sp>
      <p:sp>
        <p:nvSpPr>
          <p:cNvPr id="19467" name="Text Box 11"/>
          <p:cNvSpPr txBox="1">
            <a:spLocks noChangeArrowheads="1"/>
          </p:cNvSpPr>
          <p:nvPr/>
        </p:nvSpPr>
        <p:spPr bwMode="auto">
          <a:xfrm>
            <a:off x="492125" y="3405188"/>
            <a:ext cx="4105275" cy="366712"/>
          </a:xfrm>
          <a:prstGeom prst="rect">
            <a:avLst/>
          </a:prstGeom>
          <a:noFill/>
          <a:ln w="9525" algn="ctr">
            <a:noFill/>
            <a:miter lim="800000"/>
            <a:headEnd/>
            <a:tailEnd/>
          </a:ln>
        </p:spPr>
        <p:txBody>
          <a:bodyPr>
            <a:spAutoFit/>
          </a:bodyPr>
          <a:lstStyle/>
          <a:p>
            <a:pPr>
              <a:spcBef>
                <a:spcPct val="50000"/>
              </a:spcBef>
            </a:pPr>
            <a:r>
              <a:rPr lang="ja-JP" altLang="en-US" b="0" u="none" dirty="0">
                <a:solidFill>
                  <a:schemeClr val="tx1"/>
                </a:solidFill>
                <a:latin typeface="Arial" pitchFamily="34" charset="0"/>
              </a:rPr>
              <a:t>　　　　　</a:t>
            </a:r>
            <a:r>
              <a:rPr lang="en-US" altLang="ja-JP" b="0" u="none" dirty="0">
                <a:solidFill>
                  <a:schemeClr val="tx1"/>
                </a:solidFill>
                <a:latin typeface="Times New Roman" pitchFamily="18" charset="0"/>
                <a:cs typeface="Times New Roman" pitchFamily="18" charset="0"/>
              </a:rPr>
              <a:t>Regional Life</a:t>
            </a:r>
            <a:endParaRPr lang="ja-JP" altLang="en-US" b="0" u="none" dirty="0">
              <a:solidFill>
                <a:schemeClr val="tx1"/>
              </a:solidFill>
              <a:latin typeface="Arial" pitchFamily="34" charset="0"/>
            </a:endParaRPr>
          </a:p>
        </p:txBody>
      </p:sp>
      <p:sp>
        <p:nvSpPr>
          <p:cNvPr id="19468" name="Text Box 12"/>
          <p:cNvSpPr txBox="1">
            <a:spLocks noChangeArrowheads="1"/>
          </p:cNvSpPr>
          <p:nvPr/>
        </p:nvSpPr>
        <p:spPr bwMode="auto">
          <a:xfrm>
            <a:off x="4074634" y="3423878"/>
            <a:ext cx="4271962" cy="368300"/>
          </a:xfrm>
          <a:prstGeom prst="rect">
            <a:avLst/>
          </a:prstGeom>
          <a:noFill/>
          <a:ln w="9525" algn="ctr">
            <a:noFill/>
            <a:miter lim="800000"/>
            <a:headEnd/>
            <a:tailEnd/>
          </a:ln>
        </p:spPr>
        <p:txBody>
          <a:bodyPr>
            <a:spAutoFit/>
          </a:bodyPr>
          <a:lstStyle/>
          <a:p>
            <a:pPr algn="ctr">
              <a:spcBef>
                <a:spcPct val="50000"/>
              </a:spcBef>
            </a:pPr>
            <a:r>
              <a:rPr lang="ja-JP" altLang="en-US" b="0" u="none" dirty="0">
                <a:solidFill>
                  <a:schemeClr val="tx1"/>
                </a:solidFill>
                <a:latin typeface="Arial" pitchFamily="34" charset="0"/>
              </a:rPr>
              <a:t>　　　　　　　</a:t>
            </a:r>
            <a:r>
              <a:rPr lang="en-US" altLang="ja-JP" b="0" u="none" dirty="0">
                <a:solidFill>
                  <a:schemeClr val="tx1"/>
                </a:solidFill>
                <a:latin typeface="Times New Roman" pitchFamily="18" charset="0"/>
                <a:cs typeface="Times New Roman" pitchFamily="18" charset="0"/>
              </a:rPr>
              <a:t>Ties with Exterior Parties</a:t>
            </a:r>
            <a:endParaRPr lang="ja-JP" altLang="en-US" b="0" u="none" dirty="0">
              <a:solidFill>
                <a:schemeClr val="tx1"/>
              </a:solidFill>
              <a:latin typeface="Arial" pitchFamily="34" charset="0"/>
            </a:endParaRPr>
          </a:p>
        </p:txBody>
      </p:sp>
      <p:sp>
        <p:nvSpPr>
          <p:cNvPr id="19469" name="Text Box 13"/>
          <p:cNvSpPr txBox="1">
            <a:spLocks noChangeArrowheads="1"/>
          </p:cNvSpPr>
          <p:nvPr/>
        </p:nvSpPr>
        <p:spPr bwMode="auto">
          <a:xfrm>
            <a:off x="4366104" y="676896"/>
            <a:ext cx="430887" cy="3016332"/>
          </a:xfrm>
          <a:prstGeom prst="rect">
            <a:avLst/>
          </a:prstGeom>
          <a:noFill/>
          <a:ln w="9525" algn="ctr">
            <a:noFill/>
            <a:miter lim="800000"/>
            <a:headEnd/>
            <a:tailEnd/>
          </a:ln>
        </p:spPr>
        <p:txBody>
          <a:bodyPr vert="vert270">
            <a:spAutoFit/>
          </a:bodyPr>
          <a:lstStyle/>
          <a:p>
            <a:pPr algn="ctr">
              <a:spcBef>
                <a:spcPct val="50000"/>
              </a:spcBef>
              <a:defRPr/>
            </a:pPr>
            <a:r>
              <a:rPr lang="en-US" altLang="ja-JP" sz="1600" b="0" u="none" dirty="0">
                <a:solidFill>
                  <a:schemeClr val="tx1"/>
                </a:solidFill>
                <a:latin typeface="Times New Roman" pitchFamily="18" charset="0"/>
                <a:cs typeface="Times New Roman" pitchFamily="18" charset="0"/>
              </a:rPr>
              <a:t>Human Resources Development</a:t>
            </a:r>
            <a:endParaRPr lang="ja-JP" altLang="en-US" sz="1600" b="0" u="none" dirty="0">
              <a:solidFill>
                <a:schemeClr val="tx1"/>
              </a:solidFill>
              <a:latin typeface="Times New Roman" pitchFamily="18" charset="0"/>
              <a:cs typeface="Times New Roman" pitchFamily="18" charset="0"/>
            </a:endParaRPr>
          </a:p>
        </p:txBody>
      </p:sp>
      <p:sp>
        <p:nvSpPr>
          <p:cNvPr id="19470" name="Text Box 14"/>
          <p:cNvSpPr txBox="1">
            <a:spLocks noChangeArrowheads="1"/>
          </p:cNvSpPr>
          <p:nvPr/>
        </p:nvSpPr>
        <p:spPr bwMode="auto">
          <a:xfrm>
            <a:off x="4358167" y="4025732"/>
            <a:ext cx="430887" cy="2113806"/>
          </a:xfrm>
          <a:prstGeom prst="rect">
            <a:avLst/>
          </a:prstGeom>
          <a:noFill/>
          <a:ln w="9525" algn="ctr">
            <a:noFill/>
            <a:miter lim="800000"/>
            <a:headEnd/>
            <a:tailEnd/>
          </a:ln>
        </p:spPr>
        <p:txBody>
          <a:bodyPr vert="vert270">
            <a:spAutoFit/>
          </a:bodyPr>
          <a:lstStyle/>
          <a:p>
            <a:pPr algn="ctr">
              <a:spcBef>
                <a:spcPct val="50000"/>
              </a:spcBef>
              <a:defRPr/>
            </a:pPr>
            <a:r>
              <a:rPr lang="en-US" altLang="ja-JP" sz="1600" b="0" u="none" dirty="0">
                <a:solidFill>
                  <a:schemeClr val="tx1"/>
                </a:solidFill>
                <a:latin typeface="Times New Roman" pitchFamily="18" charset="0"/>
                <a:cs typeface="Times New Roman" pitchFamily="18" charset="0"/>
              </a:rPr>
              <a:t>Resources Utilization</a:t>
            </a:r>
            <a:endParaRPr lang="ja-JP" altLang="en-US" sz="1600" b="0" u="none" dirty="0">
              <a:solidFill>
                <a:schemeClr val="tx1"/>
              </a:solidFill>
              <a:latin typeface="Times New Roman" pitchFamily="18" charset="0"/>
              <a:cs typeface="Times New Roman" pitchFamily="18" charset="0"/>
            </a:endParaRPr>
          </a:p>
        </p:txBody>
      </p:sp>
      <p:sp>
        <p:nvSpPr>
          <p:cNvPr id="19471" name="Text Box 15"/>
          <p:cNvSpPr txBox="1">
            <a:spLocks noChangeArrowheads="1"/>
          </p:cNvSpPr>
          <p:nvPr/>
        </p:nvSpPr>
        <p:spPr bwMode="auto">
          <a:xfrm>
            <a:off x="369888" y="3860800"/>
            <a:ext cx="3714750" cy="523875"/>
          </a:xfrm>
          <a:prstGeom prst="rect">
            <a:avLst/>
          </a:prstGeom>
          <a:noFill/>
          <a:ln w="9525" algn="ctr">
            <a:noFill/>
            <a:miter lim="800000"/>
            <a:headEnd/>
            <a:tailEnd/>
          </a:ln>
        </p:spPr>
        <p:txBody>
          <a:bodyPr>
            <a:spAutoFit/>
          </a:bodyPr>
          <a:lstStyle/>
          <a:p>
            <a:pPr>
              <a:buFont typeface="Wingdings" pitchFamily="2" charset="2"/>
              <a:buChar char="p"/>
            </a:pPr>
            <a:r>
              <a:rPr lang="en-US" altLang="ja-JP" sz="1400" b="0" u="none" dirty="0">
                <a:solidFill>
                  <a:schemeClr val="tx1"/>
                </a:solidFill>
                <a:latin typeface="Times New Roman" pitchFamily="18" charset="0"/>
                <a:cs typeface="Times New Roman" pitchFamily="18" charset="0"/>
              </a:rPr>
              <a:t>Forest conservation</a:t>
            </a:r>
            <a:endParaRPr lang="ja-JP" altLang="en-US" sz="1400" b="0" u="none" dirty="0">
              <a:solidFill>
                <a:schemeClr val="tx1"/>
              </a:solidFill>
              <a:latin typeface="Times New Roman" pitchFamily="18" charset="0"/>
              <a:cs typeface="Times New Roman" pitchFamily="18" charset="0"/>
            </a:endParaRPr>
          </a:p>
          <a:p>
            <a:pPr>
              <a:buFont typeface="Wingdings" pitchFamily="2" charset="2"/>
              <a:buChar char="p"/>
            </a:pPr>
            <a:r>
              <a:rPr lang="en-US" altLang="ja-JP" sz="1400" b="0" u="none" dirty="0">
                <a:solidFill>
                  <a:schemeClr val="tx1"/>
                </a:solidFill>
                <a:latin typeface="Times New Roman" pitchFamily="18" charset="0"/>
                <a:cs typeface="Times New Roman" pitchFamily="18" charset="0"/>
              </a:rPr>
              <a:t>Research and conservation of cultural assets</a:t>
            </a:r>
            <a:endParaRPr lang="ja-JP" altLang="en-US" sz="1400" b="0" u="none" dirty="0">
              <a:solidFill>
                <a:schemeClr val="tx1"/>
              </a:solidFill>
              <a:latin typeface="Times New Roman" pitchFamily="18" charset="0"/>
              <a:cs typeface="Times New Roman" pitchFamily="18" charset="0"/>
            </a:endParaRPr>
          </a:p>
        </p:txBody>
      </p:sp>
      <p:sp>
        <p:nvSpPr>
          <p:cNvPr id="19472" name="Text Box 16"/>
          <p:cNvSpPr txBox="1">
            <a:spLocks noChangeArrowheads="1"/>
          </p:cNvSpPr>
          <p:nvPr/>
        </p:nvSpPr>
        <p:spPr bwMode="auto">
          <a:xfrm>
            <a:off x="5405438" y="731838"/>
            <a:ext cx="3119437" cy="738187"/>
          </a:xfrm>
          <a:prstGeom prst="rect">
            <a:avLst/>
          </a:prstGeom>
          <a:noFill/>
          <a:ln w="9525" algn="ctr">
            <a:noFill/>
            <a:miter lim="800000"/>
            <a:headEnd/>
            <a:tailEnd/>
          </a:ln>
        </p:spPr>
        <p:txBody>
          <a:bodyPr>
            <a:spAutoFit/>
          </a:bodyPr>
          <a:lstStyle/>
          <a:p>
            <a:pPr>
              <a:buFont typeface="Wingdings" pitchFamily="2" charset="2"/>
              <a:buChar char="p"/>
            </a:pPr>
            <a:r>
              <a:rPr lang="en-US" altLang="ja-JP" sz="1400" b="0" u="none" dirty="0">
                <a:solidFill>
                  <a:schemeClr val="tx1"/>
                </a:solidFill>
                <a:latin typeface="Times New Roman" pitchFamily="18" charset="0"/>
                <a:cs typeface="Times New Roman" pitchFamily="18" charset="0"/>
              </a:rPr>
              <a:t>Ties between up &amp; </a:t>
            </a:r>
            <a:r>
              <a:rPr lang="en-US" altLang="ja-JP" sz="1400" b="0" u="none" dirty="0" smtClean="0">
                <a:solidFill>
                  <a:schemeClr val="tx1"/>
                </a:solidFill>
                <a:latin typeface="Times New Roman" pitchFamily="18" charset="0"/>
                <a:cs typeface="Times New Roman" pitchFamily="18" charset="0"/>
              </a:rPr>
              <a:t>downstream</a:t>
            </a:r>
            <a:endParaRPr lang="ja-JP" altLang="en-US" sz="1400" b="0" u="none" dirty="0">
              <a:solidFill>
                <a:schemeClr val="tx1"/>
              </a:solidFill>
              <a:latin typeface="Arial" pitchFamily="34" charset="0"/>
            </a:endParaRPr>
          </a:p>
          <a:p>
            <a:pPr>
              <a:buFont typeface="Wingdings" pitchFamily="2" charset="2"/>
              <a:buChar char="p"/>
            </a:pPr>
            <a:r>
              <a:rPr lang="en-US" altLang="ja-JP" sz="1400" b="0" u="none" dirty="0">
                <a:solidFill>
                  <a:schemeClr val="tx1"/>
                </a:solidFill>
                <a:latin typeface="Times New Roman" pitchFamily="18" charset="0"/>
                <a:cs typeface="Times New Roman" pitchFamily="18" charset="0"/>
              </a:rPr>
              <a:t>Human resources development</a:t>
            </a:r>
            <a:endParaRPr lang="ja-JP" altLang="en-US" sz="1400" b="0" u="none" dirty="0">
              <a:solidFill>
                <a:schemeClr val="tx1"/>
              </a:solidFill>
              <a:latin typeface="Arial" pitchFamily="34" charset="0"/>
            </a:endParaRPr>
          </a:p>
          <a:p>
            <a:pPr>
              <a:buFont typeface="Wingdings" pitchFamily="2" charset="2"/>
              <a:buChar char="p"/>
            </a:pPr>
            <a:r>
              <a:rPr lang="en-US" altLang="ja-JP" sz="1400" b="0" u="none" dirty="0">
                <a:solidFill>
                  <a:schemeClr val="tx1"/>
                </a:solidFill>
                <a:latin typeface="Times New Roman" pitchFamily="18" charset="0"/>
                <a:cs typeface="Times New Roman" pitchFamily="18" charset="0"/>
              </a:rPr>
              <a:t>Development of tourism</a:t>
            </a:r>
            <a:endParaRPr lang="ja-JP" altLang="en-US" sz="1400" b="0" u="none" dirty="0">
              <a:solidFill>
                <a:schemeClr val="tx1"/>
              </a:solidFill>
              <a:latin typeface="Arial" pitchFamily="34" charset="0"/>
            </a:endParaRPr>
          </a:p>
        </p:txBody>
      </p:sp>
      <p:sp>
        <p:nvSpPr>
          <p:cNvPr id="19473" name="Text Box 17"/>
          <p:cNvSpPr txBox="1">
            <a:spLocks noChangeArrowheads="1"/>
          </p:cNvSpPr>
          <p:nvPr/>
        </p:nvSpPr>
        <p:spPr bwMode="auto">
          <a:xfrm>
            <a:off x="4831003" y="3842229"/>
            <a:ext cx="2216778" cy="461665"/>
          </a:xfrm>
          <a:prstGeom prst="rect">
            <a:avLst/>
          </a:prstGeom>
          <a:noFill/>
          <a:ln w="9525" algn="ctr">
            <a:noFill/>
            <a:miter lim="800000"/>
            <a:headEnd/>
            <a:tailEnd/>
          </a:ln>
        </p:spPr>
        <p:txBody>
          <a:bodyPr wrap="square">
            <a:spAutoFit/>
          </a:bodyPr>
          <a:lstStyle/>
          <a:p>
            <a:pPr>
              <a:buFont typeface="Wingdings" pitchFamily="2" charset="2"/>
              <a:buChar char="p"/>
            </a:pPr>
            <a:r>
              <a:rPr lang="en-US" altLang="ja-JP" sz="1200" b="0" u="none" dirty="0">
                <a:solidFill>
                  <a:schemeClr val="tx1"/>
                </a:solidFill>
                <a:latin typeface="Times New Roman" pitchFamily="18" charset="0"/>
                <a:cs typeface="Times New Roman" pitchFamily="18" charset="0"/>
              </a:rPr>
              <a:t>Promotion of use of </a:t>
            </a:r>
            <a:r>
              <a:rPr lang="en-US" altLang="ja-JP" sz="1200" b="0" u="none" dirty="0" smtClean="0">
                <a:solidFill>
                  <a:schemeClr val="tx1"/>
                </a:solidFill>
                <a:latin typeface="Times New Roman" pitchFamily="18" charset="0"/>
                <a:cs typeface="Times New Roman" pitchFamily="18" charset="0"/>
              </a:rPr>
              <a:t>reservoir </a:t>
            </a:r>
            <a:endParaRPr lang="ja-JP" altLang="en-US" sz="1200" b="0" u="none" dirty="0">
              <a:solidFill>
                <a:schemeClr val="tx1"/>
              </a:solidFill>
              <a:latin typeface="Times New Roman" pitchFamily="18" charset="0"/>
              <a:cs typeface="Times New Roman" pitchFamily="18" charset="0"/>
            </a:endParaRPr>
          </a:p>
          <a:p>
            <a:pPr marL="85725" indent="-85725">
              <a:buFont typeface="Wingdings" pitchFamily="2" charset="2"/>
              <a:buChar char="p"/>
            </a:pPr>
            <a:r>
              <a:rPr lang="en-US" altLang="ja-JP" sz="1200" b="0" u="none" dirty="0">
                <a:solidFill>
                  <a:schemeClr val="tx1"/>
                </a:solidFill>
                <a:latin typeface="Times New Roman" pitchFamily="18" charset="0"/>
                <a:cs typeface="Times New Roman" pitchFamily="18" charset="0"/>
              </a:rPr>
              <a:t>Effective use of base facilities</a:t>
            </a:r>
            <a:endParaRPr lang="ja-JP" altLang="en-US" sz="1200" b="0" u="none" dirty="0">
              <a:solidFill>
                <a:schemeClr val="tx1"/>
              </a:solidFill>
              <a:latin typeface="Times New Roman" pitchFamily="18" charset="0"/>
              <a:cs typeface="Times New Roman" pitchFamily="18" charset="0"/>
            </a:endParaRPr>
          </a:p>
        </p:txBody>
      </p:sp>
      <p:pic>
        <p:nvPicPr>
          <p:cNvPr id="19474" name="Picture 18" descr="IMG_0938"/>
          <p:cNvPicPr>
            <a:picLocks noChangeAspect="1" noChangeArrowheads="1"/>
          </p:cNvPicPr>
          <p:nvPr/>
        </p:nvPicPr>
        <p:blipFill>
          <a:blip r:embed="rId6" cstate="print"/>
          <a:srcRect/>
          <a:stretch>
            <a:fillRect/>
          </a:stretch>
        </p:blipFill>
        <p:spPr bwMode="auto">
          <a:xfrm>
            <a:off x="5421313" y="4445958"/>
            <a:ext cx="2693987" cy="2022475"/>
          </a:xfrm>
          <a:prstGeom prst="rect">
            <a:avLst/>
          </a:prstGeom>
          <a:noFill/>
          <a:ln w="9525">
            <a:noFill/>
            <a:miter lim="800000"/>
            <a:headEnd/>
            <a:tailEnd/>
          </a:ln>
        </p:spPr>
      </p:pic>
      <p:sp>
        <p:nvSpPr>
          <p:cNvPr id="19475" name="Text Box 19"/>
          <p:cNvSpPr txBox="1">
            <a:spLocks noChangeArrowheads="1"/>
          </p:cNvSpPr>
          <p:nvPr/>
        </p:nvSpPr>
        <p:spPr bwMode="auto">
          <a:xfrm>
            <a:off x="6785633" y="3864034"/>
            <a:ext cx="1941513" cy="646331"/>
          </a:xfrm>
          <a:prstGeom prst="rect">
            <a:avLst/>
          </a:prstGeom>
          <a:noFill/>
          <a:ln w="9525" algn="ctr">
            <a:noFill/>
            <a:miter lim="800000"/>
            <a:headEnd/>
            <a:tailEnd/>
          </a:ln>
        </p:spPr>
        <p:txBody>
          <a:bodyPr>
            <a:spAutoFit/>
          </a:bodyPr>
          <a:lstStyle/>
          <a:p>
            <a:pPr marL="180975" indent="-180975">
              <a:buFont typeface="Wingdings" pitchFamily="2" charset="2"/>
              <a:buChar char="p"/>
            </a:pPr>
            <a:r>
              <a:rPr lang="en-US" altLang="ja-JP" sz="1200" b="0" u="none" dirty="0">
                <a:solidFill>
                  <a:schemeClr val="tx1"/>
                </a:solidFill>
                <a:latin typeface="Times New Roman" pitchFamily="18" charset="0"/>
                <a:cs typeface="Times New Roman" pitchFamily="18" charset="0"/>
              </a:rPr>
              <a:t>Development / sales of special </a:t>
            </a:r>
            <a:r>
              <a:rPr lang="en-US" altLang="ja-JP" sz="1200" b="0" u="none" dirty="0" smtClean="0">
                <a:solidFill>
                  <a:schemeClr val="tx1"/>
                </a:solidFill>
                <a:latin typeface="Times New Roman" pitchFamily="18" charset="0"/>
                <a:cs typeface="Times New Roman" pitchFamily="18" charset="0"/>
              </a:rPr>
              <a:t>products</a:t>
            </a:r>
            <a:endParaRPr lang="ja-JP" altLang="en-US" sz="1200" b="0" u="none" dirty="0">
              <a:solidFill>
                <a:schemeClr val="tx1"/>
              </a:solidFill>
              <a:latin typeface="Times New Roman" pitchFamily="18" charset="0"/>
              <a:cs typeface="Times New Roman" pitchFamily="18" charset="0"/>
            </a:endParaRPr>
          </a:p>
          <a:p>
            <a:pPr>
              <a:buFont typeface="Wingdings" pitchFamily="2" charset="2"/>
              <a:buChar char="p"/>
            </a:pPr>
            <a:r>
              <a:rPr lang="en-US" altLang="ja-JP" sz="1200" b="0" u="none" dirty="0">
                <a:solidFill>
                  <a:schemeClr val="tx1"/>
                </a:solidFill>
                <a:latin typeface="Times New Roman" pitchFamily="18" charset="0"/>
                <a:cs typeface="Times New Roman" pitchFamily="18" charset="0"/>
              </a:rPr>
              <a:t>Information transmission</a:t>
            </a:r>
            <a:endParaRPr lang="ja-JP" altLang="en-US" sz="1200" b="0" u="none" dirty="0">
              <a:solidFill>
                <a:schemeClr val="tx1"/>
              </a:solidFill>
              <a:latin typeface="Times New Roman" pitchFamily="18" charset="0"/>
              <a:cs typeface="Times New Roman" pitchFamily="18" charset="0"/>
            </a:endParaRPr>
          </a:p>
        </p:txBody>
      </p:sp>
      <p:sp>
        <p:nvSpPr>
          <p:cNvPr id="19476" name="Text Box 20"/>
          <p:cNvSpPr txBox="1">
            <a:spLocks noChangeArrowheads="1"/>
          </p:cNvSpPr>
          <p:nvPr/>
        </p:nvSpPr>
        <p:spPr bwMode="auto">
          <a:xfrm>
            <a:off x="2001838" y="3860800"/>
            <a:ext cx="2474912" cy="307975"/>
          </a:xfrm>
          <a:prstGeom prst="rect">
            <a:avLst/>
          </a:prstGeom>
          <a:noFill/>
          <a:ln w="9525" algn="ctr">
            <a:noFill/>
            <a:miter lim="800000"/>
            <a:headEnd/>
            <a:tailEnd/>
          </a:ln>
        </p:spPr>
        <p:txBody>
          <a:bodyPr>
            <a:spAutoFit/>
          </a:bodyPr>
          <a:lstStyle/>
          <a:p>
            <a:pPr>
              <a:buFont typeface="Wingdings" pitchFamily="2" charset="2"/>
              <a:buChar char="p"/>
            </a:pPr>
            <a:r>
              <a:rPr lang="en-US" altLang="ja-JP" sz="1400" b="0" u="none" dirty="0">
                <a:solidFill>
                  <a:schemeClr val="tx1"/>
                </a:solidFill>
                <a:latin typeface="Times New Roman" pitchFamily="18" charset="0"/>
                <a:cs typeface="Times New Roman" pitchFamily="18" charset="0"/>
              </a:rPr>
              <a:t>Water quality preservation</a:t>
            </a:r>
            <a:endParaRPr lang="ja-JP" altLang="en-US" sz="1400" b="0" u="none" dirty="0">
              <a:solidFill>
                <a:schemeClr val="tx1"/>
              </a:solidFill>
              <a:latin typeface="Times New Roman" pitchFamily="18" charset="0"/>
              <a:cs typeface="Times New Roman" pitchFamily="18" charset="0"/>
            </a:endParaRPr>
          </a:p>
        </p:txBody>
      </p:sp>
      <p:sp>
        <p:nvSpPr>
          <p:cNvPr id="19477" name="Text Box 21"/>
          <p:cNvSpPr txBox="1">
            <a:spLocks noChangeArrowheads="1"/>
          </p:cNvSpPr>
          <p:nvPr/>
        </p:nvSpPr>
        <p:spPr bwMode="auto">
          <a:xfrm>
            <a:off x="335758" y="816724"/>
            <a:ext cx="4085111" cy="738664"/>
          </a:xfrm>
          <a:prstGeom prst="rect">
            <a:avLst/>
          </a:prstGeom>
          <a:noFill/>
          <a:ln w="9525" algn="ctr">
            <a:noFill/>
            <a:miter lim="800000"/>
            <a:headEnd/>
            <a:tailEnd/>
          </a:ln>
        </p:spPr>
        <p:txBody>
          <a:bodyPr wrap="square">
            <a:spAutoFit/>
          </a:bodyPr>
          <a:lstStyle/>
          <a:p>
            <a:pPr>
              <a:buFont typeface="Wingdings" pitchFamily="2" charset="2"/>
              <a:buChar char="p"/>
            </a:pPr>
            <a:r>
              <a:rPr lang="en-US" altLang="ja-JP" sz="1400" b="0" u="none" dirty="0">
                <a:solidFill>
                  <a:schemeClr val="tx1"/>
                </a:solidFill>
                <a:latin typeface="Times New Roman" pitchFamily="18" charset="0"/>
                <a:cs typeface="Times New Roman" pitchFamily="18" charset="0"/>
              </a:rPr>
              <a:t>Environment conservation / </a:t>
            </a:r>
            <a:r>
              <a:rPr lang="en-US" altLang="ja-JP" sz="1400" b="0" u="none" dirty="0" smtClean="0">
                <a:solidFill>
                  <a:schemeClr val="tx1"/>
                </a:solidFill>
                <a:latin typeface="Times New Roman" pitchFamily="18" charset="0"/>
                <a:cs typeface="Times New Roman" pitchFamily="18" charset="0"/>
              </a:rPr>
              <a:t>beautification campaign</a:t>
            </a:r>
            <a:endParaRPr lang="ja-JP" altLang="en-US" sz="1400" b="0" u="none" dirty="0">
              <a:solidFill>
                <a:schemeClr val="tx1"/>
              </a:solidFill>
              <a:latin typeface="Times New Roman" pitchFamily="18" charset="0"/>
              <a:cs typeface="Times New Roman" pitchFamily="18" charset="0"/>
            </a:endParaRPr>
          </a:p>
          <a:p>
            <a:pPr>
              <a:buFont typeface="Wingdings" pitchFamily="2" charset="2"/>
              <a:buChar char="p"/>
            </a:pPr>
            <a:r>
              <a:rPr lang="en-US" altLang="ja-JP" sz="1400" b="0" u="none" dirty="0">
                <a:solidFill>
                  <a:schemeClr val="tx1"/>
                </a:solidFill>
                <a:latin typeface="Times New Roman" pitchFamily="18" charset="0"/>
                <a:cs typeface="Times New Roman" pitchFamily="18" charset="0"/>
              </a:rPr>
              <a:t>Environmental education</a:t>
            </a:r>
            <a:endParaRPr lang="ja-JP" altLang="en-US" sz="1400" b="0" u="none" dirty="0">
              <a:solidFill>
                <a:schemeClr val="tx1"/>
              </a:solidFill>
              <a:latin typeface="Arial" pitchFamily="34" charset="0"/>
            </a:endParaRPr>
          </a:p>
          <a:p>
            <a:pPr>
              <a:buFont typeface="Wingdings" pitchFamily="2" charset="2"/>
              <a:buChar char="p"/>
            </a:pPr>
            <a:r>
              <a:rPr lang="en-US" altLang="ja-JP" sz="1400" b="0" u="none" dirty="0">
                <a:solidFill>
                  <a:schemeClr val="tx1"/>
                </a:solidFill>
                <a:latin typeface="Times New Roman" pitchFamily="18" charset="0"/>
                <a:cs typeface="Times New Roman" pitchFamily="18" charset="0"/>
              </a:rPr>
              <a:t>Fostering traditional culture</a:t>
            </a:r>
            <a:endParaRPr lang="ja-JP" altLang="en-US" sz="1400" b="0" u="none" dirty="0">
              <a:solidFill>
                <a:schemeClr val="tx1"/>
              </a:solidFill>
              <a:latin typeface="Arial" pitchFamily="34" charset="0"/>
            </a:endParaRPr>
          </a:p>
        </p:txBody>
      </p:sp>
      <p:sp>
        <p:nvSpPr>
          <p:cNvPr id="293913" name="テキスト ボックス 2"/>
          <p:cNvSpPr txBox="1">
            <a:spLocks noChangeArrowheads="1"/>
          </p:cNvSpPr>
          <p:nvPr/>
        </p:nvSpPr>
        <p:spPr bwMode="auto">
          <a:xfrm>
            <a:off x="0" y="0"/>
            <a:ext cx="9144000" cy="461963"/>
          </a:xfrm>
          <a:prstGeom prst="rect">
            <a:avLst/>
          </a:prstGeom>
          <a:solidFill>
            <a:srgbClr val="3333FF"/>
          </a:solidFill>
          <a:ln w="9525">
            <a:noFill/>
            <a:miter lim="800000"/>
            <a:headEnd/>
            <a:tailEnd/>
          </a:ln>
        </p:spPr>
        <p:txBody>
          <a:bodyPr>
            <a:spAutoFit/>
          </a:bodyPr>
          <a:lstStyle/>
          <a:p>
            <a:pPr algn="ctr">
              <a:defRPr/>
            </a:pPr>
            <a:r>
              <a:rPr lang="en-US" altLang="ja-JP" sz="2400" u="none" dirty="0" smtClean="0">
                <a:solidFill>
                  <a:schemeClr val="bg1"/>
                </a:solidFill>
                <a:latin typeface="Times New Roman" pitchFamily="18" charset="0"/>
                <a:cs typeface="Times New Roman" pitchFamily="18" charset="0"/>
              </a:rPr>
              <a:t>Community </a:t>
            </a:r>
            <a:r>
              <a:rPr lang="en-US" altLang="ja-JP" sz="2400" u="none" dirty="0">
                <a:solidFill>
                  <a:schemeClr val="bg1"/>
                </a:solidFill>
                <a:latin typeface="Times New Roman" pitchFamily="18" charset="0"/>
                <a:cs typeface="Times New Roman" pitchFamily="18" charset="0"/>
              </a:rPr>
              <a:t>Development in </a:t>
            </a:r>
            <a:r>
              <a:rPr lang="en-US" altLang="ja-JP" sz="2400" u="none" dirty="0" smtClean="0">
                <a:solidFill>
                  <a:schemeClr val="bg1"/>
                </a:solidFill>
                <a:latin typeface="Times New Roman" pitchFamily="18" charset="0"/>
                <a:cs typeface="Times New Roman" pitchFamily="18" charset="0"/>
              </a:rPr>
              <a:t>Reservoir </a:t>
            </a:r>
            <a:r>
              <a:rPr lang="en-US" altLang="ja-JP" sz="2400" u="none" dirty="0">
                <a:solidFill>
                  <a:schemeClr val="bg1"/>
                </a:solidFill>
                <a:latin typeface="Times New Roman" pitchFamily="18" charset="0"/>
                <a:cs typeface="Times New Roman" pitchFamily="18" charset="0"/>
              </a:rPr>
              <a:t>Area  </a:t>
            </a:r>
            <a:r>
              <a:rPr lang="ja-JP" altLang="en-US" sz="2400" b="0" u="none" dirty="0">
                <a:solidFill>
                  <a:schemeClr val="bg1"/>
                </a:solidFill>
                <a:effectLst>
                  <a:outerShdw blurRad="38100" dist="38100" dir="2700000" algn="tl">
                    <a:srgbClr val="000000"/>
                  </a:outerShdw>
                </a:effectLst>
                <a:latin typeface="Arial" charset="0"/>
                <a:ea typeface="HGP創英角ｺﾞｼｯｸUB" pitchFamily="50" charset="-128"/>
                <a:cs typeface="+mn-cs"/>
              </a:rPr>
              <a:t>①</a:t>
            </a:r>
          </a:p>
        </p:txBody>
      </p:sp>
      <p:sp>
        <p:nvSpPr>
          <p:cNvPr id="19479" name="Text Box 19"/>
          <p:cNvSpPr txBox="1">
            <a:spLocks noChangeArrowheads="1"/>
          </p:cNvSpPr>
          <p:nvPr/>
        </p:nvSpPr>
        <p:spPr bwMode="auto">
          <a:xfrm>
            <a:off x="8572500" y="6521450"/>
            <a:ext cx="571500" cy="338138"/>
          </a:xfrm>
          <a:prstGeom prst="rect">
            <a:avLst/>
          </a:prstGeom>
          <a:noFill/>
          <a:ln w="9525" algn="ctr">
            <a:noFill/>
            <a:miter lim="800000"/>
            <a:headEnd/>
            <a:tailEnd/>
          </a:ln>
        </p:spPr>
        <p:txBody>
          <a:bodyPr>
            <a:spAutoFit/>
          </a:bodyPr>
          <a:lstStyle/>
          <a:p>
            <a:pPr algn="ctr">
              <a:spcBef>
                <a:spcPct val="50000"/>
              </a:spcBef>
            </a:pPr>
            <a:r>
              <a:rPr lang="en-US" altLang="ja-JP" sz="1600" b="0" u="none">
                <a:solidFill>
                  <a:schemeClr val="tx1"/>
                </a:solidFill>
              </a:rPr>
              <a:t>17</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2"/>
          <p:cNvSpPr>
            <a:spLocks noChangeArrowheads="1"/>
          </p:cNvSpPr>
          <p:nvPr/>
        </p:nvSpPr>
        <p:spPr bwMode="auto">
          <a:xfrm>
            <a:off x="4840288" y="3827463"/>
            <a:ext cx="3775075" cy="2644775"/>
          </a:xfrm>
          <a:prstGeom prst="roundRect">
            <a:avLst>
              <a:gd name="adj" fmla="val 16667"/>
            </a:avLst>
          </a:prstGeom>
          <a:solidFill>
            <a:srgbClr val="FFCC99"/>
          </a:solidFill>
          <a:ln w="38100" algn="ctr">
            <a:solidFill>
              <a:schemeClr val="tx1"/>
            </a:solidFill>
            <a:prstDash val="sysDot"/>
            <a:round/>
            <a:headEnd/>
            <a:tailEnd/>
          </a:ln>
          <a:effectLst/>
        </p:spPr>
        <p:txBody>
          <a:bodyPr wrap="none" anchor="ctr"/>
          <a:lstStyle/>
          <a:p>
            <a:pPr algn="ctr">
              <a:defRPr/>
            </a:pPr>
            <a:endParaRPr lang="ja-JP" altLang="en-US" sz="2000" b="0" u="none">
              <a:solidFill>
                <a:schemeClr val="tx1"/>
              </a:solidFill>
              <a:effectLst>
                <a:outerShdw blurRad="38100" dist="38100" dir="2700000" algn="tl">
                  <a:srgbClr val="000000">
                    <a:alpha val="43137"/>
                  </a:srgbClr>
                </a:outerShdw>
              </a:effectLst>
              <a:latin typeface="Arial" pitchFamily="34" charset="0"/>
              <a:ea typeface="ＭＳ Ｐゴシック" pitchFamily="50" charset="-128"/>
              <a:cs typeface="+mn-cs"/>
            </a:endParaRPr>
          </a:p>
        </p:txBody>
      </p:sp>
      <p:pic>
        <p:nvPicPr>
          <p:cNvPr id="20483" name="Picture 3" descr="図9"/>
          <p:cNvPicPr>
            <a:picLocks noChangeAspect="1" noChangeArrowheads="1"/>
          </p:cNvPicPr>
          <p:nvPr/>
        </p:nvPicPr>
        <p:blipFill>
          <a:blip r:embed="rId3" cstate="print"/>
          <a:srcRect/>
          <a:stretch>
            <a:fillRect/>
          </a:stretch>
        </p:blipFill>
        <p:spPr bwMode="auto">
          <a:xfrm>
            <a:off x="4908550" y="3913188"/>
            <a:ext cx="2005013" cy="1524000"/>
          </a:xfrm>
          <a:prstGeom prst="rect">
            <a:avLst/>
          </a:prstGeom>
          <a:noFill/>
          <a:ln w="9525">
            <a:noFill/>
            <a:miter lim="800000"/>
            <a:headEnd/>
            <a:tailEnd/>
          </a:ln>
        </p:spPr>
      </p:pic>
      <p:sp>
        <p:nvSpPr>
          <p:cNvPr id="34820" name="AutoShape 4"/>
          <p:cNvSpPr>
            <a:spLocks noChangeArrowheads="1"/>
          </p:cNvSpPr>
          <p:nvPr/>
        </p:nvSpPr>
        <p:spPr bwMode="auto">
          <a:xfrm>
            <a:off x="609600" y="3822700"/>
            <a:ext cx="3775075" cy="2644775"/>
          </a:xfrm>
          <a:prstGeom prst="roundRect">
            <a:avLst>
              <a:gd name="adj" fmla="val 16667"/>
            </a:avLst>
          </a:prstGeom>
          <a:solidFill>
            <a:srgbClr val="CCFFCC"/>
          </a:solidFill>
          <a:ln w="38100" algn="ctr">
            <a:solidFill>
              <a:schemeClr val="tx1"/>
            </a:solidFill>
            <a:prstDash val="sysDot"/>
            <a:round/>
            <a:headEnd/>
            <a:tailEnd/>
          </a:ln>
          <a:effectLst/>
        </p:spPr>
        <p:txBody>
          <a:bodyPr wrap="none" anchor="ctr"/>
          <a:lstStyle/>
          <a:p>
            <a:pPr algn="ctr">
              <a:defRPr/>
            </a:pPr>
            <a:endParaRPr lang="ja-JP" altLang="en-US" sz="2000" b="0" u="none">
              <a:solidFill>
                <a:schemeClr val="tx1"/>
              </a:solidFill>
              <a:effectLst>
                <a:outerShdw blurRad="38100" dist="38100" dir="2700000" algn="tl">
                  <a:srgbClr val="000000">
                    <a:alpha val="43137"/>
                  </a:srgbClr>
                </a:outerShdw>
              </a:effectLst>
              <a:latin typeface="Arial" pitchFamily="34" charset="0"/>
              <a:ea typeface="ＭＳ Ｐゴシック" pitchFamily="50" charset="-128"/>
              <a:cs typeface="+mn-cs"/>
            </a:endParaRPr>
          </a:p>
        </p:txBody>
      </p:sp>
      <p:pic>
        <p:nvPicPr>
          <p:cNvPr id="20485" name="Picture 5" descr="図5"/>
          <p:cNvPicPr>
            <a:picLocks noChangeAspect="1" noChangeArrowheads="1"/>
          </p:cNvPicPr>
          <p:nvPr/>
        </p:nvPicPr>
        <p:blipFill>
          <a:blip r:embed="rId4" cstate="print"/>
          <a:srcRect/>
          <a:stretch>
            <a:fillRect/>
          </a:stretch>
        </p:blipFill>
        <p:spPr bwMode="auto">
          <a:xfrm>
            <a:off x="2447925" y="3867150"/>
            <a:ext cx="1889125" cy="1431925"/>
          </a:xfrm>
          <a:prstGeom prst="rect">
            <a:avLst/>
          </a:prstGeom>
          <a:noFill/>
          <a:ln w="9525">
            <a:noFill/>
            <a:miter lim="800000"/>
            <a:headEnd/>
            <a:tailEnd/>
          </a:ln>
        </p:spPr>
      </p:pic>
      <p:sp>
        <p:nvSpPr>
          <p:cNvPr id="34822" name="AutoShape 6"/>
          <p:cNvSpPr>
            <a:spLocks noChangeArrowheads="1"/>
          </p:cNvSpPr>
          <p:nvPr/>
        </p:nvSpPr>
        <p:spPr bwMode="auto">
          <a:xfrm>
            <a:off x="4827588" y="731838"/>
            <a:ext cx="3775075" cy="2644775"/>
          </a:xfrm>
          <a:prstGeom prst="roundRect">
            <a:avLst>
              <a:gd name="adj" fmla="val 16667"/>
            </a:avLst>
          </a:prstGeom>
          <a:solidFill>
            <a:srgbClr val="FFFF99"/>
          </a:solidFill>
          <a:ln w="38100" algn="ctr">
            <a:solidFill>
              <a:schemeClr val="tx1"/>
            </a:solidFill>
            <a:prstDash val="sysDot"/>
            <a:round/>
            <a:headEnd/>
            <a:tailEnd/>
          </a:ln>
          <a:effectLst/>
        </p:spPr>
        <p:txBody>
          <a:bodyPr wrap="none" anchor="ctr"/>
          <a:lstStyle/>
          <a:p>
            <a:pPr algn="ctr">
              <a:defRPr/>
            </a:pPr>
            <a:endParaRPr lang="ja-JP" altLang="en-US" sz="2000" b="0" u="none">
              <a:solidFill>
                <a:schemeClr val="tx1"/>
              </a:solidFill>
              <a:effectLst>
                <a:outerShdw blurRad="38100" dist="38100" dir="2700000" algn="tl">
                  <a:srgbClr val="000000">
                    <a:alpha val="43137"/>
                  </a:srgbClr>
                </a:outerShdw>
              </a:effectLst>
              <a:latin typeface="Arial" pitchFamily="34" charset="0"/>
              <a:ea typeface="ＭＳ Ｐゴシック" pitchFamily="50" charset="-128"/>
              <a:cs typeface="+mn-cs"/>
            </a:endParaRPr>
          </a:p>
        </p:txBody>
      </p:sp>
      <p:pic>
        <p:nvPicPr>
          <p:cNvPr id="20487" name="Picture 7" descr="図3"/>
          <p:cNvPicPr>
            <a:picLocks noChangeAspect="1" noChangeArrowheads="1"/>
          </p:cNvPicPr>
          <p:nvPr/>
        </p:nvPicPr>
        <p:blipFill>
          <a:blip r:embed="rId5" cstate="print"/>
          <a:srcRect/>
          <a:stretch>
            <a:fillRect/>
          </a:stretch>
        </p:blipFill>
        <p:spPr bwMode="auto">
          <a:xfrm>
            <a:off x="4875213" y="2001838"/>
            <a:ext cx="1962150" cy="1341437"/>
          </a:xfrm>
          <a:prstGeom prst="rect">
            <a:avLst/>
          </a:prstGeom>
          <a:noFill/>
          <a:ln w="9525">
            <a:noFill/>
            <a:miter lim="800000"/>
            <a:headEnd/>
            <a:tailEnd/>
          </a:ln>
        </p:spPr>
      </p:pic>
      <p:sp>
        <p:nvSpPr>
          <p:cNvPr id="34824" name="AutoShape 8"/>
          <p:cNvSpPr>
            <a:spLocks noChangeArrowheads="1"/>
          </p:cNvSpPr>
          <p:nvPr/>
        </p:nvSpPr>
        <p:spPr bwMode="auto">
          <a:xfrm>
            <a:off x="612775" y="731838"/>
            <a:ext cx="3775075" cy="2644775"/>
          </a:xfrm>
          <a:prstGeom prst="roundRect">
            <a:avLst>
              <a:gd name="adj" fmla="val 16667"/>
            </a:avLst>
          </a:prstGeom>
          <a:solidFill>
            <a:srgbClr val="CCFFFF"/>
          </a:solidFill>
          <a:ln w="38100" algn="ctr">
            <a:solidFill>
              <a:schemeClr val="tx1"/>
            </a:solidFill>
            <a:prstDash val="sysDot"/>
            <a:round/>
            <a:headEnd/>
            <a:tailEnd/>
          </a:ln>
          <a:effectLst/>
        </p:spPr>
        <p:txBody>
          <a:bodyPr wrap="none" anchor="ctr"/>
          <a:lstStyle/>
          <a:p>
            <a:pPr algn="ctr">
              <a:defRPr/>
            </a:pPr>
            <a:endParaRPr lang="ja-JP" altLang="en-US" sz="2000" b="0" u="none">
              <a:solidFill>
                <a:schemeClr val="tx1"/>
              </a:solidFill>
              <a:effectLst>
                <a:outerShdw blurRad="38100" dist="38100" dir="2700000" algn="tl">
                  <a:srgbClr val="000000">
                    <a:alpha val="43137"/>
                  </a:srgbClr>
                </a:outerShdw>
              </a:effectLst>
              <a:latin typeface="Arial" pitchFamily="34" charset="0"/>
              <a:ea typeface="ＭＳ Ｐゴシック" pitchFamily="50" charset="-128"/>
              <a:cs typeface="+mn-cs"/>
            </a:endParaRPr>
          </a:p>
        </p:txBody>
      </p:sp>
      <p:pic>
        <p:nvPicPr>
          <p:cNvPr id="20489" name="Picture 9" descr="図2"/>
          <p:cNvPicPr>
            <a:picLocks noChangeAspect="1" noChangeArrowheads="1"/>
          </p:cNvPicPr>
          <p:nvPr/>
        </p:nvPicPr>
        <p:blipFill>
          <a:blip r:embed="rId6" cstate="print"/>
          <a:srcRect/>
          <a:stretch>
            <a:fillRect/>
          </a:stretch>
        </p:blipFill>
        <p:spPr bwMode="auto">
          <a:xfrm>
            <a:off x="2230438" y="1730375"/>
            <a:ext cx="2109787" cy="1597025"/>
          </a:xfrm>
          <a:prstGeom prst="rect">
            <a:avLst/>
          </a:prstGeom>
          <a:noFill/>
          <a:ln w="9525">
            <a:noFill/>
            <a:miter lim="800000"/>
            <a:headEnd/>
            <a:tailEnd/>
          </a:ln>
        </p:spPr>
      </p:pic>
      <p:sp>
        <p:nvSpPr>
          <p:cNvPr id="34826" name="AutoShape 10"/>
          <p:cNvSpPr>
            <a:spLocks noChangeArrowheads="1"/>
          </p:cNvSpPr>
          <p:nvPr/>
        </p:nvSpPr>
        <p:spPr bwMode="auto">
          <a:xfrm>
            <a:off x="504825" y="3289300"/>
            <a:ext cx="8231188" cy="642938"/>
          </a:xfrm>
          <a:prstGeom prst="leftRightArrow">
            <a:avLst>
              <a:gd name="adj1" fmla="val 69648"/>
              <a:gd name="adj2" fmla="val 81853"/>
            </a:avLst>
          </a:prstGeom>
          <a:solidFill>
            <a:srgbClr val="99FF99"/>
          </a:solidFill>
          <a:ln w="9525" algn="ctr">
            <a:noFill/>
            <a:miter lim="800000"/>
            <a:headEnd/>
            <a:tailEnd/>
          </a:ln>
          <a:effectLst/>
        </p:spPr>
        <p:txBody>
          <a:bodyPr wrap="none" anchor="ctr"/>
          <a:lstStyle/>
          <a:p>
            <a:pPr algn="ctr">
              <a:defRPr/>
            </a:pPr>
            <a:endParaRPr lang="ja-JP" altLang="en-US" sz="2000" b="0" u="none">
              <a:solidFill>
                <a:schemeClr val="tx1"/>
              </a:solidFill>
              <a:effectLst>
                <a:outerShdw blurRad="38100" dist="38100" dir="2700000" algn="tl">
                  <a:srgbClr val="000000">
                    <a:alpha val="43137"/>
                  </a:srgbClr>
                </a:outerShdw>
              </a:effectLst>
              <a:latin typeface="Arial" pitchFamily="34" charset="0"/>
              <a:ea typeface="ＭＳ Ｐゴシック" pitchFamily="50" charset="-128"/>
              <a:cs typeface="+mn-cs"/>
            </a:endParaRPr>
          </a:p>
        </p:txBody>
      </p:sp>
      <p:sp>
        <p:nvSpPr>
          <p:cNvPr id="34827" name="AutoShape 11"/>
          <p:cNvSpPr>
            <a:spLocks noChangeArrowheads="1"/>
          </p:cNvSpPr>
          <p:nvPr/>
        </p:nvSpPr>
        <p:spPr bwMode="auto">
          <a:xfrm rot="16200000">
            <a:off x="1623219" y="3290094"/>
            <a:ext cx="5976937" cy="638175"/>
          </a:xfrm>
          <a:prstGeom prst="leftRightArrow">
            <a:avLst>
              <a:gd name="adj1" fmla="val 69648"/>
              <a:gd name="adj2" fmla="val 59880"/>
            </a:avLst>
          </a:prstGeom>
          <a:solidFill>
            <a:srgbClr val="99FF99"/>
          </a:solidFill>
          <a:ln w="9525" algn="ctr">
            <a:noFill/>
            <a:miter lim="800000"/>
            <a:headEnd/>
            <a:tailEnd/>
          </a:ln>
          <a:effectLst/>
        </p:spPr>
        <p:txBody>
          <a:bodyPr wrap="none" anchor="ctr"/>
          <a:lstStyle/>
          <a:p>
            <a:pPr algn="ctr">
              <a:defRPr/>
            </a:pPr>
            <a:endParaRPr lang="ja-JP" altLang="en-US" sz="2000" b="0" u="none">
              <a:solidFill>
                <a:schemeClr val="tx1"/>
              </a:solidFill>
              <a:effectLst>
                <a:outerShdw blurRad="38100" dist="38100" dir="2700000" algn="tl">
                  <a:srgbClr val="000000">
                    <a:alpha val="43137"/>
                  </a:srgbClr>
                </a:outerShdw>
              </a:effectLst>
              <a:latin typeface="Arial" pitchFamily="34" charset="0"/>
              <a:ea typeface="ＭＳ Ｐゴシック" pitchFamily="50" charset="-128"/>
              <a:cs typeface="+mn-cs"/>
            </a:endParaRPr>
          </a:p>
        </p:txBody>
      </p:sp>
      <p:sp>
        <p:nvSpPr>
          <p:cNvPr id="20492" name="Text Box 12"/>
          <p:cNvSpPr txBox="1">
            <a:spLocks noChangeArrowheads="1"/>
          </p:cNvSpPr>
          <p:nvPr/>
        </p:nvSpPr>
        <p:spPr bwMode="auto">
          <a:xfrm>
            <a:off x="1293813" y="3405188"/>
            <a:ext cx="2260600" cy="369887"/>
          </a:xfrm>
          <a:prstGeom prst="rect">
            <a:avLst/>
          </a:prstGeom>
          <a:noFill/>
          <a:ln w="9525" algn="ctr">
            <a:noFill/>
            <a:miter lim="800000"/>
            <a:headEnd/>
            <a:tailEnd/>
          </a:ln>
        </p:spPr>
        <p:txBody>
          <a:bodyPr>
            <a:spAutoFit/>
          </a:bodyPr>
          <a:lstStyle/>
          <a:p>
            <a:pPr algn="ctr">
              <a:spcBef>
                <a:spcPct val="50000"/>
              </a:spcBef>
            </a:pPr>
            <a:r>
              <a:rPr lang="en-US" altLang="ja-JP" b="0" u="none">
                <a:solidFill>
                  <a:schemeClr val="tx1"/>
                </a:solidFill>
                <a:latin typeface="Times New Roman" pitchFamily="18" charset="0"/>
                <a:cs typeface="Times New Roman" pitchFamily="18" charset="0"/>
              </a:rPr>
              <a:t>Leisure type</a:t>
            </a:r>
            <a:endParaRPr lang="ja-JP" altLang="en-US" b="0" u="none">
              <a:solidFill>
                <a:schemeClr val="tx1"/>
              </a:solidFill>
              <a:latin typeface="Times New Roman" pitchFamily="18" charset="0"/>
              <a:cs typeface="Times New Roman" pitchFamily="18" charset="0"/>
            </a:endParaRPr>
          </a:p>
        </p:txBody>
      </p:sp>
      <p:sp>
        <p:nvSpPr>
          <p:cNvPr id="20493" name="Text Box 13"/>
          <p:cNvSpPr txBox="1">
            <a:spLocks noChangeArrowheads="1"/>
          </p:cNvSpPr>
          <p:nvPr/>
        </p:nvSpPr>
        <p:spPr bwMode="auto">
          <a:xfrm>
            <a:off x="5759450" y="3400844"/>
            <a:ext cx="2717800" cy="369888"/>
          </a:xfrm>
          <a:prstGeom prst="rect">
            <a:avLst/>
          </a:prstGeom>
          <a:noFill/>
          <a:ln w="9525" algn="ctr">
            <a:noFill/>
            <a:miter lim="800000"/>
            <a:headEnd/>
            <a:tailEnd/>
          </a:ln>
        </p:spPr>
        <p:txBody>
          <a:bodyPr>
            <a:spAutoFit/>
          </a:bodyPr>
          <a:lstStyle/>
          <a:p>
            <a:pPr algn="ctr">
              <a:spcBef>
                <a:spcPct val="50000"/>
              </a:spcBef>
            </a:pPr>
            <a:r>
              <a:rPr lang="en-US" altLang="ja-JP" b="0" u="none" dirty="0">
                <a:solidFill>
                  <a:schemeClr val="tx1"/>
                </a:solidFill>
                <a:latin typeface="Times New Roman" pitchFamily="18" charset="0"/>
                <a:cs typeface="Times New Roman" pitchFamily="18" charset="0"/>
              </a:rPr>
              <a:t>Active type</a:t>
            </a:r>
            <a:endParaRPr lang="ja-JP" altLang="en-US" b="0" u="none" dirty="0">
              <a:solidFill>
                <a:schemeClr val="tx1"/>
              </a:solidFill>
              <a:latin typeface="Arial" pitchFamily="34" charset="0"/>
            </a:endParaRPr>
          </a:p>
        </p:txBody>
      </p:sp>
      <p:sp>
        <p:nvSpPr>
          <p:cNvPr id="20494" name="Text Box 14"/>
          <p:cNvSpPr txBox="1">
            <a:spLocks noChangeArrowheads="1"/>
          </p:cNvSpPr>
          <p:nvPr/>
        </p:nvSpPr>
        <p:spPr bwMode="auto">
          <a:xfrm>
            <a:off x="4275117" y="947737"/>
            <a:ext cx="615553" cy="1961718"/>
          </a:xfrm>
          <a:prstGeom prst="rect">
            <a:avLst/>
          </a:prstGeom>
          <a:noFill/>
          <a:ln w="9525" algn="ctr">
            <a:noFill/>
            <a:miter lim="800000"/>
            <a:headEnd/>
            <a:tailEnd/>
          </a:ln>
        </p:spPr>
        <p:txBody>
          <a:bodyPr vert="vert270">
            <a:spAutoFit/>
          </a:bodyPr>
          <a:lstStyle/>
          <a:p>
            <a:pPr algn="ctr">
              <a:spcBef>
                <a:spcPct val="50000"/>
              </a:spcBef>
              <a:defRPr/>
            </a:pPr>
            <a:r>
              <a:rPr lang="en-US" altLang="ja-JP" sz="1400" b="0" u="none" dirty="0">
                <a:solidFill>
                  <a:schemeClr val="tx1"/>
                </a:solidFill>
                <a:latin typeface="Times New Roman" pitchFamily="18" charset="0"/>
                <a:cs typeface="Times New Roman" pitchFamily="18" charset="0"/>
              </a:rPr>
              <a:t>Natural resources utilizing  type</a:t>
            </a:r>
            <a:endParaRPr lang="ja-JP" altLang="en-US" sz="1400" b="0" u="none">
              <a:solidFill>
                <a:schemeClr val="tx1"/>
              </a:solidFill>
              <a:latin typeface="Times New Roman" pitchFamily="18" charset="0"/>
              <a:cs typeface="Times New Roman" pitchFamily="18" charset="0"/>
            </a:endParaRPr>
          </a:p>
        </p:txBody>
      </p:sp>
      <p:sp>
        <p:nvSpPr>
          <p:cNvPr id="20495" name="Text Box 15"/>
          <p:cNvSpPr txBox="1">
            <a:spLocks noChangeArrowheads="1"/>
          </p:cNvSpPr>
          <p:nvPr/>
        </p:nvSpPr>
        <p:spPr bwMode="auto">
          <a:xfrm>
            <a:off x="4263242" y="4348163"/>
            <a:ext cx="677108" cy="1862632"/>
          </a:xfrm>
          <a:prstGeom prst="rect">
            <a:avLst/>
          </a:prstGeom>
          <a:noFill/>
          <a:ln w="9525" algn="ctr">
            <a:noFill/>
            <a:miter lim="800000"/>
            <a:headEnd/>
            <a:tailEnd/>
          </a:ln>
        </p:spPr>
        <p:txBody>
          <a:bodyPr vert="vert270">
            <a:spAutoFit/>
          </a:bodyPr>
          <a:lstStyle/>
          <a:p>
            <a:pPr algn="ctr">
              <a:spcBef>
                <a:spcPct val="50000"/>
              </a:spcBef>
              <a:defRPr/>
            </a:pPr>
            <a:r>
              <a:rPr lang="en-US" altLang="ja-JP" sz="1600" b="0" u="none" dirty="0">
                <a:solidFill>
                  <a:schemeClr val="tx1"/>
                </a:solidFill>
                <a:latin typeface="Times New Roman" pitchFamily="18" charset="0"/>
                <a:cs typeface="Times New Roman" pitchFamily="18" charset="0"/>
              </a:rPr>
              <a:t>Effective use of facilities  type</a:t>
            </a:r>
            <a:endParaRPr lang="ja-JP" altLang="en-US" sz="1600" b="0" u="none">
              <a:solidFill>
                <a:schemeClr val="tx1"/>
              </a:solidFill>
              <a:latin typeface="Times New Roman" pitchFamily="18" charset="0"/>
              <a:cs typeface="Times New Roman" pitchFamily="18" charset="0"/>
            </a:endParaRPr>
          </a:p>
        </p:txBody>
      </p:sp>
      <p:sp>
        <p:nvSpPr>
          <p:cNvPr id="20496" name="Oval 16"/>
          <p:cNvSpPr>
            <a:spLocks noChangeArrowheads="1"/>
          </p:cNvSpPr>
          <p:nvPr/>
        </p:nvSpPr>
        <p:spPr bwMode="auto">
          <a:xfrm>
            <a:off x="3625850" y="2976563"/>
            <a:ext cx="1916113" cy="1335087"/>
          </a:xfrm>
          <a:prstGeom prst="ellipse">
            <a:avLst/>
          </a:prstGeom>
          <a:gradFill rotWithShape="1">
            <a:gsLst>
              <a:gs pos="0">
                <a:srgbClr val="2F4776"/>
              </a:gs>
              <a:gs pos="50000">
                <a:srgbClr val="6699FF"/>
              </a:gs>
              <a:gs pos="100000">
                <a:srgbClr val="2F4776"/>
              </a:gs>
            </a:gsLst>
            <a:lin ang="2700000" scaled="1"/>
          </a:gradFill>
          <a:ln w="9525" algn="ctr">
            <a:solidFill>
              <a:schemeClr val="tx1"/>
            </a:solidFill>
            <a:round/>
            <a:headEnd/>
            <a:tailEnd/>
          </a:ln>
        </p:spPr>
        <p:txBody>
          <a:bodyPr wrap="none" anchor="ctr"/>
          <a:lstStyle/>
          <a:p>
            <a:pPr algn="ctr"/>
            <a:r>
              <a:rPr lang="en-US" altLang="ja-JP" b="0" u="none" dirty="0">
                <a:solidFill>
                  <a:schemeClr val="bg1"/>
                </a:solidFill>
                <a:latin typeface="Arial" pitchFamily="34" charset="0"/>
              </a:rPr>
              <a:t>Prolonged Stay</a:t>
            </a:r>
            <a:endParaRPr lang="ja-JP" altLang="en-US" b="0" u="none" dirty="0">
              <a:solidFill>
                <a:schemeClr val="bg1"/>
              </a:solidFill>
              <a:latin typeface="Arial" pitchFamily="34" charset="0"/>
            </a:endParaRPr>
          </a:p>
          <a:p>
            <a:pPr algn="ctr"/>
            <a:r>
              <a:rPr lang="en-US" altLang="ja-JP" b="0" u="none" dirty="0">
                <a:solidFill>
                  <a:schemeClr val="bg1"/>
                </a:solidFill>
                <a:latin typeface="+mn-lt"/>
                <a:cs typeface="Times New Roman" pitchFamily="18" charset="0"/>
              </a:rPr>
              <a:t>Integrated Type</a:t>
            </a:r>
          </a:p>
          <a:p>
            <a:pPr algn="ctr"/>
            <a:r>
              <a:rPr lang="ja-JP" altLang="en-US" sz="1600" b="0" u="none" dirty="0">
                <a:solidFill>
                  <a:schemeClr val="bg1"/>
                </a:solidFill>
                <a:latin typeface="+mn-lt"/>
              </a:rPr>
              <a:t>（</a:t>
            </a:r>
            <a:r>
              <a:rPr lang="en-US" altLang="ja-JP" sz="1600" b="0" u="none" dirty="0">
                <a:solidFill>
                  <a:schemeClr val="bg1"/>
                </a:solidFill>
                <a:latin typeface="+mn-lt"/>
              </a:rPr>
              <a:t>Staying in farm </a:t>
            </a:r>
            <a:r>
              <a:rPr lang="en-US" altLang="ja-JP" sz="1600" b="0" u="none" dirty="0" smtClean="0">
                <a:solidFill>
                  <a:schemeClr val="bg1"/>
                </a:solidFill>
                <a:latin typeface="+mn-lt"/>
              </a:rPr>
              <a:t>house, etc.</a:t>
            </a:r>
            <a:r>
              <a:rPr lang="ja-JP" altLang="en-US" sz="1600" b="0" u="none" dirty="0" smtClean="0">
                <a:solidFill>
                  <a:schemeClr val="bg1"/>
                </a:solidFill>
                <a:latin typeface="Arial" pitchFamily="34" charset="0"/>
              </a:rPr>
              <a:t>）</a:t>
            </a:r>
            <a:endParaRPr lang="ja-JP" altLang="en-US" sz="1600" b="0" u="none" dirty="0">
              <a:solidFill>
                <a:schemeClr val="bg1"/>
              </a:solidFill>
              <a:latin typeface="Arial" pitchFamily="34" charset="0"/>
            </a:endParaRPr>
          </a:p>
        </p:txBody>
      </p:sp>
      <p:sp>
        <p:nvSpPr>
          <p:cNvPr id="20497" name="Text Box 17"/>
          <p:cNvSpPr txBox="1">
            <a:spLocks noChangeArrowheads="1"/>
          </p:cNvSpPr>
          <p:nvPr/>
        </p:nvSpPr>
        <p:spPr bwMode="auto">
          <a:xfrm>
            <a:off x="6796687" y="2256736"/>
            <a:ext cx="1887537" cy="523875"/>
          </a:xfrm>
          <a:prstGeom prst="rect">
            <a:avLst/>
          </a:prstGeom>
          <a:noFill/>
          <a:ln w="9525" algn="ctr">
            <a:noFill/>
            <a:miter lim="800000"/>
            <a:headEnd/>
            <a:tailEnd/>
          </a:ln>
        </p:spPr>
        <p:txBody>
          <a:bodyPr>
            <a:spAutoFit/>
          </a:bodyPr>
          <a:lstStyle/>
          <a:p>
            <a:pPr marL="85725" indent="-85725"/>
            <a:r>
              <a:rPr lang="ja-JP" altLang="en-US" sz="1400" b="0" u="none" dirty="0">
                <a:solidFill>
                  <a:schemeClr val="tx1"/>
                </a:solidFill>
                <a:latin typeface="Arial" pitchFamily="34" charset="0"/>
              </a:rPr>
              <a:t>・</a:t>
            </a:r>
            <a:r>
              <a:rPr lang="en-US" altLang="ja-JP" sz="1400" b="0" u="none" dirty="0">
                <a:solidFill>
                  <a:schemeClr val="tx1"/>
                </a:solidFill>
                <a:latin typeface="Times New Roman" pitchFamily="18" charset="0"/>
                <a:cs typeface="Times New Roman" pitchFamily="18" charset="0"/>
              </a:rPr>
              <a:t>Terraced rice </a:t>
            </a:r>
            <a:r>
              <a:rPr lang="en-US" altLang="ja-JP" sz="1400" b="0" u="none" dirty="0" smtClean="0">
                <a:solidFill>
                  <a:schemeClr val="tx1"/>
                </a:solidFill>
                <a:latin typeface="Times New Roman" pitchFamily="18" charset="0"/>
                <a:cs typeface="Times New Roman" pitchFamily="18" charset="0"/>
              </a:rPr>
              <a:t>field owner </a:t>
            </a:r>
            <a:r>
              <a:rPr lang="en-US" altLang="ja-JP" sz="1400" b="0" u="none" dirty="0">
                <a:solidFill>
                  <a:schemeClr val="tx1"/>
                </a:solidFill>
                <a:latin typeface="Times New Roman" pitchFamily="18" charset="0"/>
                <a:cs typeface="Times New Roman" pitchFamily="18" charset="0"/>
              </a:rPr>
              <a:t>system</a:t>
            </a:r>
            <a:endParaRPr lang="ja-JP" altLang="en-US" sz="1400" b="0" u="none" dirty="0">
              <a:solidFill>
                <a:schemeClr val="tx1"/>
              </a:solidFill>
              <a:latin typeface="Times New Roman" pitchFamily="18" charset="0"/>
              <a:cs typeface="Times New Roman" pitchFamily="18" charset="0"/>
            </a:endParaRPr>
          </a:p>
        </p:txBody>
      </p:sp>
      <p:sp>
        <p:nvSpPr>
          <p:cNvPr id="20498" name="Text Box 18"/>
          <p:cNvSpPr txBox="1">
            <a:spLocks noChangeArrowheads="1"/>
          </p:cNvSpPr>
          <p:nvPr/>
        </p:nvSpPr>
        <p:spPr bwMode="auto">
          <a:xfrm>
            <a:off x="5021263" y="806450"/>
            <a:ext cx="1357312" cy="523875"/>
          </a:xfrm>
          <a:prstGeom prst="rect">
            <a:avLst/>
          </a:prstGeom>
          <a:noFill/>
          <a:ln w="9525" algn="ctr">
            <a:noFill/>
            <a:miter lim="800000"/>
            <a:headEnd/>
            <a:tailEnd/>
          </a:ln>
        </p:spPr>
        <p:txBody>
          <a:bodyPr>
            <a:spAutoFit/>
          </a:bodyPr>
          <a:lstStyle/>
          <a:p>
            <a:r>
              <a:rPr lang="ja-JP" altLang="en-US" sz="1400" b="0" u="none">
                <a:solidFill>
                  <a:schemeClr val="tx1"/>
                </a:solidFill>
                <a:latin typeface="Arial" pitchFamily="34" charset="0"/>
              </a:rPr>
              <a:t>・</a:t>
            </a:r>
            <a:r>
              <a:rPr lang="en-US" altLang="ja-JP" sz="1400" b="0" u="none">
                <a:solidFill>
                  <a:schemeClr val="tx1"/>
                </a:solidFill>
                <a:latin typeface="Times New Roman" pitchFamily="18" charset="0"/>
                <a:cs typeface="Times New Roman" pitchFamily="18" charset="0"/>
              </a:rPr>
              <a:t>Volunteer for </a:t>
            </a:r>
          </a:p>
          <a:p>
            <a:pPr algn="ctr"/>
            <a:r>
              <a:rPr lang="en-US" altLang="ja-JP" sz="1400" b="0" u="none">
                <a:solidFill>
                  <a:schemeClr val="tx1"/>
                </a:solidFill>
                <a:latin typeface="Times New Roman" pitchFamily="18" charset="0"/>
                <a:cs typeface="Times New Roman" pitchFamily="18" charset="0"/>
              </a:rPr>
              <a:t>forest work</a:t>
            </a:r>
            <a:endParaRPr lang="ja-JP" altLang="en-US" sz="1400" b="0" u="none">
              <a:solidFill>
                <a:schemeClr val="tx1"/>
              </a:solidFill>
              <a:latin typeface="Arial" pitchFamily="34" charset="0"/>
            </a:endParaRPr>
          </a:p>
        </p:txBody>
      </p:sp>
      <p:sp>
        <p:nvSpPr>
          <p:cNvPr id="20499" name="Text Box 19"/>
          <p:cNvSpPr txBox="1">
            <a:spLocks noChangeArrowheads="1"/>
          </p:cNvSpPr>
          <p:nvPr/>
        </p:nvSpPr>
        <p:spPr bwMode="auto">
          <a:xfrm>
            <a:off x="6823494" y="2681287"/>
            <a:ext cx="1751163" cy="738664"/>
          </a:xfrm>
          <a:prstGeom prst="rect">
            <a:avLst/>
          </a:prstGeom>
          <a:noFill/>
          <a:ln w="9525" algn="ctr">
            <a:noFill/>
            <a:miter lim="800000"/>
            <a:headEnd/>
            <a:tailEnd/>
          </a:ln>
        </p:spPr>
        <p:txBody>
          <a:bodyPr wrap="square">
            <a:spAutoFit/>
          </a:bodyPr>
          <a:lstStyle/>
          <a:p>
            <a:pPr marL="85725" indent="-85725"/>
            <a:r>
              <a:rPr lang="ja-JP" altLang="en-US" sz="1400" b="0" u="none" dirty="0">
                <a:solidFill>
                  <a:schemeClr val="tx1"/>
                </a:solidFill>
                <a:latin typeface="Arial" pitchFamily="34" charset="0"/>
              </a:rPr>
              <a:t>・</a:t>
            </a:r>
            <a:r>
              <a:rPr lang="en-US" altLang="ja-JP" sz="1400" b="0" u="none" dirty="0">
                <a:solidFill>
                  <a:schemeClr val="tx1"/>
                </a:solidFill>
                <a:latin typeface="Times New Roman" pitchFamily="18" charset="0"/>
                <a:cs typeface="Times New Roman" pitchFamily="18" charset="0"/>
              </a:rPr>
              <a:t>Experience of </a:t>
            </a:r>
            <a:r>
              <a:rPr lang="en-US" altLang="ja-JP" sz="1400" b="0" u="none" dirty="0" smtClean="0">
                <a:solidFill>
                  <a:schemeClr val="tx1"/>
                </a:solidFill>
                <a:latin typeface="Times New Roman" pitchFamily="18" charset="0"/>
                <a:cs typeface="Times New Roman" pitchFamily="18" charset="0"/>
              </a:rPr>
              <a:t>raising vegetables </a:t>
            </a:r>
            <a:r>
              <a:rPr lang="en-US" altLang="ja-JP" sz="1400" b="0" u="none" dirty="0">
                <a:solidFill>
                  <a:schemeClr val="tx1"/>
                </a:solidFill>
                <a:latin typeface="Times New Roman" pitchFamily="18" charset="0"/>
                <a:cs typeface="Times New Roman" pitchFamily="18" charset="0"/>
              </a:rPr>
              <a:t>/ mushrooms</a:t>
            </a:r>
            <a:endParaRPr lang="ja-JP" altLang="en-US" sz="1400" b="0" u="none" dirty="0">
              <a:solidFill>
                <a:schemeClr val="tx1"/>
              </a:solidFill>
              <a:latin typeface="Arial" pitchFamily="34" charset="0"/>
            </a:endParaRPr>
          </a:p>
        </p:txBody>
      </p:sp>
      <p:sp>
        <p:nvSpPr>
          <p:cNvPr id="20500" name="Text Box 20"/>
          <p:cNvSpPr txBox="1">
            <a:spLocks noChangeArrowheads="1"/>
          </p:cNvSpPr>
          <p:nvPr/>
        </p:nvSpPr>
        <p:spPr bwMode="auto">
          <a:xfrm>
            <a:off x="4862513" y="1282700"/>
            <a:ext cx="1519237" cy="739775"/>
          </a:xfrm>
          <a:prstGeom prst="rect">
            <a:avLst/>
          </a:prstGeom>
          <a:noFill/>
          <a:ln w="9525" algn="ctr">
            <a:noFill/>
            <a:miter lim="800000"/>
            <a:headEnd/>
            <a:tailEnd/>
          </a:ln>
        </p:spPr>
        <p:txBody>
          <a:bodyPr>
            <a:spAutoFit/>
          </a:bodyPr>
          <a:lstStyle/>
          <a:p>
            <a:pPr marL="85725" indent="-85725"/>
            <a:r>
              <a:rPr lang="ja-JP" altLang="en-US" sz="1400" b="0" u="none" dirty="0">
                <a:solidFill>
                  <a:schemeClr val="tx1"/>
                </a:solidFill>
                <a:latin typeface="Times New Roman" pitchFamily="18" charset="0"/>
                <a:cs typeface="Times New Roman" pitchFamily="18" charset="0"/>
              </a:rPr>
              <a:t>・</a:t>
            </a:r>
            <a:r>
              <a:rPr lang="en-US" altLang="ja-JP" sz="1400" b="0" u="none" dirty="0">
                <a:solidFill>
                  <a:schemeClr val="tx1"/>
                </a:solidFill>
                <a:latin typeface="Times New Roman" pitchFamily="18" charset="0"/>
                <a:cs typeface="Times New Roman" pitchFamily="18" charset="0"/>
              </a:rPr>
              <a:t>Experience of collecting wild plants</a:t>
            </a:r>
            <a:endParaRPr lang="ja-JP" altLang="en-US" sz="1400" b="0" u="none" dirty="0">
              <a:solidFill>
                <a:schemeClr val="tx1"/>
              </a:solidFill>
              <a:latin typeface="Times New Roman" pitchFamily="18" charset="0"/>
              <a:cs typeface="Times New Roman" pitchFamily="18" charset="0"/>
            </a:endParaRPr>
          </a:p>
        </p:txBody>
      </p:sp>
      <p:sp>
        <p:nvSpPr>
          <p:cNvPr id="20501" name="Text Box 21"/>
          <p:cNvSpPr txBox="1">
            <a:spLocks noChangeArrowheads="1"/>
          </p:cNvSpPr>
          <p:nvPr/>
        </p:nvSpPr>
        <p:spPr bwMode="auto">
          <a:xfrm>
            <a:off x="2571750" y="927100"/>
            <a:ext cx="1893888" cy="307975"/>
          </a:xfrm>
          <a:prstGeom prst="rect">
            <a:avLst/>
          </a:prstGeom>
          <a:noFill/>
          <a:ln w="9525" algn="ctr">
            <a:noFill/>
            <a:miter lim="800000"/>
            <a:headEnd/>
            <a:tailEnd/>
          </a:ln>
        </p:spPr>
        <p:txBody>
          <a:bodyPr>
            <a:spAutoFit/>
          </a:bodyPr>
          <a:lstStyle/>
          <a:p>
            <a:r>
              <a:rPr lang="ja-JP" altLang="en-US" sz="1400" b="0" u="none">
                <a:solidFill>
                  <a:schemeClr val="tx1"/>
                </a:solidFill>
                <a:latin typeface="Arial" pitchFamily="34" charset="0"/>
              </a:rPr>
              <a:t>・</a:t>
            </a:r>
            <a:r>
              <a:rPr lang="en-US" altLang="ja-JP" sz="1400" b="0" u="none">
                <a:solidFill>
                  <a:schemeClr val="tx1"/>
                </a:solidFill>
                <a:latin typeface="Times New Roman" pitchFamily="18" charset="0"/>
                <a:cs typeface="Times New Roman" pitchFamily="18" charset="0"/>
              </a:rPr>
              <a:t>Sunset appreciation</a:t>
            </a:r>
            <a:endParaRPr lang="ja-JP" altLang="en-US" sz="1400" b="0" u="none">
              <a:solidFill>
                <a:schemeClr val="tx1"/>
              </a:solidFill>
              <a:latin typeface="Arial" pitchFamily="34" charset="0"/>
            </a:endParaRPr>
          </a:p>
        </p:txBody>
      </p:sp>
      <p:sp>
        <p:nvSpPr>
          <p:cNvPr id="20502" name="Text Box 22"/>
          <p:cNvSpPr txBox="1">
            <a:spLocks noChangeArrowheads="1"/>
          </p:cNvSpPr>
          <p:nvPr/>
        </p:nvSpPr>
        <p:spPr bwMode="auto">
          <a:xfrm>
            <a:off x="754063" y="2533650"/>
            <a:ext cx="1233487" cy="522288"/>
          </a:xfrm>
          <a:prstGeom prst="rect">
            <a:avLst/>
          </a:prstGeom>
          <a:noFill/>
          <a:ln w="9525" algn="ctr">
            <a:noFill/>
            <a:miter lim="800000"/>
            <a:headEnd/>
            <a:tailEnd/>
          </a:ln>
        </p:spPr>
        <p:txBody>
          <a:bodyPr wrap="none">
            <a:spAutoFit/>
          </a:bodyPr>
          <a:lstStyle/>
          <a:p>
            <a:pPr algn="ctr"/>
            <a:r>
              <a:rPr lang="ja-JP" altLang="en-US" sz="1400" b="0" u="none">
                <a:solidFill>
                  <a:schemeClr val="tx1"/>
                </a:solidFill>
                <a:latin typeface="Arial" pitchFamily="34" charset="0"/>
              </a:rPr>
              <a:t>・</a:t>
            </a:r>
            <a:r>
              <a:rPr lang="en-US" altLang="ja-JP" sz="1400" b="0" u="none">
                <a:solidFill>
                  <a:schemeClr val="tx1"/>
                </a:solidFill>
                <a:latin typeface="Arial" pitchFamily="34" charset="0"/>
              </a:rPr>
              <a:t>Walking in </a:t>
            </a:r>
          </a:p>
          <a:p>
            <a:pPr algn="ctr"/>
            <a:r>
              <a:rPr lang="en-US" altLang="ja-JP" sz="1400" b="0" u="none">
                <a:solidFill>
                  <a:schemeClr val="tx1"/>
                </a:solidFill>
                <a:latin typeface="Arial" pitchFamily="34" charset="0"/>
              </a:rPr>
              <a:t>countryside</a:t>
            </a:r>
            <a:endParaRPr lang="ja-JP" altLang="en-US" sz="1400" b="0" u="none">
              <a:solidFill>
                <a:schemeClr val="tx1"/>
              </a:solidFill>
              <a:latin typeface="Arial" pitchFamily="34" charset="0"/>
            </a:endParaRPr>
          </a:p>
        </p:txBody>
      </p:sp>
      <p:sp>
        <p:nvSpPr>
          <p:cNvPr id="20503" name="Text Box 23"/>
          <p:cNvSpPr txBox="1">
            <a:spLocks noChangeArrowheads="1"/>
          </p:cNvSpPr>
          <p:nvPr/>
        </p:nvSpPr>
        <p:spPr bwMode="auto">
          <a:xfrm>
            <a:off x="2563813" y="1290638"/>
            <a:ext cx="1395412" cy="307975"/>
          </a:xfrm>
          <a:prstGeom prst="rect">
            <a:avLst/>
          </a:prstGeom>
          <a:noFill/>
          <a:ln w="9525" algn="ctr">
            <a:noFill/>
            <a:miter lim="800000"/>
            <a:headEnd/>
            <a:tailEnd/>
          </a:ln>
        </p:spPr>
        <p:txBody>
          <a:bodyPr wrap="none">
            <a:spAutoFit/>
          </a:bodyPr>
          <a:lstStyle/>
          <a:p>
            <a:pPr algn="ctr"/>
            <a:r>
              <a:rPr lang="ja-JP" altLang="en-US" sz="1400" b="0" u="none">
                <a:solidFill>
                  <a:schemeClr val="tx1"/>
                </a:solidFill>
                <a:latin typeface="Arial" pitchFamily="34" charset="0"/>
              </a:rPr>
              <a:t>・</a:t>
            </a:r>
            <a:r>
              <a:rPr lang="en-US" altLang="ja-JP" sz="1400" b="0" u="none">
                <a:solidFill>
                  <a:schemeClr val="tx1"/>
                </a:solidFill>
                <a:latin typeface="Times New Roman" pitchFamily="18" charset="0"/>
                <a:cs typeface="Times New Roman" pitchFamily="18" charset="0"/>
              </a:rPr>
              <a:t>Forest therapy</a:t>
            </a:r>
            <a:endParaRPr lang="ja-JP" altLang="en-US" sz="1400" b="0" u="none">
              <a:solidFill>
                <a:schemeClr val="tx1"/>
              </a:solidFill>
              <a:latin typeface="Arial" pitchFamily="34" charset="0"/>
            </a:endParaRPr>
          </a:p>
        </p:txBody>
      </p:sp>
      <p:sp>
        <p:nvSpPr>
          <p:cNvPr id="20504" name="Text Box 24"/>
          <p:cNvSpPr txBox="1">
            <a:spLocks noChangeArrowheads="1"/>
          </p:cNvSpPr>
          <p:nvPr/>
        </p:nvSpPr>
        <p:spPr bwMode="auto">
          <a:xfrm>
            <a:off x="2360613" y="5337175"/>
            <a:ext cx="1892210" cy="522288"/>
          </a:xfrm>
          <a:prstGeom prst="rect">
            <a:avLst/>
          </a:prstGeom>
          <a:noFill/>
          <a:ln w="9525" algn="ctr">
            <a:noFill/>
            <a:miter lim="800000"/>
            <a:headEnd/>
            <a:tailEnd/>
          </a:ln>
        </p:spPr>
        <p:txBody>
          <a:bodyPr wrap="square">
            <a:spAutoFit/>
          </a:bodyPr>
          <a:lstStyle/>
          <a:p>
            <a:pPr marL="85725" indent="-85725"/>
            <a:r>
              <a:rPr lang="ja-JP" altLang="en-US" sz="1400" b="0" u="none" dirty="0">
                <a:solidFill>
                  <a:schemeClr val="tx1"/>
                </a:solidFill>
                <a:latin typeface="Arial" pitchFamily="34" charset="0"/>
              </a:rPr>
              <a:t>・</a:t>
            </a:r>
            <a:r>
              <a:rPr lang="en-US" altLang="ja-JP" sz="1400" b="0" u="none" dirty="0">
                <a:solidFill>
                  <a:schemeClr val="tx1"/>
                </a:solidFill>
                <a:latin typeface="Times New Roman" pitchFamily="18" charset="0"/>
                <a:cs typeface="Times New Roman" pitchFamily="18" charset="0"/>
              </a:rPr>
              <a:t>Taking meal at </a:t>
            </a:r>
            <a:r>
              <a:rPr lang="en-US" altLang="ja-JP" sz="1400" b="0" u="none" dirty="0" smtClean="0">
                <a:solidFill>
                  <a:schemeClr val="tx1"/>
                </a:solidFill>
                <a:latin typeface="Times New Roman" pitchFamily="18" charset="0"/>
                <a:cs typeface="Times New Roman" pitchFamily="18" charset="0"/>
              </a:rPr>
              <a:t>farm restaurant</a:t>
            </a:r>
            <a:endParaRPr lang="ja-JP" altLang="en-US" sz="1400" b="0" u="none" dirty="0">
              <a:solidFill>
                <a:schemeClr val="tx1"/>
              </a:solidFill>
              <a:latin typeface="Arial" pitchFamily="34" charset="0"/>
            </a:endParaRPr>
          </a:p>
        </p:txBody>
      </p:sp>
      <p:sp>
        <p:nvSpPr>
          <p:cNvPr id="20505" name="Text Box 25"/>
          <p:cNvSpPr txBox="1">
            <a:spLocks noChangeArrowheads="1"/>
          </p:cNvSpPr>
          <p:nvPr/>
        </p:nvSpPr>
        <p:spPr bwMode="auto">
          <a:xfrm>
            <a:off x="2369431" y="5833165"/>
            <a:ext cx="1684984" cy="523220"/>
          </a:xfrm>
          <a:prstGeom prst="rect">
            <a:avLst/>
          </a:prstGeom>
          <a:noFill/>
          <a:ln w="9525" algn="ctr">
            <a:noFill/>
            <a:miter lim="800000"/>
            <a:headEnd/>
            <a:tailEnd/>
          </a:ln>
        </p:spPr>
        <p:txBody>
          <a:bodyPr wrap="square">
            <a:spAutoFit/>
          </a:bodyPr>
          <a:lstStyle/>
          <a:p>
            <a:pPr marL="85725" indent="-85725"/>
            <a:r>
              <a:rPr lang="ja-JP" altLang="en-US" sz="1400" b="0" u="none" dirty="0">
                <a:solidFill>
                  <a:schemeClr val="tx1"/>
                </a:solidFill>
              </a:rPr>
              <a:t>・</a:t>
            </a:r>
            <a:r>
              <a:rPr lang="en-US" altLang="ja-JP" sz="1400" b="0" u="none" dirty="0">
                <a:solidFill>
                  <a:schemeClr val="tx1"/>
                </a:solidFill>
                <a:latin typeface="Times New Roman" pitchFamily="18" charset="0"/>
                <a:cs typeface="Times New Roman" pitchFamily="18" charset="0"/>
              </a:rPr>
              <a:t>Mountain </a:t>
            </a:r>
            <a:r>
              <a:rPr lang="en-US" altLang="ja-JP" sz="1400" b="0" u="none" dirty="0" smtClean="0">
                <a:solidFill>
                  <a:schemeClr val="tx1"/>
                </a:solidFill>
                <a:latin typeface="Times New Roman" pitchFamily="18" charset="0"/>
                <a:cs typeface="Times New Roman" pitchFamily="18" charset="0"/>
              </a:rPr>
              <a:t>valley village </a:t>
            </a:r>
            <a:r>
              <a:rPr lang="en-US" altLang="ja-JP" sz="1400" b="0" u="none" dirty="0">
                <a:solidFill>
                  <a:schemeClr val="tx1"/>
                </a:solidFill>
                <a:latin typeface="Times New Roman" pitchFamily="18" charset="0"/>
                <a:cs typeface="Times New Roman" pitchFamily="18" charset="0"/>
              </a:rPr>
              <a:t>care</a:t>
            </a:r>
            <a:endParaRPr lang="en-US" altLang="ja-JP" sz="1400" b="0" u="none" dirty="0">
              <a:solidFill>
                <a:schemeClr val="tx1"/>
              </a:solidFill>
            </a:endParaRPr>
          </a:p>
        </p:txBody>
      </p:sp>
      <p:sp>
        <p:nvSpPr>
          <p:cNvPr id="20506" name="Text Box 26"/>
          <p:cNvSpPr txBox="1">
            <a:spLocks noChangeArrowheads="1"/>
          </p:cNvSpPr>
          <p:nvPr/>
        </p:nvSpPr>
        <p:spPr bwMode="auto">
          <a:xfrm>
            <a:off x="6785334" y="3798234"/>
            <a:ext cx="1720311" cy="492443"/>
          </a:xfrm>
          <a:prstGeom prst="rect">
            <a:avLst/>
          </a:prstGeom>
          <a:noFill/>
          <a:ln w="9525" algn="ctr">
            <a:noFill/>
            <a:miter lim="800000"/>
            <a:headEnd/>
            <a:tailEnd/>
          </a:ln>
        </p:spPr>
        <p:txBody>
          <a:bodyPr wrap="square">
            <a:spAutoFit/>
          </a:bodyPr>
          <a:lstStyle/>
          <a:p>
            <a:pPr marL="85725" indent="-85725"/>
            <a:r>
              <a:rPr lang="ja-JP" altLang="en-US" sz="1400" b="0" u="none" dirty="0">
                <a:solidFill>
                  <a:schemeClr val="tx1"/>
                </a:solidFill>
                <a:latin typeface="Arial" pitchFamily="34" charset="0"/>
              </a:rPr>
              <a:t>・</a:t>
            </a:r>
            <a:r>
              <a:rPr lang="en-US" altLang="ja-JP" sz="1200" b="0" u="none" dirty="0">
                <a:solidFill>
                  <a:schemeClr val="tx1"/>
                </a:solidFill>
                <a:latin typeface="Times New Roman" pitchFamily="18" charset="0"/>
                <a:cs typeface="Times New Roman" pitchFamily="18" charset="0"/>
              </a:rPr>
              <a:t>Experience of </a:t>
            </a:r>
            <a:r>
              <a:rPr lang="en-US" altLang="ja-JP" sz="1200" b="0" u="none" dirty="0" smtClean="0">
                <a:solidFill>
                  <a:schemeClr val="tx1"/>
                </a:solidFill>
                <a:latin typeface="Times New Roman" pitchFamily="18" charset="0"/>
                <a:cs typeface="Times New Roman" pitchFamily="18" charset="0"/>
              </a:rPr>
              <a:t>canoe on </a:t>
            </a:r>
            <a:r>
              <a:rPr lang="en-US" altLang="ja-JP" sz="1200" b="0" u="none" dirty="0">
                <a:solidFill>
                  <a:schemeClr val="tx1"/>
                </a:solidFill>
                <a:latin typeface="Times New Roman" pitchFamily="18" charset="0"/>
                <a:cs typeface="Times New Roman" pitchFamily="18" charset="0"/>
              </a:rPr>
              <a:t>the dam reservoir</a:t>
            </a:r>
            <a:endParaRPr lang="ja-JP" altLang="en-US" sz="1200" b="0" u="none" dirty="0">
              <a:solidFill>
                <a:schemeClr val="tx1"/>
              </a:solidFill>
              <a:latin typeface="Arial" pitchFamily="34" charset="0"/>
            </a:endParaRPr>
          </a:p>
        </p:txBody>
      </p:sp>
      <p:sp>
        <p:nvSpPr>
          <p:cNvPr id="20507" name="Text Box 27"/>
          <p:cNvSpPr txBox="1">
            <a:spLocks noChangeArrowheads="1"/>
          </p:cNvSpPr>
          <p:nvPr/>
        </p:nvSpPr>
        <p:spPr bwMode="auto">
          <a:xfrm>
            <a:off x="4812756" y="5632780"/>
            <a:ext cx="2386940" cy="523220"/>
          </a:xfrm>
          <a:prstGeom prst="rect">
            <a:avLst/>
          </a:prstGeom>
          <a:noFill/>
          <a:ln w="9525" algn="ctr">
            <a:noFill/>
            <a:miter lim="800000"/>
            <a:headEnd/>
            <a:tailEnd/>
          </a:ln>
        </p:spPr>
        <p:txBody>
          <a:bodyPr wrap="square">
            <a:spAutoFit/>
          </a:bodyPr>
          <a:lstStyle/>
          <a:p>
            <a:pPr marL="93663" indent="-93663"/>
            <a:r>
              <a:rPr lang="ja-JP" altLang="en-US" sz="1400" b="0" u="none" dirty="0">
                <a:solidFill>
                  <a:schemeClr val="tx1"/>
                </a:solidFill>
                <a:latin typeface="Arial" pitchFamily="34" charset="0"/>
              </a:rPr>
              <a:t>・</a:t>
            </a:r>
            <a:r>
              <a:rPr lang="en-US" altLang="ja-JP" sz="1400" b="0" u="none" dirty="0">
                <a:solidFill>
                  <a:schemeClr val="tx1"/>
                </a:solidFill>
                <a:latin typeface="Times New Roman" pitchFamily="18" charset="0"/>
                <a:cs typeface="Times New Roman" pitchFamily="18" charset="0"/>
              </a:rPr>
              <a:t>Environmental </a:t>
            </a:r>
            <a:r>
              <a:rPr lang="en-US" altLang="ja-JP" sz="1400" b="0" u="none" dirty="0" smtClean="0">
                <a:solidFill>
                  <a:schemeClr val="tx1"/>
                </a:solidFill>
                <a:latin typeface="Times New Roman" pitchFamily="18" charset="0"/>
                <a:cs typeface="Times New Roman" pitchFamily="18" charset="0"/>
              </a:rPr>
              <a:t>education with utilizing dam </a:t>
            </a:r>
            <a:r>
              <a:rPr lang="en-US" altLang="ja-JP" sz="1400" b="0" u="none" dirty="0">
                <a:solidFill>
                  <a:schemeClr val="tx1"/>
                </a:solidFill>
                <a:latin typeface="Times New Roman" pitchFamily="18" charset="0"/>
                <a:cs typeface="Times New Roman" pitchFamily="18" charset="0"/>
              </a:rPr>
              <a:t>facilities.</a:t>
            </a:r>
            <a:endParaRPr lang="ja-JP" altLang="en-US" sz="1400" b="0" u="none" dirty="0">
              <a:solidFill>
                <a:schemeClr val="tx1"/>
              </a:solidFill>
              <a:latin typeface="Arial" pitchFamily="34" charset="0"/>
            </a:endParaRPr>
          </a:p>
        </p:txBody>
      </p:sp>
      <p:sp>
        <p:nvSpPr>
          <p:cNvPr id="20508" name="Text Box 28"/>
          <p:cNvSpPr txBox="1">
            <a:spLocks noChangeArrowheads="1"/>
          </p:cNvSpPr>
          <p:nvPr/>
        </p:nvSpPr>
        <p:spPr bwMode="auto">
          <a:xfrm>
            <a:off x="6781952" y="4240235"/>
            <a:ext cx="1913474" cy="1046440"/>
          </a:xfrm>
          <a:prstGeom prst="rect">
            <a:avLst/>
          </a:prstGeom>
          <a:noFill/>
          <a:ln w="9525" algn="ctr">
            <a:noFill/>
            <a:miter lim="800000"/>
            <a:headEnd/>
            <a:tailEnd/>
          </a:ln>
        </p:spPr>
        <p:txBody>
          <a:bodyPr wrap="square">
            <a:spAutoFit/>
          </a:bodyPr>
          <a:lstStyle/>
          <a:p>
            <a:pPr marL="85725" indent="-85725"/>
            <a:r>
              <a:rPr lang="ja-JP" altLang="en-US" sz="1400" b="0" u="none" dirty="0">
                <a:solidFill>
                  <a:schemeClr val="tx1"/>
                </a:solidFill>
                <a:latin typeface="Arial" pitchFamily="34" charset="0"/>
              </a:rPr>
              <a:t>・</a:t>
            </a:r>
            <a:r>
              <a:rPr lang="en-US" altLang="ja-JP" sz="1200" b="0" u="none" dirty="0">
                <a:solidFill>
                  <a:schemeClr val="tx1"/>
                </a:solidFill>
                <a:latin typeface="Times New Roman" pitchFamily="18" charset="0"/>
                <a:cs typeface="Times New Roman" pitchFamily="18" charset="0"/>
              </a:rPr>
              <a:t>Experience of </a:t>
            </a:r>
            <a:r>
              <a:rPr lang="en-US" altLang="ja-JP" sz="1200" b="0" u="none" dirty="0" smtClean="0">
                <a:solidFill>
                  <a:schemeClr val="tx1"/>
                </a:solidFill>
                <a:latin typeface="Times New Roman" pitchFamily="18" charset="0"/>
                <a:cs typeface="Times New Roman" pitchFamily="18" charset="0"/>
              </a:rPr>
              <a:t> processing </a:t>
            </a:r>
            <a:r>
              <a:rPr lang="en-US" altLang="ja-JP" sz="1200" b="0" u="none" dirty="0">
                <a:solidFill>
                  <a:schemeClr val="tx1"/>
                </a:solidFill>
                <a:latin typeface="Times New Roman" pitchFamily="18" charset="0"/>
                <a:cs typeface="Times New Roman" pitchFamily="18" charset="0"/>
              </a:rPr>
              <a:t>special </a:t>
            </a:r>
            <a:r>
              <a:rPr lang="en-US" altLang="ja-JP" sz="1200" b="0" u="none" dirty="0" smtClean="0">
                <a:solidFill>
                  <a:schemeClr val="tx1"/>
                </a:solidFill>
                <a:latin typeface="Times New Roman" pitchFamily="18" charset="0"/>
                <a:cs typeface="Times New Roman" pitchFamily="18" charset="0"/>
              </a:rPr>
              <a:t>products utilizing the space of  </a:t>
            </a:r>
            <a:r>
              <a:rPr lang="en-US" altLang="ja-JP" sz="1200" b="0" u="none" dirty="0">
                <a:solidFill>
                  <a:schemeClr val="tx1"/>
                </a:solidFill>
                <a:latin typeface="Times New Roman" pitchFamily="18" charset="0"/>
                <a:cs typeface="Times New Roman" pitchFamily="18" charset="0"/>
              </a:rPr>
              <a:t>in closed school</a:t>
            </a:r>
          </a:p>
          <a:p>
            <a:pPr marL="85725" indent="-85725"/>
            <a:r>
              <a:rPr lang="en-US" altLang="ja-JP" sz="1200" b="0" u="none" dirty="0">
                <a:solidFill>
                  <a:schemeClr val="tx1"/>
                </a:solidFill>
                <a:latin typeface="Times New Roman" pitchFamily="18" charset="0"/>
                <a:cs typeface="Times New Roman" pitchFamily="18" charset="0"/>
              </a:rPr>
              <a:t> </a:t>
            </a:r>
            <a:endParaRPr lang="ja-JP" altLang="en-US" sz="1200" b="0" u="none" dirty="0">
              <a:solidFill>
                <a:schemeClr val="tx1"/>
              </a:solidFill>
              <a:latin typeface="Times New Roman" pitchFamily="18" charset="0"/>
              <a:cs typeface="Times New Roman" pitchFamily="18" charset="0"/>
            </a:endParaRPr>
          </a:p>
        </p:txBody>
      </p:sp>
      <p:sp>
        <p:nvSpPr>
          <p:cNvPr id="20509" name="AutoShape 29"/>
          <p:cNvSpPr>
            <a:spLocks noChangeArrowheads="1"/>
          </p:cNvSpPr>
          <p:nvPr/>
        </p:nvSpPr>
        <p:spPr bwMode="auto">
          <a:xfrm rot="-1297950">
            <a:off x="3603625" y="4070350"/>
            <a:ext cx="609600" cy="312738"/>
          </a:xfrm>
          <a:prstGeom prst="leftRightArrow">
            <a:avLst>
              <a:gd name="adj1" fmla="val 50000"/>
              <a:gd name="adj2" fmla="val 38985"/>
            </a:avLst>
          </a:prstGeom>
          <a:gradFill rotWithShape="1">
            <a:gsLst>
              <a:gs pos="0">
                <a:srgbClr val="007676"/>
              </a:gs>
              <a:gs pos="100000">
                <a:srgbClr val="00FFFF"/>
              </a:gs>
            </a:gsLst>
            <a:lin ang="5400000" scaled="1"/>
          </a:gradFill>
          <a:ln w="9525" algn="ctr">
            <a:solidFill>
              <a:schemeClr val="tx1"/>
            </a:solidFill>
            <a:miter lim="800000"/>
            <a:headEnd/>
            <a:tailEnd/>
          </a:ln>
        </p:spPr>
        <p:txBody>
          <a:bodyPr wrap="none" anchor="ctr"/>
          <a:lstStyle/>
          <a:p>
            <a:pPr algn="ctr"/>
            <a:endParaRPr lang="ja-JP" altLang="ja-JP" b="0" u="none">
              <a:solidFill>
                <a:schemeClr val="tx1"/>
              </a:solidFill>
              <a:latin typeface="Arial" pitchFamily="34" charset="0"/>
              <a:ea typeface="ＭＳ Ｐゴシック" pitchFamily="50" charset="-128"/>
            </a:endParaRPr>
          </a:p>
        </p:txBody>
      </p:sp>
      <p:sp>
        <p:nvSpPr>
          <p:cNvPr id="20510" name="AutoShape 30"/>
          <p:cNvSpPr>
            <a:spLocks noChangeArrowheads="1"/>
          </p:cNvSpPr>
          <p:nvPr/>
        </p:nvSpPr>
        <p:spPr bwMode="auto">
          <a:xfrm rot="-1475099">
            <a:off x="4852988" y="2909888"/>
            <a:ext cx="609600" cy="312737"/>
          </a:xfrm>
          <a:prstGeom prst="leftRightArrow">
            <a:avLst>
              <a:gd name="adj1" fmla="val 50000"/>
              <a:gd name="adj2" fmla="val 38985"/>
            </a:avLst>
          </a:prstGeom>
          <a:gradFill rotWithShape="1">
            <a:gsLst>
              <a:gs pos="0">
                <a:srgbClr val="007676"/>
              </a:gs>
              <a:gs pos="100000">
                <a:srgbClr val="00FFFF"/>
              </a:gs>
            </a:gsLst>
            <a:lin ang="5400000" scaled="1"/>
          </a:gradFill>
          <a:ln w="9525" algn="ctr">
            <a:solidFill>
              <a:schemeClr val="tx1"/>
            </a:solidFill>
            <a:miter lim="800000"/>
            <a:headEnd/>
            <a:tailEnd/>
          </a:ln>
        </p:spPr>
        <p:txBody>
          <a:bodyPr wrap="none" anchor="ctr"/>
          <a:lstStyle/>
          <a:p>
            <a:pPr algn="ctr"/>
            <a:endParaRPr lang="ja-JP" altLang="ja-JP" b="0" u="none">
              <a:solidFill>
                <a:schemeClr val="tx1"/>
              </a:solidFill>
              <a:latin typeface="Arial" pitchFamily="34" charset="0"/>
              <a:ea typeface="ＭＳ Ｐゴシック" pitchFamily="50" charset="-128"/>
            </a:endParaRPr>
          </a:p>
        </p:txBody>
      </p:sp>
      <p:sp>
        <p:nvSpPr>
          <p:cNvPr id="20511" name="AutoShape 31"/>
          <p:cNvSpPr>
            <a:spLocks noChangeArrowheads="1"/>
          </p:cNvSpPr>
          <p:nvPr/>
        </p:nvSpPr>
        <p:spPr bwMode="auto">
          <a:xfrm rot="1430065" flipV="1">
            <a:off x="3594100" y="2909888"/>
            <a:ext cx="609600" cy="312737"/>
          </a:xfrm>
          <a:prstGeom prst="leftRightArrow">
            <a:avLst>
              <a:gd name="adj1" fmla="val 50000"/>
              <a:gd name="adj2" fmla="val 38985"/>
            </a:avLst>
          </a:prstGeom>
          <a:gradFill rotWithShape="1">
            <a:gsLst>
              <a:gs pos="0">
                <a:srgbClr val="007676"/>
              </a:gs>
              <a:gs pos="100000">
                <a:srgbClr val="00FFFF"/>
              </a:gs>
            </a:gsLst>
            <a:lin ang="5400000" scaled="1"/>
          </a:gradFill>
          <a:ln w="9525" algn="ctr">
            <a:solidFill>
              <a:schemeClr val="tx1"/>
            </a:solidFill>
            <a:miter lim="800000"/>
            <a:headEnd/>
            <a:tailEnd/>
          </a:ln>
        </p:spPr>
        <p:txBody>
          <a:bodyPr rot="10800000" wrap="none" anchor="ctr"/>
          <a:lstStyle/>
          <a:p>
            <a:pPr algn="ctr"/>
            <a:endParaRPr lang="ja-JP" altLang="ja-JP" b="0" u="none">
              <a:solidFill>
                <a:schemeClr val="tx1"/>
              </a:solidFill>
              <a:latin typeface="Arial" pitchFamily="34" charset="0"/>
              <a:ea typeface="ＭＳ Ｐゴシック" pitchFamily="50" charset="-128"/>
            </a:endParaRPr>
          </a:p>
        </p:txBody>
      </p:sp>
      <p:sp>
        <p:nvSpPr>
          <p:cNvPr id="20512" name="AutoShape 32"/>
          <p:cNvSpPr>
            <a:spLocks noChangeArrowheads="1"/>
          </p:cNvSpPr>
          <p:nvPr/>
        </p:nvSpPr>
        <p:spPr bwMode="auto">
          <a:xfrm rot="1056055" flipV="1">
            <a:off x="4835525" y="4083050"/>
            <a:ext cx="609600" cy="312738"/>
          </a:xfrm>
          <a:prstGeom prst="leftRightArrow">
            <a:avLst>
              <a:gd name="adj1" fmla="val 50000"/>
              <a:gd name="adj2" fmla="val 38985"/>
            </a:avLst>
          </a:prstGeom>
          <a:gradFill rotWithShape="1">
            <a:gsLst>
              <a:gs pos="0">
                <a:srgbClr val="007676"/>
              </a:gs>
              <a:gs pos="100000">
                <a:srgbClr val="00FFFF"/>
              </a:gs>
            </a:gsLst>
            <a:lin ang="5400000" scaled="1"/>
          </a:gradFill>
          <a:ln w="9525" algn="ctr">
            <a:solidFill>
              <a:schemeClr val="tx1"/>
            </a:solidFill>
            <a:miter lim="800000"/>
            <a:headEnd/>
            <a:tailEnd/>
          </a:ln>
        </p:spPr>
        <p:txBody>
          <a:bodyPr rot="10800000" wrap="none" anchor="ctr"/>
          <a:lstStyle/>
          <a:p>
            <a:pPr algn="ctr"/>
            <a:endParaRPr lang="ja-JP" altLang="ja-JP" b="0" u="none">
              <a:solidFill>
                <a:schemeClr val="tx1"/>
              </a:solidFill>
              <a:latin typeface="Arial" pitchFamily="34" charset="0"/>
              <a:ea typeface="ＭＳ Ｐゴシック" pitchFamily="50" charset="-128"/>
            </a:endParaRPr>
          </a:p>
        </p:txBody>
      </p:sp>
      <p:sp>
        <p:nvSpPr>
          <p:cNvPr id="20513" name="Text Box 33"/>
          <p:cNvSpPr txBox="1">
            <a:spLocks noChangeArrowheads="1"/>
          </p:cNvSpPr>
          <p:nvPr/>
        </p:nvSpPr>
        <p:spPr bwMode="auto">
          <a:xfrm>
            <a:off x="612775" y="4127500"/>
            <a:ext cx="1127125" cy="307975"/>
          </a:xfrm>
          <a:prstGeom prst="rect">
            <a:avLst/>
          </a:prstGeom>
          <a:noFill/>
          <a:ln w="9525" algn="ctr">
            <a:noFill/>
            <a:miter lim="800000"/>
            <a:headEnd/>
            <a:tailEnd/>
          </a:ln>
        </p:spPr>
        <p:txBody>
          <a:bodyPr wrap="none">
            <a:spAutoFit/>
          </a:bodyPr>
          <a:lstStyle/>
          <a:p>
            <a:pPr algn="ctr"/>
            <a:r>
              <a:rPr lang="ja-JP" altLang="en-US" sz="1400" b="0" u="none">
                <a:solidFill>
                  <a:schemeClr val="tx1"/>
                </a:solidFill>
                <a:latin typeface="Arial" pitchFamily="34" charset="0"/>
              </a:rPr>
              <a:t>・</a:t>
            </a:r>
            <a:r>
              <a:rPr lang="en-US" altLang="ja-JP" sz="1400" b="0" u="none">
                <a:solidFill>
                  <a:schemeClr val="tx1"/>
                </a:solidFill>
                <a:latin typeface="Times New Roman" pitchFamily="18" charset="0"/>
                <a:cs typeface="Times New Roman" pitchFamily="18" charset="0"/>
              </a:rPr>
              <a:t>Hot spring</a:t>
            </a:r>
            <a:endParaRPr lang="ja-JP" altLang="en-US" sz="1400" b="0" u="none">
              <a:solidFill>
                <a:schemeClr val="tx1"/>
              </a:solidFill>
              <a:latin typeface="Times New Roman" pitchFamily="18" charset="0"/>
              <a:cs typeface="Times New Roman" pitchFamily="18" charset="0"/>
            </a:endParaRPr>
          </a:p>
        </p:txBody>
      </p:sp>
      <p:sp>
        <p:nvSpPr>
          <p:cNvPr id="20514" name="Text Box 34"/>
          <p:cNvSpPr txBox="1">
            <a:spLocks noChangeArrowheads="1"/>
          </p:cNvSpPr>
          <p:nvPr/>
        </p:nvSpPr>
        <p:spPr bwMode="auto">
          <a:xfrm>
            <a:off x="660610" y="4579039"/>
            <a:ext cx="1495994" cy="523220"/>
          </a:xfrm>
          <a:prstGeom prst="rect">
            <a:avLst/>
          </a:prstGeom>
          <a:noFill/>
          <a:ln w="9525" algn="ctr">
            <a:noFill/>
            <a:miter lim="800000"/>
            <a:headEnd/>
            <a:tailEnd/>
          </a:ln>
        </p:spPr>
        <p:txBody>
          <a:bodyPr wrap="square">
            <a:spAutoFit/>
          </a:bodyPr>
          <a:lstStyle/>
          <a:p>
            <a:r>
              <a:rPr lang="ja-JP" altLang="en-US" sz="1400" b="0" u="none" dirty="0">
                <a:solidFill>
                  <a:schemeClr val="tx1"/>
                </a:solidFill>
                <a:latin typeface="Arial" pitchFamily="34" charset="0"/>
              </a:rPr>
              <a:t>・</a:t>
            </a:r>
            <a:r>
              <a:rPr lang="en-US" altLang="ja-JP" sz="1400" b="0" u="none" dirty="0">
                <a:solidFill>
                  <a:schemeClr val="tx1"/>
                </a:solidFill>
                <a:latin typeface="Times New Roman" pitchFamily="18" charset="0"/>
                <a:cs typeface="Times New Roman" pitchFamily="18" charset="0"/>
              </a:rPr>
              <a:t>Shopping of </a:t>
            </a:r>
          </a:p>
          <a:p>
            <a:pPr marL="180975" indent="-180975" algn="ctr"/>
            <a:r>
              <a:rPr lang="en-US" altLang="ja-JP" sz="1400" b="0" u="none" dirty="0">
                <a:solidFill>
                  <a:schemeClr val="tx1"/>
                </a:solidFill>
                <a:latin typeface="Times New Roman" pitchFamily="18" charset="0"/>
                <a:cs typeface="Times New Roman" pitchFamily="18" charset="0"/>
              </a:rPr>
              <a:t>special </a:t>
            </a:r>
            <a:r>
              <a:rPr lang="en-US" altLang="ja-JP" sz="1400" b="0" u="none" dirty="0" smtClean="0">
                <a:solidFill>
                  <a:schemeClr val="tx1"/>
                </a:solidFill>
                <a:latin typeface="Times New Roman" pitchFamily="18" charset="0"/>
                <a:cs typeface="Times New Roman" pitchFamily="18" charset="0"/>
              </a:rPr>
              <a:t>products</a:t>
            </a:r>
            <a:endParaRPr lang="ja-JP" altLang="en-US" sz="1400" b="0" u="none" dirty="0">
              <a:solidFill>
                <a:schemeClr val="tx1"/>
              </a:solidFill>
              <a:latin typeface="Arial" pitchFamily="34" charset="0"/>
            </a:endParaRPr>
          </a:p>
        </p:txBody>
      </p:sp>
      <p:pic>
        <p:nvPicPr>
          <p:cNvPr id="20515" name="Picture 35" descr="図1"/>
          <p:cNvPicPr>
            <a:picLocks noChangeAspect="1" noChangeArrowheads="1"/>
          </p:cNvPicPr>
          <p:nvPr/>
        </p:nvPicPr>
        <p:blipFill>
          <a:blip r:embed="rId7" cstate="print"/>
          <a:srcRect/>
          <a:stretch>
            <a:fillRect/>
          </a:stretch>
        </p:blipFill>
        <p:spPr bwMode="auto">
          <a:xfrm>
            <a:off x="606425" y="822325"/>
            <a:ext cx="2017713" cy="1530350"/>
          </a:xfrm>
          <a:prstGeom prst="rect">
            <a:avLst/>
          </a:prstGeom>
          <a:noFill/>
          <a:ln w="9525">
            <a:noFill/>
            <a:miter lim="800000"/>
            <a:headEnd/>
            <a:tailEnd/>
          </a:ln>
        </p:spPr>
      </p:pic>
      <p:pic>
        <p:nvPicPr>
          <p:cNvPr id="20516" name="Picture 36" descr="図4"/>
          <p:cNvPicPr>
            <a:picLocks noChangeAspect="1" noChangeArrowheads="1"/>
          </p:cNvPicPr>
          <p:nvPr/>
        </p:nvPicPr>
        <p:blipFill>
          <a:blip r:embed="rId8" cstate="print"/>
          <a:srcRect/>
          <a:stretch>
            <a:fillRect/>
          </a:stretch>
        </p:blipFill>
        <p:spPr bwMode="auto">
          <a:xfrm>
            <a:off x="6386034" y="788298"/>
            <a:ext cx="2127250" cy="1500188"/>
          </a:xfrm>
          <a:prstGeom prst="rect">
            <a:avLst/>
          </a:prstGeom>
          <a:noFill/>
          <a:ln w="9525">
            <a:noFill/>
            <a:miter lim="800000"/>
            <a:headEnd/>
            <a:tailEnd/>
          </a:ln>
        </p:spPr>
      </p:pic>
      <p:pic>
        <p:nvPicPr>
          <p:cNvPr id="20517" name="Picture 37" descr="図6"/>
          <p:cNvPicPr>
            <a:picLocks noChangeAspect="1" noChangeArrowheads="1"/>
          </p:cNvPicPr>
          <p:nvPr/>
        </p:nvPicPr>
        <p:blipFill>
          <a:blip r:embed="rId9" cstate="print"/>
          <a:srcRect/>
          <a:stretch>
            <a:fillRect/>
          </a:stretch>
        </p:blipFill>
        <p:spPr bwMode="auto">
          <a:xfrm>
            <a:off x="765175" y="5222875"/>
            <a:ext cx="1517650" cy="1158875"/>
          </a:xfrm>
          <a:prstGeom prst="rect">
            <a:avLst/>
          </a:prstGeom>
          <a:noFill/>
          <a:ln w="9525">
            <a:noFill/>
            <a:miter lim="800000"/>
            <a:headEnd/>
            <a:tailEnd/>
          </a:ln>
        </p:spPr>
      </p:pic>
      <p:pic>
        <p:nvPicPr>
          <p:cNvPr id="20518" name="Picture 38" descr="図7"/>
          <p:cNvPicPr>
            <a:picLocks noChangeAspect="1" noChangeArrowheads="1"/>
          </p:cNvPicPr>
          <p:nvPr/>
        </p:nvPicPr>
        <p:blipFill>
          <a:blip r:embed="rId10" cstate="print"/>
          <a:srcRect/>
          <a:stretch>
            <a:fillRect/>
          </a:stretch>
        </p:blipFill>
        <p:spPr bwMode="auto">
          <a:xfrm>
            <a:off x="7103871" y="5116333"/>
            <a:ext cx="1231900" cy="1560512"/>
          </a:xfrm>
          <a:prstGeom prst="rect">
            <a:avLst/>
          </a:prstGeom>
          <a:noFill/>
          <a:ln w="9525">
            <a:noFill/>
            <a:miter lim="800000"/>
            <a:headEnd/>
            <a:tailEnd/>
          </a:ln>
        </p:spPr>
      </p:pic>
      <p:sp>
        <p:nvSpPr>
          <p:cNvPr id="278568" name="テキスト ボックス 2"/>
          <p:cNvSpPr txBox="1">
            <a:spLocks noChangeArrowheads="1"/>
          </p:cNvSpPr>
          <p:nvPr/>
        </p:nvSpPr>
        <p:spPr bwMode="auto">
          <a:xfrm>
            <a:off x="0" y="0"/>
            <a:ext cx="9144000" cy="457200"/>
          </a:xfrm>
          <a:prstGeom prst="rect">
            <a:avLst/>
          </a:prstGeom>
          <a:solidFill>
            <a:srgbClr val="3333FF"/>
          </a:solidFill>
          <a:ln w="9525">
            <a:noFill/>
            <a:miter lim="800000"/>
            <a:headEnd/>
            <a:tailEnd/>
          </a:ln>
        </p:spPr>
        <p:txBody>
          <a:bodyPr>
            <a:spAutoFit/>
          </a:bodyPr>
          <a:lstStyle/>
          <a:p>
            <a:pPr algn="ctr">
              <a:defRPr/>
            </a:pPr>
            <a:r>
              <a:rPr lang="en-US" altLang="ja-JP" sz="2400" u="none" dirty="0" smtClean="0">
                <a:solidFill>
                  <a:schemeClr val="bg1"/>
                </a:solidFill>
                <a:latin typeface="Times New Roman" pitchFamily="18" charset="0"/>
                <a:cs typeface="Times New Roman" pitchFamily="18" charset="0"/>
              </a:rPr>
              <a:t>Community </a:t>
            </a:r>
            <a:r>
              <a:rPr lang="en-US" altLang="ja-JP" sz="2400" u="none" dirty="0">
                <a:solidFill>
                  <a:schemeClr val="bg1"/>
                </a:solidFill>
                <a:latin typeface="Times New Roman" pitchFamily="18" charset="0"/>
                <a:cs typeface="Times New Roman" pitchFamily="18" charset="0"/>
              </a:rPr>
              <a:t>Development in </a:t>
            </a:r>
            <a:r>
              <a:rPr lang="en-US" altLang="ja-JP" sz="2400" u="none" dirty="0" smtClean="0">
                <a:solidFill>
                  <a:schemeClr val="bg1"/>
                </a:solidFill>
                <a:latin typeface="Times New Roman" pitchFamily="18" charset="0"/>
                <a:cs typeface="Times New Roman" pitchFamily="18" charset="0"/>
              </a:rPr>
              <a:t>Reservoir Area </a:t>
            </a:r>
            <a:r>
              <a:rPr lang="ja-JP" altLang="en-US" sz="2400" b="0" u="none" dirty="0">
                <a:solidFill>
                  <a:schemeClr val="bg1"/>
                </a:solidFill>
                <a:effectLst>
                  <a:outerShdw blurRad="38100" dist="38100" dir="2700000" algn="tl">
                    <a:srgbClr val="000000"/>
                  </a:outerShdw>
                </a:effectLst>
                <a:latin typeface="Arial" charset="0"/>
                <a:ea typeface="HGP創英角ｺﾞｼｯｸUB" pitchFamily="50" charset="-128"/>
                <a:cs typeface="+mn-cs"/>
              </a:rPr>
              <a:t>②</a:t>
            </a:r>
          </a:p>
        </p:txBody>
      </p:sp>
      <p:sp>
        <p:nvSpPr>
          <p:cNvPr id="20520" name="Text Box 19"/>
          <p:cNvSpPr txBox="1">
            <a:spLocks noChangeArrowheads="1"/>
          </p:cNvSpPr>
          <p:nvPr/>
        </p:nvSpPr>
        <p:spPr bwMode="auto">
          <a:xfrm>
            <a:off x="8572500" y="6521450"/>
            <a:ext cx="571500" cy="338138"/>
          </a:xfrm>
          <a:prstGeom prst="rect">
            <a:avLst/>
          </a:prstGeom>
          <a:noFill/>
          <a:ln w="9525" algn="ctr">
            <a:noFill/>
            <a:miter lim="800000"/>
            <a:headEnd/>
            <a:tailEnd/>
          </a:ln>
        </p:spPr>
        <p:txBody>
          <a:bodyPr>
            <a:spAutoFit/>
          </a:bodyPr>
          <a:lstStyle/>
          <a:p>
            <a:pPr algn="ctr">
              <a:spcBef>
                <a:spcPct val="50000"/>
              </a:spcBef>
            </a:pPr>
            <a:r>
              <a:rPr lang="en-US" altLang="ja-JP" sz="1600" b="0" u="none">
                <a:solidFill>
                  <a:schemeClr val="tx1"/>
                </a:solidFill>
              </a:rPr>
              <a:t>18</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835025" y="682625"/>
            <a:ext cx="7680325" cy="5355312"/>
          </a:xfrm>
          <a:prstGeom prst="rect">
            <a:avLst/>
          </a:prstGeom>
          <a:solidFill>
            <a:schemeClr val="bg1"/>
          </a:solidFill>
          <a:ln w="9525" algn="ctr">
            <a:noFill/>
            <a:miter lim="800000"/>
            <a:headEnd/>
            <a:tailEnd/>
          </a:ln>
        </p:spPr>
        <p:txBody>
          <a:bodyPr>
            <a:spAutoFit/>
          </a:bodyPr>
          <a:lstStyle/>
          <a:p>
            <a:pPr marL="514350" indent="-514350">
              <a:buFont typeface="Arial" pitchFamily="34" charset="0"/>
              <a:buAutoNum type="arabicPeriod"/>
            </a:pPr>
            <a:r>
              <a:rPr lang="en-US" altLang="ja-JP" sz="3600" u="none" dirty="0">
                <a:latin typeface="Times New Roman" pitchFamily="18" charset="0"/>
                <a:ea typeface="ＭＳ Ｐゴシック" pitchFamily="50" charset="-128"/>
                <a:cs typeface="Times New Roman" pitchFamily="18" charset="0"/>
              </a:rPr>
              <a:t>What are </a:t>
            </a:r>
            <a:r>
              <a:rPr lang="en-US" altLang="ja-JP" sz="3600" u="none" dirty="0" smtClean="0">
                <a:latin typeface="Times New Roman" pitchFamily="18" charset="0"/>
                <a:ea typeface="ＭＳ Ｐゴシック" pitchFamily="50" charset="-128"/>
                <a:cs typeface="Times New Roman" pitchFamily="18" charset="0"/>
              </a:rPr>
              <a:t>the “Measures </a:t>
            </a:r>
            <a:r>
              <a:rPr lang="en-US" altLang="ja-JP" sz="3600" u="none" dirty="0">
                <a:latin typeface="Times New Roman" pitchFamily="18" charset="0"/>
                <a:ea typeface="ＭＳ Ｐゴシック" pitchFamily="50" charset="-128"/>
                <a:cs typeface="Times New Roman" pitchFamily="18" charset="0"/>
              </a:rPr>
              <a:t>for Reservoir </a:t>
            </a:r>
            <a:r>
              <a:rPr lang="en-US" altLang="ja-JP" sz="3600" u="none" dirty="0" smtClean="0">
                <a:latin typeface="Times New Roman" pitchFamily="18" charset="0"/>
                <a:ea typeface="ＭＳ Ｐゴシック" pitchFamily="50" charset="-128"/>
                <a:cs typeface="Times New Roman" pitchFamily="18" charset="0"/>
              </a:rPr>
              <a:t>Area Development”?</a:t>
            </a:r>
            <a:endParaRPr lang="ja-JP" altLang="ja-JP" sz="3600" u="none" dirty="0">
              <a:latin typeface="Times New Roman" pitchFamily="18" charset="0"/>
              <a:ea typeface="ＭＳ Ｐゴシック" pitchFamily="50" charset="-128"/>
              <a:cs typeface="Times New Roman" pitchFamily="18" charset="0"/>
            </a:endParaRPr>
          </a:p>
          <a:p>
            <a:pPr marL="514350" indent="-514350">
              <a:buFont typeface="Arial" pitchFamily="34" charset="0"/>
              <a:buAutoNum type="arabicPeriod"/>
            </a:pPr>
            <a:r>
              <a:rPr lang="en-US" altLang="ja-JP" sz="3600" u="none" dirty="0">
                <a:solidFill>
                  <a:srgbClr val="D9D9D9"/>
                </a:solidFill>
                <a:latin typeface="Times New Roman" pitchFamily="18" charset="0"/>
                <a:ea typeface="ＭＳ Ｐゴシック" pitchFamily="50" charset="-128"/>
                <a:cs typeface="Times New Roman" pitchFamily="18" charset="0"/>
              </a:rPr>
              <a:t>What is </a:t>
            </a:r>
            <a:r>
              <a:rPr lang="en-US" altLang="ja-JP" sz="3600" u="none" dirty="0">
                <a:solidFill>
                  <a:srgbClr val="DDDDDD"/>
                </a:solidFill>
                <a:latin typeface="Times New Roman" pitchFamily="18" charset="0"/>
                <a:ea typeface="ＭＳ Ｐゴシック" pitchFamily="50" charset="-128"/>
                <a:cs typeface="Times New Roman" pitchFamily="18" charset="0"/>
              </a:rPr>
              <a:t>the </a:t>
            </a:r>
            <a:r>
              <a:rPr lang="en-US" altLang="ja-JP" sz="3600" u="none" dirty="0" smtClean="0">
                <a:solidFill>
                  <a:srgbClr val="DDDDDD"/>
                </a:solidFill>
                <a:latin typeface="Times New Roman" pitchFamily="18" charset="0"/>
                <a:ea typeface="ＭＳ Ｐゴシック" pitchFamily="50" charset="-128"/>
                <a:cs typeface="Times New Roman" pitchFamily="18" charset="0"/>
              </a:rPr>
              <a:t>“Special Measures Law for Reservoir Area Development”?</a:t>
            </a:r>
            <a:endParaRPr lang="ja-JP" altLang="ja-JP" sz="3600" u="none" dirty="0">
              <a:solidFill>
                <a:srgbClr val="DDDDDD"/>
              </a:solidFill>
              <a:latin typeface="Times New Roman" pitchFamily="18" charset="0"/>
              <a:ea typeface="ＭＳ Ｐゴシック" pitchFamily="50" charset="-128"/>
              <a:cs typeface="Times New Roman" pitchFamily="18" charset="0"/>
            </a:endParaRPr>
          </a:p>
          <a:p>
            <a:pPr marL="514350" indent="-514350">
              <a:buFont typeface="Arial" pitchFamily="34" charset="0"/>
              <a:buAutoNum type="arabicPeriod"/>
            </a:pPr>
            <a:r>
              <a:rPr lang="en-US" altLang="ja-JP" sz="3600" u="none" dirty="0">
                <a:solidFill>
                  <a:srgbClr val="DDDDDD"/>
                </a:solidFill>
                <a:latin typeface="Times New Roman" pitchFamily="18" charset="0"/>
                <a:ea typeface="ＭＳ Ｐゴシック" pitchFamily="50" charset="-128"/>
                <a:cs typeface="Times New Roman" pitchFamily="18" charset="0"/>
              </a:rPr>
              <a:t>Non-structural Measure / Community Development</a:t>
            </a:r>
            <a:endParaRPr lang="ja-JP" altLang="ja-JP" sz="3600" u="none" dirty="0">
              <a:solidFill>
                <a:srgbClr val="DDDDDD"/>
              </a:solidFill>
              <a:latin typeface="Times New Roman" pitchFamily="18" charset="0"/>
              <a:ea typeface="ＭＳ Ｐゴシック" pitchFamily="50" charset="-128"/>
              <a:cs typeface="Times New Roman" pitchFamily="18" charset="0"/>
            </a:endParaRPr>
          </a:p>
          <a:p>
            <a:pPr marL="514350" indent="-514350">
              <a:buFont typeface="Arial" pitchFamily="34" charset="0"/>
              <a:buAutoNum type="arabicPeriod"/>
            </a:pPr>
            <a:r>
              <a:rPr lang="en-US" altLang="ja-JP" sz="3600" u="none" dirty="0" smtClean="0">
                <a:solidFill>
                  <a:srgbClr val="DDDDDD"/>
                </a:solidFill>
                <a:latin typeface="Times New Roman" pitchFamily="18" charset="0"/>
                <a:ea typeface="ＭＳ Ｐゴシック" pitchFamily="50" charset="-128"/>
                <a:cs typeface="Times New Roman" pitchFamily="18" charset="0"/>
              </a:rPr>
              <a:t>Reservoir Area Development Fund</a:t>
            </a:r>
            <a:endParaRPr lang="ja-JP" altLang="ja-JP" sz="3600" u="none" dirty="0">
              <a:solidFill>
                <a:srgbClr val="DDDDDD"/>
              </a:solidFill>
              <a:latin typeface="Times New Roman" pitchFamily="18" charset="0"/>
              <a:ea typeface="ＭＳ Ｐゴシック" pitchFamily="50" charset="-128"/>
              <a:cs typeface="Times New Roman" pitchFamily="18" charset="0"/>
            </a:endParaRPr>
          </a:p>
          <a:p>
            <a:pPr marL="514350" indent="-514350">
              <a:buFont typeface="Arial" pitchFamily="34" charset="0"/>
              <a:buAutoNum type="arabicPeriod"/>
            </a:pPr>
            <a:r>
              <a:rPr lang="en-US" altLang="ja-JP" sz="3600" u="none" dirty="0">
                <a:solidFill>
                  <a:srgbClr val="DDDDDD"/>
                </a:solidFill>
                <a:latin typeface="Times New Roman" pitchFamily="18" charset="0"/>
                <a:ea typeface="ＭＳ Ｐゴシック" pitchFamily="50" charset="-128"/>
                <a:cs typeface="Times New Roman" pitchFamily="18" charset="0"/>
              </a:rPr>
              <a:t>National Non-structural Measures</a:t>
            </a:r>
            <a:endParaRPr lang="ja-JP" altLang="ja-JP" sz="3600" u="none" dirty="0">
              <a:solidFill>
                <a:srgbClr val="DDDDDD"/>
              </a:solidFill>
              <a:latin typeface="Times New Roman" pitchFamily="18" charset="0"/>
              <a:ea typeface="ＭＳ Ｐゴシック" pitchFamily="50" charset="-128"/>
              <a:cs typeface="Times New Roman" pitchFamily="18" charset="0"/>
            </a:endParaRPr>
          </a:p>
          <a:p>
            <a:pPr marL="514350" indent="-514350">
              <a:spcBef>
                <a:spcPct val="50000"/>
              </a:spcBef>
            </a:pPr>
            <a:endParaRPr lang="ja-JP" altLang="en-US" sz="3600" b="0" u="none" dirty="0">
              <a:solidFill>
                <a:srgbClr val="DDDDDD"/>
              </a:solidFill>
              <a:ea typeface="ＭＳ Ｐゴシック" pitchFamily="50" charset="-128"/>
              <a:cs typeface="Times New Roman" pitchFamily="18" charset="0"/>
            </a:endParaRPr>
          </a:p>
        </p:txBody>
      </p:sp>
      <p:sp>
        <p:nvSpPr>
          <p:cNvPr id="3075" name="Text Box 19"/>
          <p:cNvSpPr txBox="1">
            <a:spLocks noChangeArrowheads="1"/>
          </p:cNvSpPr>
          <p:nvPr/>
        </p:nvSpPr>
        <p:spPr bwMode="auto">
          <a:xfrm>
            <a:off x="8712200" y="6521450"/>
            <a:ext cx="431800" cy="336550"/>
          </a:xfrm>
          <a:prstGeom prst="rect">
            <a:avLst/>
          </a:prstGeom>
          <a:noFill/>
          <a:ln w="9525" algn="ctr">
            <a:noFill/>
            <a:miter lim="800000"/>
            <a:headEnd/>
            <a:tailEnd/>
          </a:ln>
        </p:spPr>
        <p:txBody>
          <a:bodyPr>
            <a:spAutoFit/>
          </a:bodyPr>
          <a:lstStyle/>
          <a:p>
            <a:pPr algn="ctr">
              <a:spcBef>
                <a:spcPct val="50000"/>
              </a:spcBef>
            </a:pPr>
            <a:r>
              <a:rPr lang="en-US" altLang="ja-JP" sz="1600" b="0" u="none" dirty="0">
                <a:solidFill>
                  <a:schemeClr val="tx1"/>
                </a:solidFill>
              </a:rPr>
              <a:t>1</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138" name="Picture 2"/>
          <p:cNvPicPr>
            <a:picLocks noChangeAspect="1" noChangeArrowheads="1"/>
          </p:cNvPicPr>
          <p:nvPr/>
        </p:nvPicPr>
        <p:blipFill>
          <a:blip r:embed="rId3" cstate="print"/>
          <a:srcRect/>
          <a:stretch>
            <a:fillRect/>
          </a:stretch>
        </p:blipFill>
        <p:spPr bwMode="auto">
          <a:xfrm>
            <a:off x="46038" y="682625"/>
            <a:ext cx="1033462" cy="739775"/>
          </a:xfrm>
          <a:prstGeom prst="rect">
            <a:avLst/>
          </a:prstGeom>
          <a:noFill/>
          <a:ln w="9525">
            <a:solidFill>
              <a:schemeClr val="bg2"/>
            </a:solidFill>
            <a:miter lim="800000"/>
            <a:headEnd/>
            <a:tailEnd/>
          </a:ln>
          <a:effectLst>
            <a:outerShdw dist="35921" dir="2700000" algn="ctr" rotWithShape="0">
              <a:srgbClr val="33CC33">
                <a:alpha val="50000"/>
              </a:srgbClr>
            </a:outerShdw>
          </a:effectLst>
        </p:spPr>
      </p:pic>
      <p:sp>
        <p:nvSpPr>
          <p:cNvPr id="21507" name="Oval 4"/>
          <p:cNvSpPr>
            <a:spLocks noChangeArrowheads="1"/>
          </p:cNvSpPr>
          <p:nvPr/>
        </p:nvSpPr>
        <p:spPr bwMode="auto">
          <a:xfrm>
            <a:off x="3317875" y="538163"/>
            <a:ext cx="5826125" cy="4062412"/>
          </a:xfrm>
          <a:prstGeom prst="ellipse">
            <a:avLst/>
          </a:prstGeom>
          <a:gradFill rotWithShape="1">
            <a:gsLst>
              <a:gs pos="0">
                <a:srgbClr val="FFFFFF"/>
              </a:gs>
              <a:gs pos="100000">
                <a:srgbClr val="00FF00"/>
              </a:gs>
            </a:gsLst>
            <a:path path="shape">
              <a:fillToRect l="50000" t="50000" r="50000" b="50000"/>
            </a:path>
          </a:gradFill>
          <a:ln w="9525" algn="ctr">
            <a:solidFill>
              <a:schemeClr val="tx1"/>
            </a:solidFill>
            <a:round/>
            <a:headEnd/>
            <a:tailEnd/>
          </a:ln>
        </p:spPr>
        <p:txBody>
          <a:bodyPr wrap="none" anchor="ctr"/>
          <a:lstStyle/>
          <a:p>
            <a:pPr algn="ctr"/>
            <a:r>
              <a:rPr lang="en-US" altLang="ja-JP" sz="2400" b="0" u="none">
                <a:solidFill>
                  <a:schemeClr val="tx1"/>
                </a:solidFill>
                <a:latin typeface="Times New Roman" pitchFamily="18" charset="0"/>
                <a:cs typeface="Times New Roman" pitchFamily="18" charset="0"/>
              </a:rPr>
              <a:t>Water source forest</a:t>
            </a:r>
            <a:endParaRPr lang="ja-JP" altLang="en-US" sz="2400" b="0" u="none">
              <a:solidFill>
                <a:schemeClr val="tx1"/>
              </a:solidFill>
              <a:latin typeface="Arial" pitchFamily="34" charset="0"/>
            </a:endParaRPr>
          </a:p>
        </p:txBody>
      </p:sp>
      <p:sp>
        <p:nvSpPr>
          <p:cNvPr id="21508" name="Oval 5"/>
          <p:cNvSpPr>
            <a:spLocks noChangeArrowheads="1"/>
          </p:cNvSpPr>
          <p:nvPr/>
        </p:nvSpPr>
        <p:spPr bwMode="auto">
          <a:xfrm>
            <a:off x="247650" y="3468688"/>
            <a:ext cx="4492625" cy="3125787"/>
          </a:xfrm>
          <a:prstGeom prst="ellipse">
            <a:avLst/>
          </a:prstGeom>
          <a:gradFill rotWithShape="1">
            <a:gsLst>
              <a:gs pos="0">
                <a:srgbClr val="FFFFFF"/>
              </a:gs>
              <a:gs pos="100000">
                <a:srgbClr val="FFCC99"/>
              </a:gs>
            </a:gsLst>
            <a:path path="shape">
              <a:fillToRect l="50000" t="50000" r="50000" b="50000"/>
            </a:path>
          </a:gradFill>
          <a:ln w="9525" algn="ctr">
            <a:solidFill>
              <a:schemeClr val="tx1"/>
            </a:solidFill>
            <a:round/>
            <a:headEnd/>
            <a:tailEnd/>
          </a:ln>
        </p:spPr>
        <p:txBody>
          <a:bodyPr wrap="none" anchor="ctr"/>
          <a:lstStyle/>
          <a:p>
            <a:pPr algn="ctr"/>
            <a:endParaRPr lang="ja-JP" altLang="en-US" sz="2400" u="none">
              <a:solidFill>
                <a:schemeClr val="tx1"/>
              </a:solidFill>
              <a:latin typeface="Arial" pitchFamily="34" charset="0"/>
              <a:ea typeface="ＭＳ Ｐゴシック" pitchFamily="50" charset="-128"/>
            </a:endParaRPr>
          </a:p>
        </p:txBody>
      </p:sp>
      <p:sp>
        <p:nvSpPr>
          <p:cNvPr id="21509" name="AutoShape 6"/>
          <p:cNvSpPr>
            <a:spLocks noChangeArrowheads="1"/>
          </p:cNvSpPr>
          <p:nvPr/>
        </p:nvSpPr>
        <p:spPr bwMode="auto">
          <a:xfrm>
            <a:off x="3381375" y="568325"/>
            <a:ext cx="677863" cy="523875"/>
          </a:xfrm>
          <a:prstGeom prst="rightArrow">
            <a:avLst>
              <a:gd name="adj1" fmla="val 50000"/>
              <a:gd name="adj2" fmla="val 32349"/>
            </a:avLst>
          </a:prstGeom>
          <a:solidFill>
            <a:srgbClr val="FF0000"/>
          </a:solidFill>
          <a:ln w="9525" algn="ctr">
            <a:solidFill>
              <a:schemeClr val="tx1"/>
            </a:solidFill>
            <a:miter lim="800000"/>
            <a:headEnd/>
            <a:tailEnd/>
          </a:ln>
        </p:spPr>
        <p:txBody>
          <a:bodyPr wrap="none" anchor="ctr"/>
          <a:lstStyle/>
          <a:p>
            <a:pPr algn="ctr"/>
            <a:endParaRPr lang="ja-JP" altLang="en-US" sz="2400" u="none">
              <a:solidFill>
                <a:schemeClr val="tx1"/>
              </a:solidFill>
              <a:latin typeface="Arial" pitchFamily="34" charset="0"/>
              <a:ea typeface="ＭＳ Ｐゴシック" pitchFamily="50" charset="-128"/>
            </a:endParaRPr>
          </a:p>
        </p:txBody>
      </p:sp>
      <p:sp>
        <p:nvSpPr>
          <p:cNvPr id="21510" name="AutoShape 7"/>
          <p:cNvSpPr>
            <a:spLocks noChangeArrowheads="1"/>
          </p:cNvSpPr>
          <p:nvPr/>
        </p:nvSpPr>
        <p:spPr bwMode="auto">
          <a:xfrm rot="10800000">
            <a:off x="4057650" y="6015038"/>
            <a:ext cx="638175" cy="523875"/>
          </a:xfrm>
          <a:prstGeom prst="rightArrow">
            <a:avLst>
              <a:gd name="adj1" fmla="val 50000"/>
              <a:gd name="adj2" fmla="val 30455"/>
            </a:avLst>
          </a:prstGeom>
          <a:solidFill>
            <a:srgbClr val="FF0000"/>
          </a:solidFill>
          <a:ln w="9525" algn="ctr">
            <a:solidFill>
              <a:schemeClr val="tx1"/>
            </a:solidFill>
            <a:miter lim="800000"/>
            <a:headEnd/>
            <a:tailEnd/>
          </a:ln>
        </p:spPr>
        <p:txBody>
          <a:bodyPr wrap="none" anchor="ctr"/>
          <a:lstStyle/>
          <a:p>
            <a:pPr algn="ctr"/>
            <a:endParaRPr lang="ja-JP" altLang="en-US" sz="2400" u="none">
              <a:solidFill>
                <a:schemeClr val="tx1"/>
              </a:solidFill>
              <a:latin typeface="Arial" pitchFamily="34" charset="0"/>
              <a:ea typeface="ＭＳ Ｐゴシック" pitchFamily="50" charset="-128"/>
            </a:endParaRPr>
          </a:p>
        </p:txBody>
      </p:sp>
      <p:grpSp>
        <p:nvGrpSpPr>
          <p:cNvPr id="21511" name="Group 8"/>
          <p:cNvGrpSpPr>
            <a:grpSpLocks/>
          </p:cNvGrpSpPr>
          <p:nvPr/>
        </p:nvGrpSpPr>
        <p:grpSpPr bwMode="auto">
          <a:xfrm>
            <a:off x="5186363" y="3603625"/>
            <a:ext cx="1254125" cy="2809875"/>
            <a:chOff x="1331" y="2912"/>
            <a:chExt cx="790" cy="1770"/>
          </a:xfrm>
        </p:grpSpPr>
        <p:sp>
          <p:nvSpPr>
            <p:cNvPr id="21575" name="Oval 9"/>
            <p:cNvSpPr>
              <a:spLocks noChangeArrowheads="1"/>
            </p:cNvSpPr>
            <p:nvPr/>
          </p:nvSpPr>
          <p:spPr bwMode="auto">
            <a:xfrm>
              <a:off x="1343" y="2912"/>
              <a:ext cx="763" cy="593"/>
            </a:xfrm>
            <a:prstGeom prst="ellipse">
              <a:avLst/>
            </a:prstGeom>
            <a:solidFill>
              <a:schemeClr val="bg1"/>
            </a:solidFill>
            <a:ln w="9525" algn="ctr">
              <a:solidFill>
                <a:schemeClr val="tx1"/>
              </a:solidFill>
              <a:round/>
              <a:headEnd/>
              <a:tailEnd/>
            </a:ln>
          </p:spPr>
          <p:txBody>
            <a:bodyPr wrap="none" anchor="ctr"/>
            <a:lstStyle/>
            <a:p>
              <a:pPr algn="ctr"/>
              <a:endParaRPr lang="ja-JP" altLang="en-US" sz="2400" u="none">
                <a:solidFill>
                  <a:schemeClr val="tx1"/>
                </a:solidFill>
                <a:latin typeface="Arial" pitchFamily="34" charset="0"/>
                <a:ea typeface="ＭＳ Ｐゴシック" pitchFamily="50" charset="-128"/>
              </a:endParaRPr>
            </a:p>
          </p:txBody>
        </p:sp>
        <p:sp>
          <p:nvSpPr>
            <p:cNvPr id="21576" name="Text Box 10"/>
            <p:cNvSpPr txBox="1">
              <a:spLocks noChangeArrowheads="1"/>
            </p:cNvSpPr>
            <p:nvPr/>
          </p:nvSpPr>
          <p:spPr bwMode="auto">
            <a:xfrm>
              <a:off x="1331" y="2937"/>
              <a:ext cx="790" cy="1745"/>
            </a:xfrm>
            <a:prstGeom prst="rect">
              <a:avLst/>
            </a:prstGeom>
            <a:solidFill>
              <a:schemeClr val="bg1">
                <a:alpha val="0"/>
              </a:schemeClr>
            </a:solidFill>
            <a:ln w="9525" algn="ctr">
              <a:noFill/>
              <a:miter lim="800000"/>
              <a:headEnd/>
              <a:tailEnd/>
            </a:ln>
          </p:spPr>
          <p:txBody>
            <a:bodyPr>
              <a:spAutoFit/>
            </a:bodyPr>
            <a:lstStyle/>
            <a:p>
              <a:pPr algn="ctr">
                <a:spcBef>
                  <a:spcPct val="50000"/>
                </a:spcBef>
              </a:pPr>
              <a:r>
                <a:rPr lang="en-US" altLang="ja-JP" sz="1200" b="0" u="none">
                  <a:solidFill>
                    <a:schemeClr val="tx1"/>
                  </a:solidFill>
                  <a:latin typeface="Times New Roman" pitchFamily="18" charset="0"/>
                  <a:cs typeface="Times New Roman" pitchFamily="18" charset="0"/>
                </a:rPr>
                <a:t>Development of products  utilizing regional products</a:t>
              </a:r>
            </a:p>
            <a:p>
              <a:pPr algn="ctr">
                <a:spcBef>
                  <a:spcPct val="50000"/>
                </a:spcBef>
              </a:pPr>
              <a:endParaRPr lang="en-US" altLang="ja-JP" sz="1200" b="0" u="none">
                <a:solidFill>
                  <a:schemeClr val="tx1"/>
                </a:solidFill>
                <a:latin typeface="Times New Roman" pitchFamily="18" charset="0"/>
                <a:cs typeface="Times New Roman" pitchFamily="18" charset="0"/>
              </a:endParaRPr>
            </a:p>
            <a:p>
              <a:pPr algn="ctr">
                <a:spcBef>
                  <a:spcPct val="50000"/>
                </a:spcBef>
              </a:pPr>
              <a:endParaRPr lang="en-US" altLang="ja-JP" sz="1200" b="0" u="none">
                <a:solidFill>
                  <a:schemeClr val="tx1"/>
                </a:solidFill>
                <a:latin typeface="Times New Roman" pitchFamily="18" charset="0"/>
                <a:cs typeface="Times New Roman" pitchFamily="18" charset="0"/>
              </a:endParaRPr>
            </a:p>
            <a:p>
              <a:pPr algn="ctr">
                <a:spcBef>
                  <a:spcPct val="50000"/>
                </a:spcBef>
              </a:pPr>
              <a:endParaRPr lang="en-US" altLang="ja-JP" sz="1200" b="0" u="none">
                <a:solidFill>
                  <a:schemeClr val="tx1"/>
                </a:solidFill>
                <a:latin typeface="Times New Roman" pitchFamily="18" charset="0"/>
                <a:cs typeface="Times New Roman" pitchFamily="18" charset="0"/>
              </a:endParaRPr>
            </a:p>
            <a:p>
              <a:pPr algn="ctr">
                <a:spcBef>
                  <a:spcPct val="50000"/>
                </a:spcBef>
              </a:pPr>
              <a:endParaRPr lang="en-US" altLang="ja-JP" sz="1200" b="0" u="none">
                <a:solidFill>
                  <a:schemeClr val="tx1"/>
                </a:solidFill>
                <a:latin typeface="Times New Roman" pitchFamily="18" charset="0"/>
                <a:cs typeface="Times New Roman" pitchFamily="18" charset="0"/>
              </a:endParaRPr>
            </a:p>
            <a:p>
              <a:pPr algn="ctr">
                <a:spcBef>
                  <a:spcPct val="50000"/>
                </a:spcBef>
              </a:pPr>
              <a:endParaRPr lang="en-US" altLang="ja-JP" sz="1200" b="0" u="none">
                <a:solidFill>
                  <a:schemeClr val="tx1"/>
                </a:solidFill>
                <a:latin typeface="Times New Roman" pitchFamily="18" charset="0"/>
                <a:cs typeface="Times New Roman" pitchFamily="18" charset="0"/>
              </a:endParaRPr>
            </a:p>
            <a:p>
              <a:pPr algn="ctr">
                <a:spcBef>
                  <a:spcPct val="50000"/>
                </a:spcBef>
              </a:pPr>
              <a:r>
                <a:rPr lang="ja-JP" altLang="en-US" sz="1200" b="0" u="none">
                  <a:solidFill>
                    <a:schemeClr val="tx1"/>
                  </a:solidFill>
                  <a:latin typeface="Arial" pitchFamily="34" charset="0"/>
                </a:rPr>
                <a:t>地域産品活用</a:t>
              </a:r>
            </a:p>
            <a:p>
              <a:pPr algn="ctr">
                <a:spcBef>
                  <a:spcPct val="50000"/>
                </a:spcBef>
              </a:pPr>
              <a:r>
                <a:rPr lang="ja-JP" altLang="en-US" sz="1200" b="0" u="none">
                  <a:solidFill>
                    <a:schemeClr val="tx1"/>
                  </a:solidFill>
                  <a:latin typeface="Arial" pitchFamily="34" charset="0"/>
                </a:rPr>
                <a:t>の商品開発</a:t>
              </a:r>
            </a:p>
          </p:txBody>
        </p:sp>
      </p:grpSp>
      <p:sp>
        <p:nvSpPr>
          <p:cNvPr id="21512" name="AutoShape 11"/>
          <p:cNvSpPr>
            <a:spLocks noChangeArrowheads="1"/>
          </p:cNvSpPr>
          <p:nvPr/>
        </p:nvSpPr>
        <p:spPr bwMode="auto">
          <a:xfrm>
            <a:off x="1009650" y="976313"/>
            <a:ext cx="2374900" cy="2230437"/>
          </a:xfrm>
          <a:prstGeom prst="roundRect">
            <a:avLst>
              <a:gd name="adj" fmla="val 16667"/>
            </a:avLst>
          </a:prstGeom>
          <a:solidFill>
            <a:srgbClr val="FFCCFF"/>
          </a:solidFill>
          <a:ln w="9525" algn="ctr">
            <a:solidFill>
              <a:schemeClr val="tx1"/>
            </a:solidFill>
            <a:round/>
            <a:headEnd/>
            <a:tailEnd/>
          </a:ln>
        </p:spPr>
        <p:txBody>
          <a:bodyPr wrap="none" anchor="ctr"/>
          <a:lstStyle/>
          <a:p>
            <a:pPr algn="ctr"/>
            <a:endParaRPr lang="ja-JP" altLang="en-US" sz="2400" u="none">
              <a:solidFill>
                <a:schemeClr val="tx1"/>
              </a:solidFill>
              <a:latin typeface="Arial" pitchFamily="34" charset="0"/>
              <a:ea typeface="ＭＳ Ｐゴシック" pitchFamily="50" charset="-128"/>
            </a:endParaRPr>
          </a:p>
        </p:txBody>
      </p:sp>
      <p:sp>
        <p:nvSpPr>
          <p:cNvPr id="21513" name="Text Box 12"/>
          <p:cNvSpPr txBox="1">
            <a:spLocks noChangeArrowheads="1"/>
          </p:cNvSpPr>
          <p:nvPr/>
        </p:nvSpPr>
        <p:spPr bwMode="auto">
          <a:xfrm>
            <a:off x="1009650" y="1049338"/>
            <a:ext cx="2457450" cy="2400300"/>
          </a:xfrm>
          <a:prstGeom prst="rect">
            <a:avLst/>
          </a:prstGeom>
          <a:noFill/>
          <a:ln w="9525" algn="ctr">
            <a:noFill/>
            <a:miter lim="800000"/>
            <a:headEnd/>
            <a:tailEnd/>
          </a:ln>
        </p:spPr>
        <p:txBody>
          <a:bodyPr>
            <a:spAutoFit/>
          </a:bodyPr>
          <a:lstStyle/>
          <a:p>
            <a:pPr>
              <a:buFont typeface="Wingdings" pitchFamily="2" charset="2"/>
              <a:buChar char=""/>
            </a:pPr>
            <a:r>
              <a:rPr lang="en-US" altLang="ja-JP" sz="1200" u="none">
                <a:solidFill>
                  <a:schemeClr val="tx1"/>
                </a:solidFill>
                <a:latin typeface="Times New Roman" pitchFamily="18" charset="0"/>
                <a:cs typeface="Times New Roman" pitchFamily="18" charset="0"/>
              </a:rPr>
              <a:t>Progress of depopulation. </a:t>
            </a:r>
          </a:p>
          <a:p>
            <a:r>
              <a:rPr lang="en-US" altLang="ja-JP" sz="1200" u="none">
                <a:solidFill>
                  <a:schemeClr val="tx1"/>
                </a:solidFill>
                <a:latin typeface="Times New Roman" pitchFamily="18" charset="0"/>
                <a:cs typeface="Times New Roman" pitchFamily="18" charset="0"/>
              </a:rPr>
              <a:t>  declining birth rate and an </a:t>
            </a:r>
          </a:p>
          <a:p>
            <a:r>
              <a:rPr lang="en-US" altLang="ja-JP" sz="1200" u="none">
                <a:solidFill>
                  <a:schemeClr val="tx1"/>
                </a:solidFill>
                <a:latin typeface="Times New Roman" pitchFamily="18" charset="0"/>
                <a:cs typeface="Times New Roman" pitchFamily="18" charset="0"/>
              </a:rPr>
              <a:t>  aging population</a:t>
            </a:r>
            <a:endParaRPr lang="ja-JP" altLang="ja-JP" sz="1200" u="none">
              <a:solidFill>
                <a:schemeClr val="tx1"/>
              </a:solidFill>
              <a:latin typeface="Times New Roman" pitchFamily="18" charset="0"/>
              <a:cs typeface="Times New Roman" pitchFamily="18" charset="0"/>
            </a:endParaRPr>
          </a:p>
          <a:p>
            <a:pPr>
              <a:buFont typeface="Wingdings" pitchFamily="2" charset="2"/>
              <a:buChar char=""/>
            </a:pPr>
            <a:r>
              <a:rPr lang="en-US" altLang="ja-JP" sz="1200" u="none">
                <a:solidFill>
                  <a:schemeClr val="tx1"/>
                </a:solidFill>
                <a:latin typeface="Times New Roman" pitchFamily="18" charset="0"/>
                <a:cs typeface="Times New Roman" pitchFamily="18" charset="0"/>
              </a:rPr>
              <a:t>Declining of regional </a:t>
            </a:r>
          </a:p>
          <a:p>
            <a:r>
              <a:rPr lang="en-US" altLang="ja-JP" sz="1200" u="none">
                <a:solidFill>
                  <a:schemeClr val="tx1"/>
                </a:solidFill>
                <a:latin typeface="Times New Roman" pitchFamily="18" charset="0"/>
                <a:cs typeface="Times New Roman" pitchFamily="18" charset="0"/>
              </a:rPr>
              <a:t>  dynamism</a:t>
            </a:r>
            <a:endParaRPr lang="ja-JP" altLang="ja-JP" sz="1200" u="none">
              <a:solidFill>
                <a:schemeClr val="tx1"/>
              </a:solidFill>
              <a:latin typeface="Times New Roman" pitchFamily="18" charset="0"/>
              <a:cs typeface="Times New Roman" pitchFamily="18" charset="0"/>
            </a:endParaRPr>
          </a:p>
          <a:p>
            <a:pPr>
              <a:buFont typeface="Wingdings" pitchFamily="2" charset="2"/>
              <a:buChar char=""/>
            </a:pPr>
            <a:r>
              <a:rPr lang="en-US" altLang="ja-JP" sz="1200" u="none">
                <a:solidFill>
                  <a:schemeClr val="tx1"/>
                </a:solidFill>
                <a:latin typeface="Times New Roman" pitchFamily="18" charset="0"/>
                <a:cs typeface="Times New Roman" pitchFamily="18" charset="0"/>
              </a:rPr>
              <a:t>Increase in abandoned farm land</a:t>
            </a:r>
            <a:endParaRPr lang="ja-JP" altLang="ja-JP" sz="1200" u="none">
              <a:solidFill>
                <a:schemeClr val="tx1"/>
              </a:solidFill>
              <a:latin typeface="Times New Roman" pitchFamily="18" charset="0"/>
              <a:cs typeface="Times New Roman" pitchFamily="18" charset="0"/>
            </a:endParaRPr>
          </a:p>
          <a:p>
            <a:pPr>
              <a:buFont typeface="Wingdings" pitchFamily="2" charset="2"/>
              <a:buChar char=""/>
            </a:pPr>
            <a:r>
              <a:rPr lang="en-US" altLang="ja-JP" sz="1200" u="none">
                <a:solidFill>
                  <a:schemeClr val="tx1"/>
                </a:solidFill>
                <a:latin typeface="Times New Roman" pitchFamily="18" charset="0"/>
                <a:cs typeface="Times New Roman" pitchFamily="18" charset="0"/>
              </a:rPr>
              <a:t>Devastation of forest</a:t>
            </a:r>
          </a:p>
          <a:p>
            <a:r>
              <a:rPr lang="en-US" altLang="ja-JP" sz="1200" u="none">
                <a:solidFill>
                  <a:schemeClr val="tx1"/>
                </a:solidFill>
                <a:latin typeface="Times New Roman" pitchFamily="18" charset="0"/>
                <a:cs typeface="Times New Roman" pitchFamily="18" charset="0"/>
              </a:rPr>
              <a:t>  environment</a:t>
            </a:r>
            <a:endParaRPr lang="ja-JP" altLang="ja-JP" sz="1200" u="none">
              <a:solidFill>
                <a:schemeClr val="tx1"/>
              </a:solidFill>
              <a:latin typeface="Times New Roman" pitchFamily="18" charset="0"/>
              <a:cs typeface="Times New Roman" pitchFamily="18" charset="0"/>
            </a:endParaRPr>
          </a:p>
          <a:p>
            <a:pPr>
              <a:buFont typeface="Wingdings" pitchFamily="2" charset="2"/>
              <a:buChar char=""/>
            </a:pPr>
            <a:r>
              <a:rPr lang="en-US" altLang="ja-JP" sz="1200" u="none">
                <a:solidFill>
                  <a:schemeClr val="tx1"/>
                </a:solidFill>
                <a:latin typeface="Times New Roman" pitchFamily="18" charset="0"/>
                <a:cs typeface="Times New Roman" pitchFamily="18" charset="0"/>
              </a:rPr>
              <a:t>Decreasing in workplaces, by </a:t>
            </a:r>
          </a:p>
          <a:p>
            <a:r>
              <a:rPr lang="en-US" altLang="ja-JP" sz="1200" u="none">
                <a:solidFill>
                  <a:schemeClr val="tx1"/>
                </a:solidFill>
                <a:latin typeface="Times New Roman" pitchFamily="18" charset="0"/>
                <a:cs typeface="Times New Roman" pitchFamily="18" charset="0"/>
              </a:rPr>
              <a:t>   which one can maintain his </a:t>
            </a:r>
          </a:p>
          <a:p>
            <a:r>
              <a:rPr lang="en-US" altLang="ja-JP" sz="1200" u="none">
                <a:solidFill>
                  <a:schemeClr val="tx1"/>
                </a:solidFill>
                <a:latin typeface="Times New Roman" pitchFamily="18" charset="0"/>
                <a:cs typeface="Times New Roman" pitchFamily="18" charset="0"/>
              </a:rPr>
              <a:t>   living</a:t>
            </a:r>
            <a:endParaRPr lang="ja-JP" altLang="ja-JP" sz="1200" u="none">
              <a:solidFill>
                <a:schemeClr val="tx1"/>
              </a:solidFill>
              <a:latin typeface="Times New Roman" pitchFamily="18" charset="0"/>
              <a:cs typeface="Times New Roman" pitchFamily="18" charset="0"/>
            </a:endParaRPr>
          </a:p>
          <a:p>
            <a:pPr>
              <a:spcBef>
                <a:spcPct val="50000"/>
              </a:spcBef>
            </a:pPr>
            <a:endParaRPr lang="ja-JP" altLang="en-US" sz="1200" b="0" u="none">
              <a:solidFill>
                <a:schemeClr val="tx1"/>
              </a:solidFill>
              <a:latin typeface="Arial" pitchFamily="34" charset="0"/>
            </a:endParaRPr>
          </a:p>
        </p:txBody>
      </p:sp>
      <p:sp>
        <p:nvSpPr>
          <p:cNvPr id="21514" name="Text Box 13"/>
          <p:cNvSpPr txBox="1">
            <a:spLocks noChangeArrowheads="1"/>
          </p:cNvSpPr>
          <p:nvPr/>
        </p:nvSpPr>
        <p:spPr bwMode="auto">
          <a:xfrm>
            <a:off x="1187450" y="738188"/>
            <a:ext cx="2114550" cy="307975"/>
          </a:xfrm>
          <a:prstGeom prst="rect">
            <a:avLst/>
          </a:prstGeom>
          <a:solidFill>
            <a:srgbClr val="66FFFF"/>
          </a:solidFill>
          <a:ln w="9525" algn="ctr">
            <a:solidFill>
              <a:schemeClr val="tx1"/>
            </a:solidFill>
            <a:miter lim="800000"/>
            <a:headEnd/>
            <a:tailEnd/>
          </a:ln>
        </p:spPr>
        <p:txBody>
          <a:bodyPr>
            <a:spAutoFit/>
          </a:bodyPr>
          <a:lstStyle/>
          <a:p>
            <a:pPr algn="ctr">
              <a:spcBef>
                <a:spcPct val="50000"/>
              </a:spcBef>
            </a:pPr>
            <a:r>
              <a:rPr lang="en-US" altLang="ja-JP" sz="1400" b="0" u="none" dirty="0" smtClean="0">
                <a:solidFill>
                  <a:schemeClr val="tx1"/>
                </a:solidFill>
                <a:latin typeface="Times New Roman" pitchFamily="18" charset="0"/>
                <a:cs typeface="Times New Roman" pitchFamily="18" charset="0"/>
              </a:rPr>
              <a:t>Issues in reservoir area</a:t>
            </a:r>
            <a:endParaRPr lang="ja-JP" altLang="en-US" sz="1400" b="0" u="none" dirty="0">
              <a:solidFill>
                <a:schemeClr val="tx1"/>
              </a:solidFill>
              <a:latin typeface="Arial" pitchFamily="34" charset="0"/>
            </a:endParaRPr>
          </a:p>
        </p:txBody>
      </p:sp>
      <p:sp>
        <p:nvSpPr>
          <p:cNvPr id="21515" name="AutoShape 15"/>
          <p:cNvSpPr>
            <a:spLocks noChangeArrowheads="1"/>
          </p:cNvSpPr>
          <p:nvPr/>
        </p:nvSpPr>
        <p:spPr bwMode="auto">
          <a:xfrm>
            <a:off x="4797425" y="4686300"/>
            <a:ext cx="3159125" cy="1982788"/>
          </a:xfrm>
          <a:prstGeom prst="roundRect">
            <a:avLst>
              <a:gd name="adj" fmla="val 16667"/>
            </a:avLst>
          </a:prstGeom>
          <a:solidFill>
            <a:srgbClr val="FFCCFF"/>
          </a:solidFill>
          <a:ln w="9525" algn="ctr">
            <a:solidFill>
              <a:schemeClr val="tx1"/>
            </a:solidFill>
            <a:round/>
            <a:headEnd/>
            <a:tailEnd/>
          </a:ln>
        </p:spPr>
        <p:txBody>
          <a:bodyPr wrap="none" anchor="ctr"/>
          <a:lstStyle/>
          <a:p>
            <a:pPr algn="ctr"/>
            <a:endParaRPr lang="ja-JP" altLang="en-US" sz="2400" u="none">
              <a:solidFill>
                <a:schemeClr val="tx1"/>
              </a:solidFill>
              <a:latin typeface="Arial" pitchFamily="34" charset="0"/>
              <a:ea typeface="ＭＳ Ｐゴシック" pitchFamily="50" charset="-128"/>
            </a:endParaRPr>
          </a:p>
        </p:txBody>
      </p:sp>
      <p:sp>
        <p:nvSpPr>
          <p:cNvPr id="21516" name="Text Box 16"/>
          <p:cNvSpPr txBox="1">
            <a:spLocks noChangeArrowheads="1"/>
          </p:cNvSpPr>
          <p:nvPr/>
        </p:nvSpPr>
        <p:spPr bwMode="auto">
          <a:xfrm>
            <a:off x="4749800" y="5027613"/>
            <a:ext cx="3289300" cy="1570037"/>
          </a:xfrm>
          <a:prstGeom prst="rect">
            <a:avLst/>
          </a:prstGeom>
          <a:noFill/>
          <a:ln w="9525" algn="ctr">
            <a:noFill/>
            <a:miter lim="800000"/>
            <a:headEnd/>
            <a:tailEnd/>
          </a:ln>
        </p:spPr>
        <p:txBody>
          <a:bodyPr>
            <a:spAutoFit/>
          </a:bodyPr>
          <a:lstStyle/>
          <a:p>
            <a:pPr>
              <a:spcBef>
                <a:spcPct val="50000"/>
              </a:spcBef>
            </a:pPr>
            <a:r>
              <a:rPr lang="ja-JP" altLang="en-US" sz="1200" b="0" u="none">
                <a:solidFill>
                  <a:schemeClr val="tx1"/>
                </a:solidFill>
                <a:latin typeface="Arial" pitchFamily="34" charset="0"/>
              </a:rPr>
              <a:t>・</a:t>
            </a:r>
            <a:r>
              <a:rPr lang="en-US" altLang="ja-JP" sz="1200" b="0" u="none">
                <a:solidFill>
                  <a:schemeClr val="tx1"/>
                </a:solidFill>
                <a:latin typeface="Times New Roman" pitchFamily="18" charset="0"/>
                <a:cs typeface="Times New Roman" pitchFamily="18" charset="0"/>
              </a:rPr>
              <a:t>Building up interest to the environmental issues</a:t>
            </a:r>
            <a:endParaRPr lang="ja-JP" altLang="en-US" sz="1200" b="0" u="none">
              <a:solidFill>
                <a:schemeClr val="tx1"/>
              </a:solidFill>
              <a:latin typeface="Arial" pitchFamily="34" charset="0"/>
            </a:endParaRPr>
          </a:p>
          <a:p>
            <a:pPr>
              <a:spcBef>
                <a:spcPct val="50000"/>
              </a:spcBef>
            </a:pPr>
            <a:r>
              <a:rPr lang="ja-JP" altLang="en-US" sz="1200" b="0" u="none">
                <a:solidFill>
                  <a:schemeClr val="tx1"/>
                </a:solidFill>
                <a:latin typeface="Arial" pitchFamily="34" charset="0"/>
              </a:rPr>
              <a:t>・</a:t>
            </a:r>
            <a:r>
              <a:rPr lang="en-US" altLang="ja-JP" sz="1200" b="0" u="none">
                <a:solidFill>
                  <a:schemeClr val="tx1"/>
                </a:solidFill>
                <a:latin typeface="Arial" pitchFamily="34" charset="0"/>
              </a:rPr>
              <a:t>Adhere to safety of foods</a:t>
            </a:r>
            <a:endParaRPr lang="ja-JP" altLang="en-US" sz="1200" b="0" u="none">
              <a:solidFill>
                <a:schemeClr val="tx1"/>
              </a:solidFill>
              <a:latin typeface="Arial" pitchFamily="34" charset="0"/>
            </a:endParaRPr>
          </a:p>
          <a:p>
            <a:pPr>
              <a:spcBef>
                <a:spcPct val="50000"/>
              </a:spcBef>
            </a:pPr>
            <a:r>
              <a:rPr lang="ja-JP" altLang="en-US" sz="1200" b="0" u="none">
                <a:solidFill>
                  <a:schemeClr val="tx1"/>
                </a:solidFill>
                <a:latin typeface="Arial" pitchFamily="34" charset="0"/>
              </a:rPr>
              <a:t>・</a:t>
            </a:r>
            <a:r>
              <a:rPr lang="en-US" altLang="ja-JP" sz="1200" b="0" u="none">
                <a:solidFill>
                  <a:schemeClr val="tx1"/>
                </a:solidFill>
                <a:latin typeface="Arial" pitchFamily="34" charset="0"/>
              </a:rPr>
              <a:t>Longing for the country lliving</a:t>
            </a:r>
          </a:p>
          <a:p>
            <a:pPr>
              <a:spcBef>
                <a:spcPct val="50000"/>
              </a:spcBef>
            </a:pPr>
            <a:r>
              <a:rPr lang="ja-JP" altLang="en-US" sz="1200" b="0" u="none">
                <a:solidFill>
                  <a:schemeClr val="tx1"/>
                </a:solidFill>
                <a:latin typeface="Arial" pitchFamily="34" charset="0"/>
              </a:rPr>
              <a:t>・</a:t>
            </a:r>
            <a:r>
              <a:rPr lang="en-US" altLang="ja-JP" sz="1200" b="0" u="none">
                <a:solidFill>
                  <a:schemeClr val="tx1"/>
                </a:solidFill>
                <a:latin typeface="Arial" pitchFamily="34" charset="0"/>
              </a:rPr>
              <a:t>Longing for opportunity of getting various recreation</a:t>
            </a:r>
            <a:endParaRPr lang="ja-JP" altLang="en-US" sz="1200" b="0" u="none">
              <a:solidFill>
                <a:schemeClr val="tx1"/>
              </a:solidFill>
              <a:latin typeface="Arial" pitchFamily="34" charset="0"/>
            </a:endParaRPr>
          </a:p>
          <a:p>
            <a:pPr>
              <a:spcBef>
                <a:spcPct val="50000"/>
              </a:spcBef>
            </a:pPr>
            <a:r>
              <a:rPr lang="ja-JP" altLang="en-US" sz="1200" b="0" u="none">
                <a:solidFill>
                  <a:schemeClr val="tx1"/>
                </a:solidFill>
                <a:latin typeface="Arial" pitchFamily="34" charset="0"/>
              </a:rPr>
              <a:t>・</a:t>
            </a:r>
            <a:r>
              <a:rPr lang="en-US" altLang="ja-JP" sz="1200" b="0" u="none">
                <a:solidFill>
                  <a:schemeClr val="tx1"/>
                </a:solidFill>
                <a:latin typeface="Times New Roman" pitchFamily="18" charset="0"/>
                <a:cs typeface="Times New Roman" pitchFamily="18" charset="0"/>
              </a:rPr>
              <a:t>Building up interest to contribution to society</a:t>
            </a:r>
            <a:endParaRPr lang="ja-JP" altLang="en-US" sz="1200" b="0" u="none">
              <a:solidFill>
                <a:schemeClr val="tx1"/>
              </a:solidFill>
              <a:latin typeface="Arial" pitchFamily="34" charset="0"/>
            </a:endParaRPr>
          </a:p>
        </p:txBody>
      </p:sp>
      <p:sp>
        <p:nvSpPr>
          <p:cNvPr id="21517" name="Text Box 17"/>
          <p:cNvSpPr txBox="1">
            <a:spLocks noChangeArrowheads="1"/>
          </p:cNvSpPr>
          <p:nvPr/>
        </p:nvSpPr>
        <p:spPr bwMode="auto">
          <a:xfrm>
            <a:off x="5337175" y="4684713"/>
            <a:ext cx="2233613" cy="307975"/>
          </a:xfrm>
          <a:prstGeom prst="rect">
            <a:avLst/>
          </a:prstGeom>
          <a:solidFill>
            <a:srgbClr val="66FFFF"/>
          </a:solidFill>
          <a:ln w="9525" algn="ctr">
            <a:solidFill>
              <a:schemeClr val="tx1"/>
            </a:solidFill>
            <a:miter lim="800000"/>
            <a:headEnd/>
            <a:tailEnd/>
          </a:ln>
        </p:spPr>
        <p:txBody>
          <a:bodyPr>
            <a:spAutoFit/>
          </a:bodyPr>
          <a:lstStyle/>
          <a:p>
            <a:pPr algn="ctr">
              <a:spcBef>
                <a:spcPct val="50000"/>
              </a:spcBef>
            </a:pPr>
            <a:r>
              <a:rPr lang="en-US" altLang="ja-JP" sz="1400" b="0" u="none">
                <a:solidFill>
                  <a:schemeClr val="tx1"/>
                </a:solidFill>
                <a:latin typeface="Times New Roman" pitchFamily="18" charset="0"/>
                <a:cs typeface="Times New Roman" pitchFamily="18" charset="0"/>
              </a:rPr>
              <a:t>Needs in urban area</a:t>
            </a:r>
            <a:endParaRPr lang="ja-JP" altLang="en-US" sz="1400" b="0" u="none">
              <a:solidFill>
                <a:schemeClr val="tx1"/>
              </a:solidFill>
              <a:latin typeface="Arial" pitchFamily="34" charset="0"/>
            </a:endParaRPr>
          </a:p>
        </p:txBody>
      </p:sp>
      <p:grpSp>
        <p:nvGrpSpPr>
          <p:cNvPr id="21518" name="Group 18"/>
          <p:cNvGrpSpPr>
            <a:grpSpLocks/>
          </p:cNvGrpSpPr>
          <p:nvPr/>
        </p:nvGrpSpPr>
        <p:grpSpPr bwMode="auto">
          <a:xfrm>
            <a:off x="3287713" y="1951038"/>
            <a:ext cx="1225550" cy="941387"/>
            <a:chOff x="2415" y="729"/>
            <a:chExt cx="699" cy="593"/>
          </a:xfrm>
        </p:grpSpPr>
        <p:sp>
          <p:nvSpPr>
            <p:cNvPr id="21573" name="Oval 19"/>
            <p:cNvSpPr>
              <a:spLocks noChangeArrowheads="1"/>
            </p:cNvSpPr>
            <p:nvPr/>
          </p:nvSpPr>
          <p:spPr bwMode="auto">
            <a:xfrm>
              <a:off x="2432" y="729"/>
              <a:ext cx="658" cy="593"/>
            </a:xfrm>
            <a:prstGeom prst="ellipse">
              <a:avLst/>
            </a:prstGeom>
            <a:solidFill>
              <a:schemeClr val="bg1"/>
            </a:solidFill>
            <a:ln w="9525" algn="ctr">
              <a:solidFill>
                <a:schemeClr val="tx1"/>
              </a:solidFill>
              <a:round/>
              <a:headEnd/>
              <a:tailEnd/>
            </a:ln>
          </p:spPr>
          <p:txBody>
            <a:bodyPr wrap="none" anchor="ctr"/>
            <a:lstStyle/>
            <a:p>
              <a:pPr algn="ctr"/>
              <a:endParaRPr lang="ja-JP" altLang="en-US" sz="2400" u="none">
                <a:solidFill>
                  <a:schemeClr val="tx1"/>
                </a:solidFill>
                <a:latin typeface="Arial" pitchFamily="34" charset="0"/>
                <a:ea typeface="ＭＳ Ｐゴシック" pitchFamily="50" charset="-128"/>
              </a:endParaRPr>
            </a:p>
          </p:txBody>
        </p:sp>
        <p:sp>
          <p:nvSpPr>
            <p:cNvPr id="21574" name="Text Box 20"/>
            <p:cNvSpPr txBox="1">
              <a:spLocks noChangeArrowheads="1"/>
            </p:cNvSpPr>
            <p:nvPr/>
          </p:nvSpPr>
          <p:spPr bwMode="auto">
            <a:xfrm>
              <a:off x="2415" y="853"/>
              <a:ext cx="699" cy="291"/>
            </a:xfrm>
            <a:prstGeom prst="rect">
              <a:avLst/>
            </a:prstGeom>
            <a:solidFill>
              <a:schemeClr val="bg1">
                <a:alpha val="0"/>
              </a:schemeClr>
            </a:solidFill>
            <a:ln w="9525" algn="ctr">
              <a:noFill/>
              <a:miter lim="800000"/>
              <a:headEnd/>
              <a:tailEnd/>
            </a:ln>
          </p:spPr>
          <p:txBody>
            <a:bodyPr>
              <a:spAutoFit/>
            </a:bodyPr>
            <a:lstStyle/>
            <a:p>
              <a:pPr algn="ctr">
                <a:spcBef>
                  <a:spcPct val="50000"/>
                </a:spcBef>
              </a:pPr>
              <a:r>
                <a:rPr lang="en-US" altLang="ja-JP" sz="1200" b="0" u="none">
                  <a:solidFill>
                    <a:schemeClr val="tx1"/>
                  </a:solidFill>
                  <a:latin typeface="Times New Roman" pitchFamily="18" charset="0"/>
                  <a:cs typeface="Times New Roman" pitchFamily="18" charset="0"/>
                </a:rPr>
                <a:t>Forming an activation plan</a:t>
              </a:r>
              <a:endParaRPr lang="ja-JP" altLang="en-US" sz="1200" b="0" u="none">
                <a:solidFill>
                  <a:schemeClr val="tx1"/>
                </a:solidFill>
                <a:latin typeface="Arial" pitchFamily="34" charset="0"/>
              </a:endParaRPr>
            </a:p>
          </p:txBody>
        </p:sp>
      </p:grpSp>
      <p:sp>
        <p:nvSpPr>
          <p:cNvPr id="21519" name="Oval 22"/>
          <p:cNvSpPr>
            <a:spLocks noChangeArrowheads="1"/>
          </p:cNvSpPr>
          <p:nvPr/>
        </p:nvSpPr>
        <p:spPr bwMode="auto">
          <a:xfrm>
            <a:off x="3319463" y="4973638"/>
            <a:ext cx="1044575" cy="957262"/>
          </a:xfrm>
          <a:prstGeom prst="ellipse">
            <a:avLst/>
          </a:prstGeom>
          <a:solidFill>
            <a:schemeClr val="bg1"/>
          </a:solidFill>
          <a:ln w="9525" algn="ctr">
            <a:solidFill>
              <a:schemeClr val="tx1"/>
            </a:solidFill>
            <a:round/>
            <a:headEnd/>
            <a:tailEnd/>
          </a:ln>
        </p:spPr>
        <p:txBody>
          <a:bodyPr wrap="none" anchor="ctr"/>
          <a:lstStyle/>
          <a:p>
            <a:pPr algn="ctr"/>
            <a:endParaRPr lang="ja-JP" altLang="en-US" sz="2400" u="none">
              <a:solidFill>
                <a:schemeClr val="tx1"/>
              </a:solidFill>
              <a:latin typeface="Arial" pitchFamily="34" charset="0"/>
              <a:ea typeface="ＭＳ Ｐゴシック" pitchFamily="50" charset="-128"/>
            </a:endParaRPr>
          </a:p>
        </p:txBody>
      </p:sp>
      <p:sp>
        <p:nvSpPr>
          <p:cNvPr id="21520" name="Text Box 23"/>
          <p:cNvSpPr txBox="1">
            <a:spLocks noChangeArrowheads="1"/>
          </p:cNvSpPr>
          <p:nvPr/>
        </p:nvSpPr>
        <p:spPr bwMode="auto">
          <a:xfrm>
            <a:off x="3194050" y="4943475"/>
            <a:ext cx="1306513" cy="990600"/>
          </a:xfrm>
          <a:prstGeom prst="rect">
            <a:avLst/>
          </a:prstGeom>
          <a:solidFill>
            <a:schemeClr val="bg1">
              <a:alpha val="0"/>
            </a:schemeClr>
          </a:solidFill>
          <a:ln w="9525" algn="ctr">
            <a:noFill/>
            <a:miter lim="800000"/>
            <a:headEnd/>
            <a:tailEnd/>
          </a:ln>
        </p:spPr>
        <p:txBody>
          <a:bodyPr>
            <a:spAutoFit/>
          </a:bodyPr>
          <a:lstStyle/>
          <a:p>
            <a:pPr algn="ctr">
              <a:lnSpc>
                <a:spcPts val="1438"/>
              </a:lnSpc>
            </a:pPr>
            <a:r>
              <a:rPr lang="en-US" altLang="ja-JP" sz="1200" b="0" u="none">
                <a:solidFill>
                  <a:schemeClr val="tx1"/>
                </a:solidFill>
                <a:latin typeface="Times New Roman" pitchFamily="18" charset="0"/>
                <a:cs typeface="Times New Roman" pitchFamily="18" charset="0"/>
              </a:rPr>
              <a:t>Supporting</a:t>
            </a:r>
          </a:p>
          <a:p>
            <a:pPr algn="ctr">
              <a:lnSpc>
                <a:spcPts val="1438"/>
              </a:lnSpc>
            </a:pPr>
            <a:r>
              <a:rPr lang="en-US" altLang="ja-JP" sz="1200" b="0" u="none">
                <a:solidFill>
                  <a:schemeClr val="tx1"/>
                </a:solidFill>
                <a:latin typeface="Times New Roman" pitchFamily="18" charset="0"/>
                <a:cs typeface="Times New Roman" pitchFamily="18" charset="0"/>
              </a:rPr>
              <a:t>enlightening activity on environment in water source area</a:t>
            </a:r>
            <a:endParaRPr lang="ja-JP" altLang="en-US" sz="1200" b="0" u="none">
              <a:solidFill>
                <a:schemeClr val="tx1"/>
              </a:solidFill>
              <a:latin typeface="Arial" pitchFamily="34" charset="0"/>
            </a:endParaRPr>
          </a:p>
        </p:txBody>
      </p:sp>
      <p:grpSp>
        <p:nvGrpSpPr>
          <p:cNvPr id="21521" name="Group 24"/>
          <p:cNvGrpSpPr>
            <a:grpSpLocks/>
          </p:cNvGrpSpPr>
          <p:nvPr/>
        </p:nvGrpSpPr>
        <p:grpSpPr bwMode="auto">
          <a:xfrm>
            <a:off x="6473825" y="3552825"/>
            <a:ext cx="1109663" cy="941388"/>
            <a:chOff x="2415" y="729"/>
            <a:chExt cx="699" cy="593"/>
          </a:xfrm>
        </p:grpSpPr>
        <p:sp>
          <p:nvSpPr>
            <p:cNvPr id="21571" name="Oval 25"/>
            <p:cNvSpPr>
              <a:spLocks noChangeArrowheads="1"/>
            </p:cNvSpPr>
            <p:nvPr/>
          </p:nvSpPr>
          <p:spPr bwMode="auto">
            <a:xfrm>
              <a:off x="2432" y="729"/>
              <a:ext cx="658" cy="593"/>
            </a:xfrm>
            <a:prstGeom prst="ellipse">
              <a:avLst/>
            </a:prstGeom>
            <a:solidFill>
              <a:schemeClr val="bg1"/>
            </a:solidFill>
            <a:ln w="9525" algn="ctr">
              <a:solidFill>
                <a:schemeClr val="tx1"/>
              </a:solidFill>
              <a:round/>
              <a:headEnd/>
              <a:tailEnd/>
            </a:ln>
          </p:spPr>
          <p:txBody>
            <a:bodyPr wrap="none" anchor="ctr"/>
            <a:lstStyle/>
            <a:p>
              <a:pPr algn="ctr"/>
              <a:endParaRPr lang="ja-JP" altLang="en-US" sz="2400" u="none">
                <a:solidFill>
                  <a:schemeClr val="tx1"/>
                </a:solidFill>
                <a:latin typeface="Arial" pitchFamily="34" charset="0"/>
                <a:ea typeface="ＭＳ Ｐゴシック" pitchFamily="50" charset="-128"/>
              </a:endParaRPr>
            </a:p>
          </p:txBody>
        </p:sp>
        <p:sp>
          <p:nvSpPr>
            <p:cNvPr id="21572" name="Text Box 26"/>
            <p:cNvSpPr txBox="1">
              <a:spLocks noChangeArrowheads="1"/>
            </p:cNvSpPr>
            <p:nvPr/>
          </p:nvSpPr>
          <p:spPr bwMode="auto">
            <a:xfrm>
              <a:off x="2415" y="786"/>
              <a:ext cx="699" cy="523"/>
            </a:xfrm>
            <a:prstGeom prst="rect">
              <a:avLst/>
            </a:prstGeom>
            <a:solidFill>
              <a:schemeClr val="bg1">
                <a:alpha val="0"/>
              </a:schemeClr>
            </a:solidFill>
            <a:ln w="9525" algn="ctr">
              <a:noFill/>
              <a:miter lim="800000"/>
              <a:headEnd/>
              <a:tailEnd/>
            </a:ln>
          </p:spPr>
          <p:txBody>
            <a:bodyPr>
              <a:spAutoFit/>
            </a:bodyPr>
            <a:lstStyle/>
            <a:p>
              <a:pPr algn="ctr">
                <a:spcBef>
                  <a:spcPct val="50000"/>
                </a:spcBef>
              </a:pPr>
              <a:r>
                <a:rPr lang="en-US" altLang="ja-JP" sz="1200" b="0" u="none">
                  <a:solidFill>
                    <a:schemeClr val="tx1"/>
                  </a:solidFill>
                  <a:latin typeface="Times New Roman" pitchFamily="18" charset="0"/>
                  <a:cs typeface="Times New Roman" pitchFamily="18" charset="0"/>
                </a:rPr>
                <a:t>Forming environment conservation plan</a:t>
              </a:r>
              <a:endParaRPr lang="ja-JP" altLang="en-US" sz="1200" b="0" u="none">
                <a:solidFill>
                  <a:schemeClr val="tx1"/>
                </a:solidFill>
                <a:latin typeface="Arial" pitchFamily="34" charset="0"/>
              </a:endParaRPr>
            </a:p>
          </p:txBody>
        </p:sp>
      </p:grpSp>
      <p:grpSp>
        <p:nvGrpSpPr>
          <p:cNvPr id="21522" name="Group 27"/>
          <p:cNvGrpSpPr>
            <a:grpSpLocks/>
          </p:cNvGrpSpPr>
          <p:nvPr/>
        </p:nvGrpSpPr>
        <p:grpSpPr bwMode="auto">
          <a:xfrm>
            <a:off x="1773238" y="3544888"/>
            <a:ext cx="1257300" cy="941387"/>
            <a:chOff x="1406" y="1983"/>
            <a:chExt cx="691" cy="593"/>
          </a:xfrm>
        </p:grpSpPr>
        <p:sp>
          <p:nvSpPr>
            <p:cNvPr id="21569" name="Oval 28"/>
            <p:cNvSpPr>
              <a:spLocks noChangeArrowheads="1"/>
            </p:cNvSpPr>
            <p:nvPr/>
          </p:nvSpPr>
          <p:spPr bwMode="auto">
            <a:xfrm>
              <a:off x="1415" y="1983"/>
              <a:ext cx="667" cy="593"/>
            </a:xfrm>
            <a:prstGeom prst="ellipse">
              <a:avLst/>
            </a:prstGeom>
            <a:solidFill>
              <a:schemeClr val="bg1"/>
            </a:solidFill>
            <a:ln w="9525" algn="ctr">
              <a:solidFill>
                <a:schemeClr val="tx1"/>
              </a:solidFill>
              <a:round/>
              <a:headEnd/>
              <a:tailEnd/>
            </a:ln>
          </p:spPr>
          <p:txBody>
            <a:bodyPr wrap="none" anchor="ctr"/>
            <a:lstStyle/>
            <a:p>
              <a:pPr algn="ctr"/>
              <a:endParaRPr lang="ja-JP" altLang="en-US" sz="2400" u="none">
                <a:solidFill>
                  <a:schemeClr val="tx1"/>
                </a:solidFill>
                <a:latin typeface="Arial" pitchFamily="34" charset="0"/>
                <a:ea typeface="ＭＳ Ｐゴシック" pitchFamily="50" charset="-128"/>
              </a:endParaRPr>
            </a:p>
          </p:txBody>
        </p:sp>
        <p:sp>
          <p:nvSpPr>
            <p:cNvPr id="21570" name="Text Box 29"/>
            <p:cNvSpPr txBox="1">
              <a:spLocks noChangeArrowheads="1"/>
            </p:cNvSpPr>
            <p:nvPr/>
          </p:nvSpPr>
          <p:spPr bwMode="auto">
            <a:xfrm>
              <a:off x="1406" y="2023"/>
              <a:ext cx="691" cy="523"/>
            </a:xfrm>
            <a:prstGeom prst="rect">
              <a:avLst/>
            </a:prstGeom>
            <a:solidFill>
              <a:schemeClr val="bg1">
                <a:alpha val="0"/>
              </a:schemeClr>
            </a:solidFill>
            <a:ln w="9525" algn="ctr">
              <a:noFill/>
              <a:miter lim="800000"/>
              <a:headEnd/>
              <a:tailEnd/>
            </a:ln>
          </p:spPr>
          <p:txBody>
            <a:bodyPr>
              <a:spAutoFit/>
            </a:bodyPr>
            <a:lstStyle/>
            <a:p>
              <a:pPr algn="ctr">
                <a:spcBef>
                  <a:spcPct val="50000"/>
                </a:spcBef>
              </a:pPr>
              <a:r>
                <a:rPr lang="en-US" altLang="ja-JP" sz="1200" b="0" u="none">
                  <a:solidFill>
                    <a:schemeClr val="tx1"/>
                  </a:solidFill>
                  <a:latin typeface="Times New Roman" pitchFamily="18" charset="0"/>
                  <a:cs typeface="Times New Roman" pitchFamily="18" charset="0"/>
                </a:rPr>
                <a:t>Analysis of needs of consumers / tourists</a:t>
              </a:r>
              <a:endParaRPr lang="ja-JP" altLang="en-US" sz="1200" b="0" u="none">
                <a:solidFill>
                  <a:schemeClr val="tx1"/>
                </a:solidFill>
                <a:latin typeface="Arial" pitchFamily="34" charset="0"/>
              </a:endParaRPr>
            </a:p>
          </p:txBody>
        </p:sp>
      </p:grpSp>
      <p:grpSp>
        <p:nvGrpSpPr>
          <p:cNvPr id="21523" name="Group 30"/>
          <p:cNvGrpSpPr>
            <a:grpSpLocks/>
          </p:cNvGrpSpPr>
          <p:nvPr/>
        </p:nvGrpSpPr>
        <p:grpSpPr bwMode="auto">
          <a:xfrm>
            <a:off x="3586163" y="1065213"/>
            <a:ext cx="1223962" cy="941387"/>
            <a:chOff x="2358" y="729"/>
            <a:chExt cx="771" cy="593"/>
          </a:xfrm>
        </p:grpSpPr>
        <p:sp>
          <p:nvSpPr>
            <p:cNvPr id="21567" name="Oval 31"/>
            <p:cNvSpPr>
              <a:spLocks noChangeArrowheads="1"/>
            </p:cNvSpPr>
            <p:nvPr/>
          </p:nvSpPr>
          <p:spPr bwMode="auto">
            <a:xfrm>
              <a:off x="2432" y="729"/>
              <a:ext cx="658" cy="593"/>
            </a:xfrm>
            <a:prstGeom prst="ellipse">
              <a:avLst/>
            </a:prstGeom>
            <a:solidFill>
              <a:schemeClr val="bg1"/>
            </a:solidFill>
            <a:ln w="9525" algn="ctr">
              <a:solidFill>
                <a:schemeClr val="tx1"/>
              </a:solidFill>
              <a:round/>
              <a:headEnd/>
              <a:tailEnd/>
            </a:ln>
          </p:spPr>
          <p:txBody>
            <a:bodyPr wrap="none" anchor="ctr"/>
            <a:lstStyle/>
            <a:p>
              <a:pPr algn="ctr"/>
              <a:endParaRPr lang="ja-JP" altLang="en-US" sz="2400" u="none">
                <a:solidFill>
                  <a:schemeClr val="tx1"/>
                </a:solidFill>
                <a:latin typeface="Arial" pitchFamily="34" charset="0"/>
                <a:ea typeface="ＭＳ Ｐゴシック" pitchFamily="50" charset="-128"/>
              </a:endParaRPr>
            </a:p>
          </p:txBody>
        </p:sp>
        <p:sp>
          <p:nvSpPr>
            <p:cNvPr id="21568" name="Text Box 32"/>
            <p:cNvSpPr txBox="1">
              <a:spLocks noChangeArrowheads="1"/>
            </p:cNvSpPr>
            <p:nvPr/>
          </p:nvSpPr>
          <p:spPr bwMode="auto">
            <a:xfrm>
              <a:off x="2358" y="733"/>
              <a:ext cx="771" cy="523"/>
            </a:xfrm>
            <a:prstGeom prst="rect">
              <a:avLst/>
            </a:prstGeom>
            <a:solidFill>
              <a:schemeClr val="bg1">
                <a:alpha val="0"/>
              </a:schemeClr>
            </a:solidFill>
            <a:ln w="9525" algn="ctr">
              <a:noFill/>
              <a:miter lim="800000"/>
              <a:headEnd/>
              <a:tailEnd/>
            </a:ln>
          </p:spPr>
          <p:txBody>
            <a:bodyPr>
              <a:spAutoFit/>
            </a:bodyPr>
            <a:lstStyle/>
            <a:p>
              <a:pPr algn="ctr">
                <a:spcBef>
                  <a:spcPct val="50000"/>
                </a:spcBef>
              </a:pPr>
              <a:r>
                <a:rPr lang="en-US" altLang="ja-JP" sz="1200" b="0" u="none">
                  <a:solidFill>
                    <a:schemeClr val="tx1"/>
                  </a:solidFill>
                  <a:latin typeface="Times New Roman" pitchFamily="18" charset="0"/>
                  <a:cs typeface="Times New Roman" pitchFamily="18" charset="0"/>
                </a:rPr>
                <a:t>Lecture /workshop for human resources development</a:t>
              </a:r>
              <a:endParaRPr lang="ja-JP" altLang="en-US" sz="1200" b="0" u="none">
                <a:solidFill>
                  <a:schemeClr val="tx1"/>
                </a:solidFill>
                <a:latin typeface="Arial" pitchFamily="34" charset="0"/>
              </a:endParaRPr>
            </a:p>
          </p:txBody>
        </p:sp>
      </p:grpSp>
      <p:sp>
        <p:nvSpPr>
          <p:cNvPr id="21524" name="Oval 34"/>
          <p:cNvSpPr>
            <a:spLocks noChangeArrowheads="1"/>
          </p:cNvSpPr>
          <p:nvPr/>
        </p:nvSpPr>
        <p:spPr bwMode="auto">
          <a:xfrm>
            <a:off x="695325" y="3925888"/>
            <a:ext cx="1144588" cy="957262"/>
          </a:xfrm>
          <a:prstGeom prst="ellipse">
            <a:avLst/>
          </a:prstGeom>
          <a:solidFill>
            <a:schemeClr val="bg1"/>
          </a:solidFill>
          <a:ln w="9525" algn="ctr">
            <a:solidFill>
              <a:schemeClr val="tx1"/>
            </a:solidFill>
            <a:round/>
            <a:headEnd/>
            <a:tailEnd/>
          </a:ln>
        </p:spPr>
        <p:txBody>
          <a:bodyPr wrap="none" anchor="ctr"/>
          <a:lstStyle/>
          <a:p>
            <a:pPr algn="ctr"/>
            <a:endParaRPr lang="ja-JP" altLang="en-US" sz="2400" u="none">
              <a:solidFill>
                <a:schemeClr val="tx1"/>
              </a:solidFill>
              <a:latin typeface="Arial" pitchFamily="34" charset="0"/>
              <a:ea typeface="ＭＳ Ｐゴシック" pitchFamily="50" charset="-128"/>
            </a:endParaRPr>
          </a:p>
        </p:txBody>
      </p:sp>
      <p:sp>
        <p:nvSpPr>
          <p:cNvPr id="21525" name="Text Box 35"/>
          <p:cNvSpPr txBox="1">
            <a:spLocks noChangeArrowheads="1"/>
          </p:cNvSpPr>
          <p:nvPr/>
        </p:nvSpPr>
        <p:spPr bwMode="auto">
          <a:xfrm>
            <a:off x="725488" y="3916363"/>
            <a:ext cx="1109662" cy="1016000"/>
          </a:xfrm>
          <a:prstGeom prst="rect">
            <a:avLst/>
          </a:prstGeom>
          <a:solidFill>
            <a:schemeClr val="bg1">
              <a:alpha val="0"/>
            </a:schemeClr>
          </a:solidFill>
          <a:ln w="9525" algn="ctr">
            <a:noFill/>
            <a:miter lim="800000"/>
            <a:headEnd/>
            <a:tailEnd/>
          </a:ln>
        </p:spPr>
        <p:txBody>
          <a:bodyPr>
            <a:spAutoFit/>
          </a:bodyPr>
          <a:lstStyle/>
          <a:p>
            <a:pPr algn="ctr">
              <a:spcBef>
                <a:spcPct val="50000"/>
              </a:spcBef>
            </a:pPr>
            <a:r>
              <a:rPr lang="en-US" altLang="ja-JP" sz="1200" b="0" u="none">
                <a:solidFill>
                  <a:schemeClr val="tx1"/>
                </a:solidFill>
                <a:latin typeface="Times New Roman" pitchFamily="18" charset="0"/>
                <a:cs typeface="Times New Roman" pitchFamily="18" charset="0"/>
              </a:rPr>
              <a:t>Supporting dispatch  of manpower with various capabilities</a:t>
            </a:r>
            <a:endParaRPr lang="ja-JP" altLang="en-US" sz="1200" b="0" u="none">
              <a:solidFill>
                <a:schemeClr val="tx1"/>
              </a:solidFill>
              <a:latin typeface="Arial" pitchFamily="34" charset="0"/>
            </a:endParaRPr>
          </a:p>
        </p:txBody>
      </p:sp>
      <p:grpSp>
        <p:nvGrpSpPr>
          <p:cNvPr id="21526" name="Group 36"/>
          <p:cNvGrpSpPr>
            <a:grpSpLocks/>
          </p:cNvGrpSpPr>
          <p:nvPr/>
        </p:nvGrpSpPr>
        <p:grpSpPr bwMode="auto">
          <a:xfrm>
            <a:off x="5676900" y="522288"/>
            <a:ext cx="1109663" cy="941387"/>
            <a:chOff x="2415" y="729"/>
            <a:chExt cx="699" cy="593"/>
          </a:xfrm>
        </p:grpSpPr>
        <p:sp>
          <p:nvSpPr>
            <p:cNvPr id="21565" name="Oval 37"/>
            <p:cNvSpPr>
              <a:spLocks noChangeArrowheads="1"/>
            </p:cNvSpPr>
            <p:nvPr/>
          </p:nvSpPr>
          <p:spPr bwMode="auto">
            <a:xfrm>
              <a:off x="2432" y="729"/>
              <a:ext cx="658" cy="593"/>
            </a:xfrm>
            <a:prstGeom prst="ellipse">
              <a:avLst/>
            </a:prstGeom>
            <a:solidFill>
              <a:schemeClr val="bg1"/>
            </a:solidFill>
            <a:ln w="9525" algn="ctr">
              <a:solidFill>
                <a:schemeClr val="tx1"/>
              </a:solidFill>
              <a:round/>
              <a:headEnd/>
              <a:tailEnd/>
            </a:ln>
          </p:spPr>
          <p:txBody>
            <a:bodyPr wrap="none" anchor="ctr"/>
            <a:lstStyle/>
            <a:p>
              <a:pPr algn="ctr"/>
              <a:endParaRPr lang="ja-JP" altLang="en-US" sz="2400" u="none">
                <a:solidFill>
                  <a:schemeClr val="tx1"/>
                </a:solidFill>
                <a:latin typeface="Arial" pitchFamily="34" charset="0"/>
                <a:ea typeface="ＭＳ Ｐゴシック" pitchFamily="50" charset="-128"/>
              </a:endParaRPr>
            </a:p>
          </p:txBody>
        </p:sp>
        <p:sp>
          <p:nvSpPr>
            <p:cNvPr id="21566" name="Text Box 38"/>
            <p:cNvSpPr txBox="1">
              <a:spLocks noChangeArrowheads="1"/>
            </p:cNvSpPr>
            <p:nvPr/>
          </p:nvSpPr>
          <p:spPr bwMode="auto">
            <a:xfrm>
              <a:off x="2415" y="853"/>
              <a:ext cx="699" cy="407"/>
            </a:xfrm>
            <a:prstGeom prst="rect">
              <a:avLst/>
            </a:prstGeom>
            <a:solidFill>
              <a:schemeClr val="bg1">
                <a:alpha val="0"/>
              </a:schemeClr>
            </a:solidFill>
            <a:ln w="9525" algn="ctr">
              <a:noFill/>
              <a:miter lim="800000"/>
              <a:headEnd/>
              <a:tailEnd/>
            </a:ln>
          </p:spPr>
          <p:txBody>
            <a:bodyPr>
              <a:spAutoFit/>
            </a:bodyPr>
            <a:lstStyle/>
            <a:p>
              <a:pPr algn="ctr">
                <a:spcBef>
                  <a:spcPct val="50000"/>
                </a:spcBef>
              </a:pPr>
              <a:r>
                <a:rPr lang="en-US" altLang="ja-JP" sz="1200" b="0" u="none">
                  <a:solidFill>
                    <a:schemeClr val="tx1"/>
                  </a:solidFill>
                  <a:latin typeface="Times New Roman" pitchFamily="18" charset="0"/>
                  <a:cs typeface="Times New Roman" pitchFamily="18" charset="0"/>
                </a:rPr>
                <a:t>Effective use of regional facilities</a:t>
              </a:r>
              <a:endParaRPr lang="ja-JP" altLang="en-US" sz="1200" b="0" u="none">
                <a:solidFill>
                  <a:schemeClr val="tx1"/>
                </a:solidFill>
                <a:latin typeface="Arial" pitchFamily="34" charset="0"/>
              </a:endParaRPr>
            </a:p>
          </p:txBody>
        </p:sp>
      </p:grpSp>
      <p:grpSp>
        <p:nvGrpSpPr>
          <p:cNvPr id="21527" name="Group 39"/>
          <p:cNvGrpSpPr>
            <a:grpSpLocks/>
          </p:cNvGrpSpPr>
          <p:nvPr/>
        </p:nvGrpSpPr>
        <p:grpSpPr bwMode="auto">
          <a:xfrm>
            <a:off x="7899400" y="2146300"/>
            <a:ext cx="1244600" cy="1019175"/>
            <a:chOff x="4047" y="1449"/>
            <a:chExt cx="784" cy="642"/>
          </a:xfrm>
        </p:grpSpPr>
        <p:sp>
          <p:nvSpPr>
            <p:cNvPr id="21563" name="Oval 40"/>
            <p:cNvSpPr>
              <a:spLocks noChangeArrowheads="1"/>
            </p:cNvSpPr>
            <p:nvPr/>
          </p:nvSpPr>
          <p:spPr bwMode="auto">
            <a:xfrm>
              <a:off x="4047" y="1449"/>
              <a:ext cx="735" cy="593"/>
            </a:xfrm>
            <a:prstGeom prst="ellipse">
              <a:avLst/>
            </a:prstGeom>
            <a:solidFill>
              <a:schemeClr val="bg1"/>
            </a:solidFill>
            <a:ln w="9525" algn="ctr">
              <a:solidFill>
                <a:schemeClr val="tx1"/>
              </a:solidFill>
              <a:round/>
              <a:headEnd/>
              <a:tailEnd/>
            </a:ln>
          </p:spPr>
          <p:txBody>
            <a:bodyPr wrap="none" anchor="ctr"/>
            <a:lstStyle/>
            <a:p>
              <a:pPr algn="ctr"/>
              <a:endParaRPr lang="ja-JP" altLang="en-US" sz="2400" u="none">
                <a:solidFill>
                  <a:schemeClr val="tx1"/>
                </a:solidFill>
                <a:latin typeface="Arial" pitchFamily="34" charset="0"/>
                <a:ea typeface="ＭＳ Ｐゴシック" pitchFamily="50" charset="-128"/>
              </a:endParaRPr>
            </a:p>
          </p:txBody>
        </p:sp>
        <p:sp>
          <p:nvSpPr>
            <p:cNvPr id="21564" name="Text Box 41"/>
            <p:cNvSpPr txBox="1">
              <a:spLocks noChangeArrowheads="1"/>
            </p:cNvSpPr>
            <p:nvPr/>
          </p:nvSpPr>
          <p:spPr bwMode="auto">
            <a:xfrm>
              <a:off x="4050" y="1451"/>
              <a:ext cx="781" cy="640"/>
            </a:xfrm>
            <a:prstGeom prst="rect">
              <a:avLst/>
            </a:prstGeom>
            <a:solidFill>
              <a:schemeClr val="bg1">
                <a:alpha val="0"/>
              </a:schemeClr>
            </a:solidFill>
            <a:ln w="9525" algn="ctr">
              <a:noFill/>
              <a:miter lim="800000"/>
              <a:headEnd/>
              <a:tailEnd/>
            </a:ln>
          </p:spPr>
          <p:txBody>
            <a:bodyPr>
              <a:spAutoFit/>
            </a:bodyPr>
            <a:lstStyle/>
            <a:p>
              <a:pPr algn="ctr">
                <a:spcBef>
                  <a:spcPct val="50000"/>
                </a:spcBef>
              </a:pPr>
              <a:r>
                <a:rPr lang="en-US" altLang="ja-JP" sz="1200" b="0" u="none">
                  <a:solidFill>
                    <a:schemeClr val="tx1"/>
                  </a:solidFill>
                  <a:latin typeface="Times New Roman" pitchFamily="18" charset="0"/>
                  <a:cs typeface="Times New Roman" pitchFamily="18" charset="0"/>
                </a:rPr>
                <a:t>Implementing various experience-based tour events</a:t>
              </a:r>
              <a:endParaRPr lang="ja-JP" altLang="en-US" sz="1200" b="0" u="none">
                <a:solidFill>
                  <a:schemeClr val="tx1"/>
                </a:solidFill>
                <a:latin typeface="Arial" pitchFamily="34" charset="0"/>
              </a:endParaRPr>
            </a:p>
          </p:txBody>
        </p:sp>
      </p:grpSp>
      <p:grpSp>
        <p:nvGrpSpPr>
          <p:cNvPr id="21528" name="Group 48"/>
          <p:cNvGrpSpPr>
            <a:grpSpLocks/>
          </p:cNvGrpSpPr>
          <p:nvPr/>
        </p:nvGrpSpPr>
        <p:grpSpPr bwMode="auto">
          <a:xfrm>
            <a:off x="7546975" y="1227138"/>
            <a:ext cx="1292225" cy="915987"/>
            <a:chOff x="4445" y="1063"/>
            <a:chExt cx="814" cy="577"/>
          </a:xfrm>
        </p:grpSpPr>
        <p:sp>
          <p:nvSpPr>
            <p:cNvPr id="21561" name="Oval 49"/>
            <p:cNvSpPr>
              <a:spLocks noChangeArrowheads="1"/>
            </p:cNvSpPr>
            <p:nvPr/>
          </p:nvSpPr>
          <p:spPr bwMode="auto">
            <a:xfrm>
              <a:off x="4511" y="1063"/>
              <a:ext cx="658" cy="577"/>
            </a:xfrm>
            <a:prstGeom prst="ellipse">
              <a:avLst/>
            </a:prstGeom>
            <a:solidFill>
              <a:schemeClr val="bg1"/>
            </a:solidFill>
            <a:ln w="9525" algn="ctr">
              <a:solidFill>
                <a:schemeClr val="tx1"/>
              </a:solidFill>
              <a:round/>
              <a:headEnd/>
              <a:tailEnd/>
            </a:ln>
          </p:spPr>
          <p:txBody>
            <a:bodyPr wrap="none" anchor="ctr"/>
            <a:lstStyle/>
            <a:p>
              <a:pPr algn="ctr"/>
              <a:endParaRPr lang="ja-JP" altLang="en-US" sz="2400" u="none">
                <a:solidFill>
                  <a:schemeClr val="tx1"/>
                </a:solidFill>
                <a:latin typeface="Arial" pitchFamily="34" charset="0"/>
                <a:ea typeface="ＭＳ Ｐゴシック" pitchFamily="50" charset="-128"/>
              </a:endParaRPr>
            </a:p>
          </p:txBody>
        </p:sp>
        <p:sp>
          <p:nvSpPr>
            <p:cNvPr id="21562" name="Text Box 50"/>
            <p:cNvSpPr txBox="1">
              <a:spLocks noChangeArrowheads="1"/>
            </p:cNvSpPr>
            <p:nvPr/>
          </p:nvSpPr>
          <p:spPr bwMode="auto">
            <a:xfrm>
              <a:off x="4445" y="1190"/>
              <a:ext cx="814" cy="291"/>
            </a:xfrm>
            <a:prstGeom prst="rect">
              <a:avLst/>
            </a:prstGeom>
            <a:solidFill>
              <a:schemeClr val="bg1">
                <a:alpha val="0"/>
              </a:schemeClr>
            </a:solidFill>
            <a:ln w="9525" algn="ctr">
              <a:noFill/>
              <a:miter lim="800000"/>
              <a:headEnd/>
              <a:tailEnd/>
            </a:ln>
          </p:spPr>
          <p:txBody>
            <a:bodyPr>
              <a:spAutoFit/>
            </a:bodyPr>
            <a:lstStyle/>
            <a:p>
              <a:pPr algn="ctr">
                <a:spcBef>
                  <a:spcPct val="50000"/>
                </a:spcBef>
              </a:pPr>
              <a:r>
                <a:rPr lang="en-US" altLang="ja-JP" sz="1200" b="0" u="none">
                  <a:solidFill>
                    <a:schemeClr val="tx1"/>
                  </a:solidFill>
                  <a:latin typeface="Times New Roman" pitchFamily="18" charset="0"/>
                  <a:cs typeface="Times New Roman" pitchFamily="18" charset="0"/>
                </a:rPr>
                <a:t>Forestation by volunteers</a:t>
              </a:r>
              <a:endParaRPr lang="ja-JP" altLang="en-US" sz="1200" b="0" u="none">
                <a:solidFill>
                  <a:schemeClr val="tx1"/>
                </a:solidFill>
                <a:latin typeface="Times New Roman" pitchFamily="18" charset="0"/>
                <a:cs typeface="Times New Roman" pitchFamily="18" charset="0"/>
              </a:endParaRPr>
            </a:p>
          </p:txBody>
        </p:sp>
      </p:grpSp>
      <p:grpSp>
        <p:nvGrpSpPr>
          <p:cNvPr id="21529" name="Group 51"/>
          <p:cNvGrpSpPr>
            <a:grpSpLocks/>
          </p:cNvGrpSpPr>
          <p:nvPr/>
        </p:nvGrpSpPr>
        <p:grpSpPr bwMode="auto">
          <a:xfrm>
            <a:off x="4657725" y="636588"/>
            <a:ext cx="1109663" cy="1016000"/>
            <a:chOff x="3293" y="328"/>
            <a:chExt cx="699" cy="640"/>
          </a:xfrm>
        </p:grpSpPr>
        <p:sp>
          <p:nvSpPr>
            <p:cNvPr id="21559" name="Oval 52"/>
            <p:cNvSpPr>
              <a:spLocks noChangeArrowheads="1"/>
            </p:cNvSpPr>
            <p:nvPr/>
          </p:nvSpPr>
          <p:spPr bwMode="auto">
            <a:xfrm>
              <a:off x="3310" y="331"/>
              <a:ext cx="658" cy="593"/>
            </a:xfrm>
            <a:prstGeom prst="ellipse">
              <a:avLst/>
            </a:prstGeom>
            <a:solidFill>
              <a:schemeClr val="bg1"/>
            </a:solidFill>
            <a:ln w="9525" algn="ctr">
              <a:solidFill>
                <a:schemeClr val="tx1"/>
              </a:solidFill>
              <a:round/>
              <a:headEnd/>
              <a:tailEnd/>
            </a:ln>
          </p:spPr>
          <p:txBody>
            <a:bodyPr wrap="none" anchor="ctr"/>
            <a:lstStyle/>
            <a:p>
              <a:pPr algn="ctr"/>
              <a:endParaRPr lang="ja-JP" altLang="en-US" sz="2400" u="none">
                <a:solidFill>
                  <a:schemeClr val="tx1"/>
                </a:solidFill>
                <a:latin typeface="Arial" pitchFamily="34" charset="0"/>
                <a:ea typeface="ＭＳ Ｐゴシック" pitchFamily="50" charset="-128"/>
              </a:endParaRPr>
            </a:p>
          </p:txBody>
        </p:sp>
        <p:sp>
          <p:nvSpPr>
            <p:cNvPr id="21560" name="Text Box 53"/>
            <p:cNvSpPr txBox="1">
              <a:spLocks noChangeArrowheads="1"/>
            </p:cNvSpPr>
            <p:nvPr/>
          </p:nvSpPr>
          <p:spPr bwMode="auto">
            <a:xfrm>
              <a:off x="3293" y="328"/>
              <a:ext cx="699" cy="640"/>
            </a:xfrm>
            <a:prstGeom prst="rect">
              <a:avLst/>
            </a:prstGeom>
            <a:solidFill>
              <a:schemeClr val="bg1">
                <a:alpha val="0"/>
              </a:schemeClr>
            </a:solidFill>
            <a:ln w="9525" algn="ctr">
              <a:noFill/>
              <a:miter lim="800000"/>
              <a:headEnd/>
              <a:tailEnd/>
            </a:ln>
          </p:spPr>
          <p:txBody>
            <a:bodyPr>
              <a:spAutoFit/>
            </a:bodyPr>
            <a:lstStyle/>
            <a:p>
              <a:pPr algn="ctr">
                <a:spcBef>
                  <a:spcPct val="50000"/>
                </a:spcBef>
              </a:pPr>
              <a:r>
                <a:rPr lang="en-US" altLang="ja-JP" sz="1200" b="0" u="none">
                  <a:solidFill>
                    <a:schemeClr val="tx1"/>
                  </a:solidFill>
                  <a:latin typeface="Times New Roman" pitchFamily="18" charset="0"/>
                  <a:cs typeface="Times New Roman" pitchFamily="18" charset="0"/>
                </a:rPr>
                <a:t>Research, conservation, development of traditional culture</a:t>
              </a:r>
              <a:endParaRPr lang="ja-JP" altLang="en-US" sz="1200" b="0" u="none">
                <a:solidFill>
                  <a:schemeClr val="tx1"/>
                </a:solidFill>
                <a:latin typeface="Arial" pitchFamily="34" charset="0"/>
              </a:endParaRPr>
            </a:p>
          </p:txBody>
        </p:sp>
      </p:grpSp>
      <p:grpSp>
        <p:nvGrpSpPr>
          <p:cNvPr id="21530" name="Group 54"/>
          <p:cNvGrpSpPr>
            <a:grpSpLocks/>
          </p:cNvGrpSpPr>
          <p:nvPr/>
        </p:nvGrpSpPr>
        <p:grpSpPr bwMode="auto">
          <a:xfrm>
            <a:off x="6753225" y="692150"/>
            <a:ext cx="1109663" cy="1120775"/>
            <a:chOff x="2415" y="729"/>
            <a:chExt cx="699" cy="706"/>
          </a:xfrm>
        </p:grpSpPr>
        <p:sp>
          <p:nvSpPr>
            <p:cNvPr id="21557" name="Oval 55"/>
            <p:cNvSpPr>
              <a:spLocks noChangeArrowheads="1"/>
            </p:cNvSpPr>
            <p:nvPr/>
          </p:nvSpPr>
          <p:spPr bwMode="auto">
            <a:xfrm>
              <a:off x="2432" y="729"/>
              <a:ext cx="658" cy="593"/>
            </a:xfrm>
            <a:prstGeom prst="ellipse">
              <a:avLst/>
            </a:prstGeom>
            <a:solidFill>
              <a:schemeClr val="bg1"/>
            </a:solidFill>
            <a:ln w="9525" algn="ctr">
              <a:solidFill>
                <a:schemeClr val="tx1"/>
              </a:solidFill>
              <a:round/>
              <a:headEnd/>
              <a:tailEnd/>
            </a:ln>
          </p:spPr>
          <p:txBody>
            <a:bodyPr wrap="none" anchor="ctr"/>
            <a:lstStyle/>
            <a:p>
              <a:pPr algn="ctr"/>
              <a:endParaRPr lang="ja-JP" altLang="en-US" sz="2400" u="none">
                <a:solidFill>
                  <a:schemeClr val="tx1"/>
                </a:solidFill>
                <a:latin typeface="Arial" pitchFamily="34" charset="0"/>
                <a:ea typeface="ＭＳ Ｐゴシック" pitchFamily="50" charset="-128"/>
              </a:endParaRPr>
            </a:p>
          </p:txBody>
        </p:sp>
        <p:sp>
          <p:nvSpPr>
            <p:cNvPr id="21558" name="Text Box 56"/>
            <p:cNvSpPr txBox="1">
              <a:spLocks noChangeArrowheads="1"/>
            </p:cNvSpPr>
            <p:nvPr/>
          </p:nvSpPr>
          <p:spPr bwMode="auto">
            <a:xfrm>
              <a:off x="2415" y="853"/>
              <a:ext cx="699" cy="582"/>
            </a:xfrm>
            <a:prstGeom prst="rect">
              <a:avLst/>
            </a:prstGeom>
            <a:solidFill>
              <a:schemeClr val="bg1">
                <a:alpha val="0"/>
              </a:schemeClr>
            </a:solidFill>
            <a:ln w="9525" algn="ctr">
              <a:noFill/>
              <a:miter lim="800000"/>
              <a:headEnd/>
              <a:tailEnd/>
            </a:ln>
          </p:spPr>
          <p:txBody>
            <a:bodyPr>
              <a:spAutoFit/>
            </a:bodyPr>
            <a:lstStyle/>
            <a:p>
              <a:pPr algn="ctr">
                <a:spcBef>
                  <a:spcPct val="50000"/>
                </a:spcBef>
              </a:pPr>
              <a:r>
                <a:rPr lang="en-US" altLang="ja-JP" sz="1200" b="0" u="none">
                  <a:solidFill>
                    <a:schemeClr val="tx1"/>
                  </a:solidFill>
                  <a:latin typeface="Times New Roman" pitchFamily="18" charset="0"/>
                  <a:cs typeface="Times New Roman" pitchFamily="18" charset="0"/>
                </a:rPr>
                <a:t>Developing tourism resources</a:t>
              </a:r>
              <a:endParaRPr lang="ja-JP" altLang="en-US" sz="1200" b="0" u="none">
                <a:solidFill>
                  <a:schemeClr val="tx1"/>
                </a:solidFill>
                <a:latin typeface="Arial" pitchFamily="34" charset="0"/>
              </a:endParaRPr>
            </a:p>
            <a:p>
              <a:pPr algn="ctr">
                <a:spcBef>
                  <a:spcPct val="50000"/>
                </a:spcBef>
              </a:pPr>
              <a:endParaRPr lang="ja-JP" altLang="en-US" sz="1200" b="0" u="none">
                <a:solidFill>
                  <a:schemeClr val="tx1"/>
                </a:solidFill>
                <a:latin typeface="Arial" pitchFamily="34" charset="0"/>
              </a:endParaRPr>
            </a:p>
          </p:txBody>
        </p:sp>
      </p:grpSp>
      <p:sp>
        <p:nvSpPr>
          <p:cNvPr id="21531" name="Oval 58"/>
          <p:cNvSpPr>
            <a:spLocks noChangeArrowheads="1"/>
          </p:cNvSpPr>
          <p:nvPr/>
        </p:nvSpPr>
        <p:spPr bwMode="auto">
          <a:xfrm>
            <a:off x="2411413" y="5568950"/>
            <a:ext cx="1069975" cy="927100"/>
          </a:xfrm>
          <a:prstGeom prst="ellipse">
            <a:avLst/>
          </a:prstGeom>
          <a:solidFill>
            <a:schemeClr val="bg1"/>
          </a:solidFill>
          <a:ln w="9525" algn="ctr">
            <a:solidFill>
              <a:schemeClr val="tx1"/>
            </a:solidFill>
            <a:round/>
            <a:headEnd/>
            <a:tailEnd/>
          </a:ln>
        </p:spPr>
        <p:txBody>
          <a:bodyPr wrap="none" anchor="ctr"/>
          <a:lstStyle/>
          <a:p>
            <a:pPr algn="ctr"/>
            <a:endParaRPr lang="ja-JP" altLang="en-US" sz="2400" u="none">
              <a:solidFill>
                <a:schemeClr val="tx1"/>
              </a:solidFill>
              <a:latin typeface="Arial" pitchFamily="34" charset="0"/>
              <a:ea typeface="ＭＳ Ｐゴシック" pitchFamily="50" charset="-128"/>
            </a:endParaRPr>
          </a:p>
        </p:txBody>
      </p:sp>
      <p:sp>
        <p:nvSpPr>
          <p:cNvPr id="21532" name="Text Box 59"/>
          <p:cNvSpPr txBox="1">
            <a:spLocks noChangeArrowheads="1"/>
          </p:cNvSpPr>
          <p:nvPr/>
        </p:nvSpPr>
        <p:spPr bwMode="auto">
          <a:xfrm>
            <a:off x="2368550" y="5562600"/>
            <a:ext cx="1125538" cy="1014413"/>
          </a:xfrm>
          <a:prstGeom prst="rect">
            <a:avLst/>
          </a:prstGeom>
          <a:solidFill>
            <a:schemeClr val="bg1">
              <a:alpha val="0"/>
            </a:schemeClr>
          </a:solidFill>
          <a:ln w="9525" algn="ctr">
            <a:noFill/>
            <a:miter lim="800000"/>
            <a:headEnd/>
            <a:tailEnd/>
          </a:ln>
        </p:spPr>
        <p:txBody>
          <a:bodyPr>
            <a:spAutoFit/>
          </a:bodyPr>
          <a:lstStyle/>
          <a:p>
            <a:pPr algn="ctr">
              <a:spcBef>
                <a:spcPct val="50000"/>
              </a:spcBef>
            </a:pPr>
            <a:r>
              <a:rPr lang="en-US" altLang="ja-JP" sz="1200" b="0" u="none">
                <a:solidFill>
                  <a:schemeClr val="tx1"/>
                </a:solidFill>
                <a:latin typeface="Times New Roman" pitchFamily="18" charset="0"/>
                <a:cs typeface="Times New Roman" pitchFamily="18" charset="0"/>
              </a:rPr>
              <a:t>Supporting information exchange with water source area</a:t>
            </a:r>
            <a:endParaRPr lang="ja-JP" altLang="en-US" sz="1200" b="0" u="none">
              <a:solidFill>
                <a:schemeClr val="tx1"/>
              </a:solidFill>
              <a:latin typeface="Arial" pitchFamily="34" charset="0"/>
            </a:endParaRPr>
          </a:p>
        </p:txBody>
      </p:sp>
      <p:sp>
        <p:nvSpPr>
          <p:cNvPr id="21533" name="Oval 61"/>
          <p:cNvSpPr>
            <a:spLocks noChangeArrowheads="1"/>
          </p:cNvSpPr>
          <p:nvPr/>
        </p:nvSpPr>
        <p:spPr bwMode="auto">
          <a:xfrm>
            <a:off x="374650" y="4835525"/>
            <a:ext cx="1074738" cy="915988"/>
          </a:xfrm>
          <a:prstGeom prst="ellipse">
            <a:avLst/>
          </a:prstGeom>
          <a:solidFill>
            <a:schemeClr val="bg1"/>
          </a:solidFill>
          <a:ln w="9525" algn="ctr">
            <a:solidFill>
              <a:schemeClr val="tx1"/>
            </a:solidFill>
            <a:round/>
            <a:headEnd/>
            <a:tailEnd/>
          </a:ln>
        </p:spPr>
        <p:txBody>
          <a:bodyPr wrap="none" anchor="ctr"/>
          <a:lstStyle/>
          <a:p>
            <a:pPr algn="ctr"/>
            <a:endParaRPr lang="ja-JP" altLang="en-US" sz="2400" u="none">
              <a:solidFill>
                <a:schemeClr val="tx1"/>
              </a:solidFill>
              <a:latin typeface="Arial" pitchFamily="34" charset="0"/>
              <a:ea typeface="ＭＳ Ｐゴシック" pitchFamily="50" charset="-128"/>
            </a:endParaRPr>
          </a:p>
        </p:txBody>
      </p:sp>
      <p:sp>
        <p:nvSpPr>
          <p:cNvPr id="21534" name="Text Box 62"/>
          <p:cNvSpPr txBox="1">
            <a:spLocks noChangeArrowheads="1"/>
          </p:cNvSpPr>
          <p:nvPr/>
        </p:nvSpPr>
        <p:spPr bwMode="auto">
          <a:xfrm>
            <a:off x="269875" y="4986338"/>
            <a:ext cx="1292225" cy="646112"/>
          </a:xfrm>
          <a:prstGeom prst="rect">
            <a:avLst/>
          </a:prstGeom>
          <a:solidFill>
            <a:schemeClr val="bg1">
              <a:alpha val="0"/>
            </a:schemeClr>
          </a:solidFill>
          <a:ln w="9525" algn="ctr">
            <a:noFill/>
            <a:miter lim="800000"/>
            <a:headEnd/>
            <a:tailEnd/>
          </a:ln>
        </p:spPr>
        <p:txBody>
          <a:bodyPr>
            <a:spAutoFit/>
          </a:bodyPr>
          <a:lstStyle/>
          <a:p>
            <a:pPr algn="ctr">
              <a:spcBef>
                <a:spcPct val="50000"/>
              </a:spcBef>
            </a:pPr>
            <a:r>
              <a:rPr lang="en-US" altLang="ja-JP" sz="1200" b="0" u="none">
                <a:solidFill>
                  <a:schemeClr val="tx1"/>
                </a:solidFill>
                <a:latin typeface="Times New Roman" pitchFamily="18" charset="0"/>
                <a:cs typeface="Times New Roman" pitchFamily="18" charset="0"/>
              </a:rPr>
              <a:t>Supporting dispatch of volunteers</a:t>
            </a:r>
            <a:endParaRPr lang="ja-JP" altLang="en-US" sz="1200" b="0" u="none">
              <a:solidFill>
                <a:schemeClr val="tx1"/>
              </a:solidFill>
              <a:latin typeface="Arial" pitchFamily="34" charset="0"/>
            </a:endParaRPr>
          </a:p>
        </p:txBody>
      </p:sp>
      <p:grpSp>
        <p:nvGrpSpPr>
          <p:cNvPr id="21535" name="Group 63"/>
          <p:cNvGrpSpPr>
            <a:grpSpLocks/>
          </p:cNvGrpSpPr>
          <p:nvPr/>
        </p:nvGrpSpPr>
        <p:grpSpPr bwMode="auto">
          <a:xfrm>
            <a:off x="7546975" y="3097213"/>
            <a:ext cx="1109663" cy="941387"/>
            <a:chOff x="2415" y="729"/>
            <a:chExt cx="699" cy="593"/>
          </a:xfrm>
        </p:grpSpPr>
        <p:sp>
          <p:nvSpPr>
            <p:cNvPr id="21555" name="Oval 64"/>
            <p:cNvSpPr>
              <a:spLocks noChangeArrowheads="1"/>
            </p:cNvSpPr>
            <p:nvPr/>
          </p:nvSpPr>
          <p:spPr bwMode="auto">
            <a:xfrm>
              <a:off x="2432" y="729"/>
              <a:ext cx="658" cy="593"/>
            </a:xfrm>
            <a:prstGeom prst="ellipse">
              <a:avLst/>
            </a:prstGeom>
            <a:solidFill>
              <a:schemeClr val="bg1"/>
            </a:solidFill>
            <a:ln w="9525" algn="ctr">
              <a:solidFill>
                <a:schemeClr val="tx1"/>
              </a:solidFill>
              <a:round/>
              <a:headEnd/>
              <a:tailEnd/>
            </a:ln>
          </p:spPr>
          <p:txBody>
            <a:bodyPr wrap="none" anchor="ctr"/>
            <a:lstStyle/>
            <a:p>
              <a:pPr algn="ctr"/>
              <a:endParaRPr lang="ja-JP" altLang="en-US" sz="2400" u="none">
                <a:solidFill>
                  <a:schemeClr val="tx1"/>
                </a:solidFill>
                <a:latin typeface="Arial" pitchFamily="34" charset="0"/>
                <a:ea typeface="ＭＳ Ｐゴシック" pitchFamily="50" charset="-128"/>
              </a:endParaRPr>
            </a:p>
          </p:txBody>
        </p:sp>
        <p:sp>
          <p:nvSpPr>
            <p:cNvPr id="21556" name="Text Box 65"/>
            <p:cNvSpPr txBox="1">
              <a:spLocks noChangeArrowheads="1"/>
            </p:cNvSpPr>
            <p:nvPr/>
          </p:nvSpPr>
          <p:spPr bwMode="auto">
            <a:xfrm>
              <a:off x="2415" y="853"/>
              <a:ext cx="699" cy="407"/>
            </a:xfrm>
            <a:prstGeom prst="rect">
              <a:avLst/>
            </a:prstGeom>
            <a:solidFill>
              <a:schemeClr val="bg1">
                <a:alpha val="0"/>
              </a:schemeClr>
            </a:solidFill>
            <a:ln w="9525" algn="ctr">
              <a:noFill/>
              <a:miter lim="800000"/>
              <a:headEnd/>
              <a:tailEnd/>
            </a:ln>
          </p:spPr>
          <p:txBody>
            <a:bodyPr>
              <a:spAutoFit/>
            </a:bodyPr>
            <a:lstStyle/>
            <a:p>
              <a:pPr algn="ctr">
                <a:spcBef>
                  <a:spcPct val="50000"/>
                </a:spcBef>
              </a:pPr>
              <a:r>
                <a:rPr lang="en-US" altLang="ja-JP" sz="1200" b="0" u="none">
                  <a:solidFill>
                    <a:schemeClr val="tx1"/>
                  </a:solidFill>
                  <a:latin typeface="Times New Roman" pitchFamily="18" charset="0"/>
                  <a:cs typeface="Times New Roman" pitchFamily="18" charset="0"/>
                </a:rPr>
                <a:t>Implementing environmental education</a:t>
              </a:r>
              <a:endParaRPr lang="ja-JP" altLang="en-US" sz="1200" b="0" u="none">
                <a:solidFill>
                  <a:schemeClr val="tx1"/>
                </a:solidFill>
                <a:latin typeface="Arial" pitchFamily="34" charset="0"/>
              </a:endParaRPr>
            </a:p>
          </p:txBody>
        </p:sp>
      </p:grpSp>
      <p:sp>
        <p:nvSpPr>
          <p:cNvPr id="21536" name="Text Box 66"/>
          <p:cNvSpPr txBox="1">
            <a:spLocks noChangeArrowheads="1"/>
          </p:cNvSpPr>
          <p:nvPr/>
        </p:nvSpPr>
        <p:spPr bwMode="auto">
          <a:xfrm>
            <a:off x="7826375" y="431800"/>
            <a:ext cx="1317625" cy="677108"/>
          </a:xfrm>
          <a:prstGeom prst="rect">
            <a:avLst/>
          </a:prstGeom>
          <a:noFill/>
          <a:ln w="9525" algn="ctr">
            <a:noFill/>
            <a:miter lim="800000"/>
            <a:headEnd/>
            <a:tailEnd/>
          </a:ln>
        </p:spPr>
        <p:txBody>
          <a:bodyPr>
            <a:spAutoFit/>
          </a:bodyPr>
          <a:lstStyle/>
          <a:p>
            <a:pPr algn="ctr">
              <a:spcBef>
                <a:spcPct val="50000"/>
              </a:spcBef>
            </a:pPr>
            <a:r>
              <a:rPr lang="en-US" altLang="ja-JP" b="0" u="none" dirty="0" smtClean="0">
                <a:solidFill>
                  <a:schemeClr val="tx1"/>
                </a:solidFill>
                <a:latin typeface="Times New Roman" pitchFamily="18" charset="0"/>
                <a:cs typeface="Times New Roman" pitchFamily="18" charset="0"/>
              </a:rPr>
              <a:t>Reservoir area</a:t>
            </a:r>
            <a:endParaRPr lang="ja-JP" altLang="en-US" sz="2000" b="0" u="none" dirty="0">
              <a:solidFill>
                <a:schemeClr val="tx1"/>
              </a:solidFill>
              <a:latin typeface="Arial" pitchFamily="34" charset="0"/>
            </a:endParaRPr>
          </a:p>
        </p:txBody>
      </p:sp>
      <p:sp>
        <p:nvSpPr>
          <p:cNvPr id="21537" name="Text Box 67"/>
          <p:cNvSpPr txBox="1">
            <a:spLocks noChangeArrowheads="1"/>
          </p:cNvSpPr>
          <p:nvPr/>
        </p:nvSpPr>
        <p:spPr bwMode="auto">
          <a:xfrm>
            <a:off x="0" y="6107113"/>
            <a:ext cx="1417638" cy="369887"/>
          </a:xfrm>
          <a:prstGeom prst="rect">
            <a:avLst/>
          </a:prstGeom>
          <a:noFill/>
          <a:ln w="9525" algn="ctr">
            <a:noFill/>
            <a:miter lim="800000"/>
            <a:headEnd/>
            <a:tailEnd/>
          </a:ln>
        </p:spPr>
        <p:txBody>
          <a:bodyPr>
            <a:spAutoFit/>
          </a:bodyPr>
          <a:lstStyle/>
          <a:p>
            <a:pPr>
              <a:spcBef>
                <a:spcPct val="50000"/>
              </a:spcBef>
            </a:pPr>
            <a:r>
              <a:rPr lang="en-US" altLang="ja-JP" b="0" u="none">
                <a:solidFill>
                  <a:schemeClr val="tx1"/>
                </a:solidFill>
                <a:latin typeface="Times New Roman" pitchFamily="18" charset="0"/>
                <a:cs typeface="Times New Roman" pitchFamily="18" charset="0"/>
              </a:rPr>
              <a:t>Urban area</a:t>
            </a:r>
            <a:endParaRPr lang="ja-JP" altLang="en-US" b="0" u="none">
              <a:solidFill>
                <a:schemeClr val="tx1"/>
              </a:solidFill>
              <a:latin typeface="Times New Roman" pitchFamily="18" charset="0"/>
              <a:cs typeface="Times New Roman" pitchFamily="18" charset="0"/>
            </a:endParaRPr>
          </a:p>
        </p:txBody>
      </p:sp>
      <p:sp>
        <p:nvSpPr>
          <p:cNvPr id="21538" name="Oval 69"/>
          <p:cNvSpPr>
            <a:spLocks noChangeArrowheads="1"/>
          </p:cNvSpPr>
          <p:nvPr/>
        </p:nvSpPr>
        <p:spPr bwMode="auto">
          <a:xfrm>
            <a:off x="1336675" y="5464175"/>
            <a:ext cx="1069975" cy="941388"/>
          </a:xfrm>
          <a:prstGeom prst="ellipse">
            <a:avLst/>
          </a:prstGeom>
          <a:solidFill>
            <a:schemeClr val="bg1"/>
          </a:solidFill>
          <a:ln w="9525" algn="ctr">
            <a:solidFill>
              <a:schemeClr val="tx1"/>
            </a:solidFill>
            <a:round/>
            <a:headEnd/>
            <a:tailEnd/>
          </a:ln>
        </p:spPr>
        <p:txBody>
          <a:bodyPr wrap="none" anchor="ctr"/>
          <a:lstStyle/>
          <a:p>
            <a:pPr algn="ctr"/>
            <a:endParaRPr lang="ja-JP" altLang="en-US" sz="2400" u="none">
              <a:solidFill>
                <a:schemeClr val="tx1"/>
              </a:solidFill>
              <a:latin typeface="Arial" pitchFamily="34" charset="0"/>
              <a:ea typeface="ＭＳ Ｐゴシック" pitchFamily="50" charset="-128"/>
            </a:endParaRPr>
          </a:p>
        </p:txBody>
      </p:sp>
      <p:sp>
        <p:nvSpPr>
          <p:cNvPr id="21539" name="Text Box 70"/>
          <p:cNvSpPr txBox="1">
            <a:spLocks noChangeArrowheads="1"/>
          </p:cNvSpPr>
          <p:nvPr/>
        </p:nvSpPr>
        <p:spPr bwMode="auto">
          <a:xfrm>
            <a:off x="1187450" y="5422900"/>
            <a:ext cx="1389063" cy="1293813"/>
          </a:xfrm>
          <a:prstGeom prst="rect">
            <a:avLst/>
          </a:prstGeom>
          <a:solidFill>
            <a:schemeClr val="bg1">
              <a:alpha val="0"/>
            </a:schemeClr>
          </a:solidFill>
          <a:ln w="9525" algn="ctr">
            <a:noFill/>
            <a:miter lim="800000"/>
            <a:headEnd/>
            <a:tailEnd/>
          </a:ln>
        </p:spPr>
        <p:txBody>
          <a:bodyPr>
            <a:spAutoFit/>
          </a:bodyPr>
          <a:lstStyle/>
          <a:p>
            <a:pPr algn="ctr">
              <a:spcBef>
                <a:spcPct val="50000"/>
              </a:spcBef>
            </a:pPr>
            <a:r>
              <a:rPr lang="en-US" altLang="ja-JP" sz="1200" b="0" u="none">
                <a:solidFill>
                  <a:schemeClr val="tx1"/>
                </a:solidFill>
                <a:latin typeface="Times New Roman" pitchFamily="18" charset="0"/>
                <a:cs typeface="Times New Roman" pitchFamily="18" charset="0"/>
              </a:rPr>
              <a:t>Supporting  utilization of regional resources in water source area</a:t>
            </a:r>
            <a:endParaRPr lang="ja-JP" altLang="en-US" sz="1200" b="0" u="none">
              <a:solidFill>
                <a:schemeClr val="tx1"/>
              </a:solidFill>
              <a:latin typeface="Arial" pitchFamily="34" charset="0"/>
            </a:endParaRPr>
          </a:p>
          <a:p>
            <a:pPr algn="ctr">
              <a:spcBef>
                <a:spcPct val="50000"/>
              </a:spcBef>
            </a:pPr>
            <a:endParaRPr lang="en-US" altLang="ja-JP" sz="1200" b="0" u="none">
              <a:solidFill>
                <a:schemeClr val="tx1"/>
              </a:solidFill>
              <a:latin typeface="Arial" pitchFamily="34" charset="0"/>
            </a:endParaRPr>
          </a:p>
        </p:txBody>
      </p:sp>
      <p:grpSp>
        <p:nvGrpSpPr>
          <p:cNvPr id="21540" name="Group 71"/>
          <p:cNvGrpSpPr>
            <a:grpSpLocks/>
          </p:cNvGrpSpPr>
          <p:nvPr/>
        </p:nvGrpSpPr>
        <p:grpSpPr bwMode="auto">
          <a:xfrm>
            <a:off x="3087688" y="2916238"/>
            <a:ext cx="2036762" cy="1978025"/>
            <a:chOff x="1903" y="1870"/>
            <a:chExt cx="1283" cy="1246"/>
          </a:xfrm>
        </p:grpSpPr>
        <p:sp>
          <p:nvSpPr>
            <p:cNvPr id="21550" name="Oval 72"/>
            <p:cNvSpPr>
              <a:spLocks noChangeArrowheads="1"/>
            </p:cNvSpPr>
            <p:nvPr/>
          </p:nvSpPr>
          <p:spPr bwMode="auto">
            <a:xfrm>
              <a:off x="1903" y="1888"/>
              <a:ext cx="1283" cy="1225"/>
            </a:xfrm>
            <a:prstGeom prst="ellipse">
              <a:avLst/>
            </a:prstGeom>
            <a:gradFill rotWithShape="1">
              <a:gsLst>
                <a:gs pos="0">
                  <a:schemeClr val="bg1"/>
                </a:gs>
                <a:gs pos="100000">
                  <a:srgbClr val="FFFF00"/>
                </a:gs>
              </a:gsLst>
              <a:path path="shape">
                <a:fillToRect l="50000" t="50000" r="50000" b="50000"/>
              </a:path>
            </a:gradFill>
            <a:ln w="9525" algn="ctr">
              <a:noFill/>
              <a:round/>
              <a:headEnd/>
              <a:tailEnd/>
            </a:ln>
          </p:spPr>
          <p:txBody>
            <a:bodyPr wrap="none" anchor="ctr"/>
            <a:lstStyle/>
            <a:p>
              <a:pPr algn="ctr"/>
              <a:endParaRPr lang="ja-JP" altLang="en-US" sz="2400" u="none">
                <a:solidFill>
                  <a:schemeClr val="tx1"/>
                </a:solidFill>
                <a:latin typeface="Arial" pitchFamily="34" charset="0"/>
                <a:ea typeface="ＭＳ Ｐゴシック" pitchFamily="50" charset="-128"/>
              </a:endParaRPr>
            </a:p>
          </p:txBody>
        </p:sp>
        <p:sp>
          <p:nvSpPr>
            <p:cNvPr id="21551" name="Text Box 73"/>
            <p:cNvSpPr txBox="1">
              <a:spLocks noChangeArrowheads="1"/>
            </p:cNvSpPr>
            <p:nvPr/>
          </p:nvSpPr>
          <p:spPr bwMode="auto">
            <a:xfrm>
              <a:off x="1970" y="2144"/>
              <a:ext cx="1174" cy="330"/>
            </a:xfrm>
            <a:prstGeom prst="rect">
              <a:avLst/>
            </a:prstGeom>
            <a:noFill/>
            <a:ln w="9525" algn="ctr">
              <a:noFill/>
              <a:miter lim="800000"/>
              <a:headEnd/>
              <a:tailEnd/>
            </a:ln>
          </p:spPr>
          <p:txBody>
            <a:bodyPr>
              <a:spAutoFit/>
            </a:bodyPr>
            <a:lstStyle/>
            <a:p>
              <a:pPr algn="ctr">
                <a:spcBef>
                  <a:spcPct val="50000"/>
                </a:spcBef>
              </a:pPr>
              <a:r>
                <a:rPr lang="en-US" altLang="ja-JP" sz="1400" b="0" u="none">
                  <a:latin typeface="Times New Roman" pitchFamily="18" charset="0"/>
                  <a:cs typeface="Times New Roman" pitchFamily="18" charset="0"/>
                </a:rPr>
                <a:t>Mechanism of ties (economic circulation)</a:t>
              </a:r>
              <a:endParaRPr lang="ja-JP" altLang="en-US" sz="1400" b="0" u="none">
                <a:latin typeface="Arial" pitchFamily="34" charset="0"/>
              </a:endParaRPr>
            </a:p>
          </p:txBody>
        </p:sp>
        <p:sp>
          <p:nvSpPr>
            <p:cNvPr id="21552" name="Text Box 74"/>
            <p:cNvSpPr txBox="1">
              <a:spLocks noChangeArrowheads="1"/>
            </p:cNvSpPr>
            <p:nvPr/>
          </p:nvSpPr>
          <p:spPr bwMode="auto">
            <a:xfrm>
              <a:off x="1948" y="2474"/>
              <a:ext cx="1219" cy="330"/>
            </a:xfrm>
            <a:prstGeom prst="rect">
              <a:avLst/>
            </a:prstGeom>
            <a:noFill/>
            <a:ln w="9525" algn="ctr">
              <a:noFill/>
              <a:miter lim="800000"/>
              <a:headEnd/>
              <a:tailEnd/>
            </a:ln>
          </p:spPr>
          <p:txBody>
            <a:bodyPr>
              <a:spAutoFit/>
            </a:bodyPr>
            <a:lstStyle/>
            <a:p>
              <a:pPr algn="ctr">
                <a:spcBef>
                  <a:spcPct val="50000"/>
                </a:spcBef>
              </a:pPr>
              <a:r>
                <a:rPr lang="en-US" altLang="ja-JP" sz="1400" b="0" u="none">
                  <a:solidFill>
                    <a:srgbClr val="3333FF"/>
                  </a:solidFill>
                  <a:latin typeface="Times New Roman" pitchFamily="18" charset="0"/>
                  <a:cs typeface="Times New Roman" pitchFamily="18" charset="0"/>
                </a:rPr>
                <a:t>Knowledge, information, money and manpower</a:t>
              </a:r>
              <a:endParaRPr lang="ja-JP" altLang="en-US" sz="1400" b="0" u="none">
                <a:solidFill>
                  <a:srgbClr val="3333FF"/>
                </a:solidFill>
                <a:latin typeface="Arial" pitchFamily="34" charset="0"/>
              </a:endParaRPr>
            </a:p>
          </p:txBody>
        </p:sp>
        <p:sp>
          <p:nvSpPr>
            <p:cNvPr id="21553" name="Arc 75"/>
            <p:cNvSpPr>
              <a:spLocks noChangeAspect="1"/>
            </p:cNvSpPr>
            <p:nvPr/>
          </p:nvSpPr>
          <p:spPr bwMode="auto">
            <a:xfrm>
              <a:off x="2463" y="1872"/>
              <a:ext cx="710" cy="1241"/>
            </a:xfrm>
            <a:custGeom>
              <a:avLst/>
              <a:gdLst>
                <a:gd name="T0" fmla="*/ 0 w 24466"/>
                <a:gd name="T1" fmla="*/ 0 h 42782"/>
                <a:gd name="T2" fmla="*/ 0 w 24466"/>
                <a:gd name="T3" fmla="*/ 0 h 42782"/>
                <a:gd name="T4" fmla="*/ 0 w 24466"/>
                <a:gd name="T5" fmla="*/ 0 h 42782"/>
                <a:gd name="T6" fmla="*/ 0 60000 65536"/>
                <a:gd name="T7" fmla="*/ 0 60000 65536"/>
                <a:gd name="T8" fmla="*/ 0 60000 65536"/>
                <a:gd name="T9" fmla="*/ 0 w 24466"/>
                <a:gd name="T10" fmla="*/ 0 h 42782"/>
                <a:gd name="T11" fmla="*/ 24466 w 24466"/>
                <a:gd name="T12" fmla="*/ 42782 h 42782"/>
              </a:gdLst>
              <a:ahLst/>
              <a:cxnLst>
                <a:cxn ang="T6">
                  <a:pos x="T0" y="T1"/>
                </a:cxn>
                <a:cxn ang="T7">
                  <a:pos x="T2" y="T3"/>
                </a:cxn>
                <a:cxn ang="T8">
                  <a:pos x="T4" y="T5"/>
                </a:cxn>
              </a:cxnLst>
              <a:rect l="T9" t="T10" r="T11" b="T12"/>
              <a:pathLst>
                <a:path w="24466" h="42782" fill="none" extrusionOk="0">
                  <a:moveTo>
                    <a:pt x="-1" y="190"/>
                  </a:moveTo>
                  <a:cubicBezTo>
                    <a:pt x="950" y="63"/>
                    <a:pt x="1907" y="-1"/>
                    <a:pt x="2866" y="0"/>
                  </a:cubicBezTo>
                  <a:cubicBezTo>
                    <a:pt x="14795" y="0"/>
                    <a:pt x="24466" y="9670"/>
                    <a:pt x="24466" y="21600"/>
                  </a:cubicBezTo>
                  <a:cubicBezTo>
                    <a:pt x="24466" y="31899"/>
                    <a:pt x="17194" y="40766"/>
                    <a:pt x="7094" y="42782"/>
                  </a:cubicBezTo>
                </a:path>
                <a:path w="24466" h="42782" stroke="0" extrusionOk="0">
                  <a:moveTo>
                    <a:pt x="-1" y="190"/>
                  </a:moveTo>
                  <a:cubicBezTo>
                    <a:pt x="950" y="63"/>
                    <a:pt x="1907" y="-1"/>
                    <a:pt x="2866" y="0"/>
                  </a:cubicBezTo>
                  <a:cubicBezTo>
                    <a:pt x="14795" y="0"/>
                    <a:pt x="24466" y="9670"/>
                    <a:pt x="24466" y="21600"/>
                  </a:cubicBezTo>
                  <a:cubicBezTo>
                    <a:pt x="24466" y="31899"/>
                    <a:pt x="17194" y="40766"/>
                    <a:pt x="7094" y="42782"/>
                  </a:cubicBezTo>
                  <a:lnTo>
                    <a:pt x="2866" y="21600"/>
                  </a:lnTo>
                  <a:close/>
                </a:path>
              </a:pathLst>
            </a:custGeom>
            <a:noFill/>
            <a:ln w="76200">
              <a:solidFill>
                <a:srgbClr val="008000"/>
              </a:solidFill>
              <a:round/>
              <a:headEnd/>
              <a:tailEnd type="triangle" w="med" len="med"/>
            </a:ln>
          </p:spPr>
          <p:txBody>
            <a:bodyPr wrap="none" anchor="ctr"/>
            <a:lstStyle/>
            <a:p>
              <a:endParaRPr lang="ja-JP" altLang="en-US"/>
            </a:p>
          </p:txBody>
        </p:sp>
        <p:sp>
          <p:nvSpPr>
            <p:cNvPr id="21554" name="Arc 76"/>
            <p:cNvSpPr>
              <a:spLocks noChangeAspect="1"/>
            </p:cNvSpPr>
            <p:nvPr/>
          </p:nvSpPr>
          <p:spPr bwMode="auto">
            <a:xfrm>
              <a:off x="1921" y="1870"/>
              <a:ext cx="741" cy="1246"/>
            </a:xfrm>
            <a:custGeom>
              <a:avLst/>
              <a:gdLst>
                <a:gd name="T0" fmla="*/ 0 w 25551"/>
                <a:gd name="T1" fmla="*/ 0 h 43001"/>
                <a:gd name="T2" fmla="*/ 0 w 25551"/>
                <a:gd name="T3" fmla="*/ 0 h 43001"/>
                <a:gd name="T4" fmla="*/ 0 w 25551"/>
                <a:gd name="T5" fmla="*/ 0 h 43001"/>
                <a:gd name="T6" fmla="*/ 0 60000 65536"/>
                <a:gd name="T7" fmla="*/ 0 60000 65536"/>
                <a:gd name="T8" fmla="*/ 0 60000 65536"/>
                <a:gd name="T9" fmla="*/ 0 w 25551"/>
                <a:gd name="T10" fmla="*/ 0 h 43001"/>
                <a:gd name="T11" fmla="*/ 25551 w 25551"/>
                <a:gd name="T12" fmla="*/ 43001 h 43001"/>
              </a:gdLst>
              <a:ahLst/>
              <a:cxnLst>
                <a:cxn ang="T6">
                  <a:pos x="T0" y="T1"/>
                </a:cxn>
                <a:cxn ang="T7">
                  <a:pos x="T2" y="T3"/>
                </a:cxn>
                <a:cxn ang="T8">
                  <a:pos x="T4" y="T5"/>
                </a:cxn>
              </a:cxnLst>
              <a:rect l="T9" t="T10" r="T11" b="T12"/>
              <a:pathLst>
                <a:path w="25551" h="43001" fill="none" extrusionOk="0">
                  <a:moveTo>
                    <a:pt x="25550" y="42636"/>
                  </a:moveTo>
                  <a:cubicBezTo>
                    <a:pt x="24247" y="42879"/>
                    <a:pt x="22925" y="43000"/>
                    <a:pt x="21600" y="43001"/>
                  </a:cubicBezTo>
                  <a:cubicBezTo>
                    <a:pt x="9670" y="43001"/>
                    <a:pt x="0" y="33330"/>
                    <a:pt x="0" y="21401"/>
                  </a:cubicBezTo>
                  <a:cubicBezTo>
                    <a:pt x="-1" y="10602"/>
                    <a:pt x="7974" y="1463"/>
                    <a:pt x="18673" y="0"/>
                  </a:cubicBezTo>
                </a:path>
                <a:path w="25551" h="43001" stroke="0" extrusionOk="0">
                  <a:moveTo>
                    <a:pt x="25550" y="42636"/>
                  </a:moveTo>
                  <a:cubicBezTo>
                    <a:pt x="24247" y="42879"/>
                    <a:pt x="22925" y="43000"/>
                    <a:pt x="21600" y="43001"/>
                  </a:cubicBezTo>
                  <a:cubicBezTo>
                    <a:pt x="9670" y="43001"/>
                    <a:pt x="0" y="33330"/>
                    <a:pt x="0" y="21401"/>
                  </a:cubicBezTo>
                  <a:cubicBezTo>
                    <a:pt x="-1" y="10602"/>
                    <a:pt x="7974" y="1463"/>
                    <a:pt x="18673" y="0"/>
                  </a:cubicBezTo>
                  <a:lnTo>
                    <a:pt x="21600" y="21401"/>
                  </a:lnTo>
                  <a:close/>
                </a:path>
              </a:pathLst>
            </a:custGeom>
            <a:noFill/>
            <a:ln w="76200">
              <a:solidFill>
                <a:srgbClr val="FF9900"/>
              </a:solidFill>
              <a:round/>
              <a:headEnd/>
              <a:tailEnd type="triangle" w="med" len="med"/>
            </a:ln>
          </p:spPr>
          <p:txBody>
            <a:bodyPr wrap="none" anchor="ctr"/>
            <a:lstStyle/>
            <a:p>
              <a:endParaRPr lang="ja-JP" altLang="en-US"/>
            </a:p>
          </p:txBody>
        </p:sp>
      </p:grpSp>
      <p:sp>
        <p:nvSpPr>
          <p:cNvPr id="21541" name="Oval 77"/>
          <p:cNvSpPr>
            <a:spLocks noChangeArrowheads="1"/>
          </p:cNvSpPr>
          <p:nvPr/>
        </p:nvSpPr>
        <p:spPr bwMode="auto">
          <a:xfrm>
            <a:off x="1739900" y="4587875"/>
            <a:ext cx="1655763" cy="914400"/>
          </a:xfrm>
          <a:prstGeom prst="ellipse">
            <a:avLst/>
          </a:prstGeom>
          <a:solidFill>
            <a:schemeClr val="bg1"/>
          </a:solidFill>
          <a:ln w="9525" algn="ctr">
            <a:solidFill>
              <a:schemeClr val="tx1"/>
            </a:solidFill>
            <a:round/>
            <a:headEnd/>
            <a:tailEnd/>
          </a:ln>
        </p:spPr>
        <p:txBody>
          <a:bodyPr wrap="none" anchor="ctr"/>
          <a:lstStyle/>
          <a:p>
            <a:pPr algn="ctr"/>
            <a:endParaRPr lang="ja-JP" altLang="en-US" sz="2400" u="none">
              <a:solidFill>
                <a:schemeClr val="tx1"/>
              </a:solidFill>
              <a:latin typeface="Arial" pitchFamily="34" charset="0"/>
              <a:ea typeface="ＭＳ Ｐゴシック" pitchFamily="50" charset="-128"/>
            </a:endParaRPr>
          </a:p>
        </p:txBody>
      </p:sp>
      <p:sp>
        <p:nvSpPr>
          <p:cNvPr id="21542" name="Text Box 78"/>
          <p:cNvSpPr txBox="1">
            <a:spLocks noChangeArrowheads="1"/>
          </p:cNvSpPr>
          <p:nvPr/>
        </p:nvSpPr>
        <p:spPr bwMode="auto">
          <a:xfrm>
            <a:off x="1793875" y="4565650"/>
            <a:ext cx="1554163" cy="1014413"/>
          </a:xfrm>
          <a:prstGeom prst="rect">
            <a:avLst/>
          </a:prstGeom>
          <a:solidFill>
            <a:schemeClr val="bg1">
              <a:alpha val="0"/>
            </a:schemeClr>
          </a:solidFill>
          <a:ln w="9525" algn="ctr">
            <a:noFill/>
            <a:miter lim="800000"/>
            <a:headEnd/>
            <a:tailEnd/>
          </a:ln>
        </p:spPr>
        <p:txBody>
          <a:bodyPr>
            <a:spAutoFit/>
          </a:bodyPr>
          <a:lstStyle/>
          <a:p>
            <a:pPr algn="ctr">
              <a:spcBef>
                <a:spcPct val="50000"/>
              </a:spcBef>
            </a:pPr>
            <a:r>
              <a:rPr lang="en-US" altLang="ja-JP" sz="1000" b="0" u="none">
                <a:solidFill>
                  <a:schemeClr val="tx1"/>
                </a:solidFill>
                <a:latin typeface="Times New Roman" pitchFamily="18" charset="0"/>
                <a:cs typeface="Times New Roman" pitchFamily="18" charset="0"/>
              </a:rPr>
              <a:t>Supporting development of pilot shops, transmission of information of  products in water source area and its propagation</a:t>
            </a:r>
            <a:endParaRPr lang="ja-JP" altLang="en-US" sz="1000" b="0" u="none">
              <a:solidFill>
                <a:schemeClr val="tx1"/>
              </a:solidFill>
              <a:latin typeface="Arial" pitchFamily="34" charset="0"/>
            </a:endParaRPr>
          </a:p>
        </p:txBody>
      </p:sp>
      <p:pic>
        <p:nvPicPr>
          <p:cNvPr id="219215" name="Picture 79"/>
          <p:cNvPicPr>
            <a:picLocks noChangeAspect="1" noChangeArrowheads="1"/>
          </p:cNvPicPr>
          <p:nvPr/>
        </p:nvPicPr>
        <p:blipFill>
          <a:blip r:embed="rId4" cstate="print"/>
          <a:srcRect/>
          <a:stretch>
            <a:fillRect/>
          </a:stretch>
        </p:blipFill>
        <p:spPr bwMode="auto">
          <a:xfrm>
            <a:off x="7969250" y="5262563"/>
            <a:ext cx="1033463" cy="720725"/>
          </a:xfrm>
          <a:prstGeom prst="rect">
            <a:avLst/>
          </a:prstGeom>
          <a:noFill/>
          <a:ln w="9525">
            <a:solidFill>
              <a:schemeClr val="bg2"/>
            </a:solidFill>
            <a:miter lim="800000"/>
            <a:headEnd/>
            <a:tailEnd/>
          </a:ln>
          <a:effectLst>
            <a:outerShdw dist="35921" dir="2700000" algn="ctr" rotWithShape="0">
              <a:srgbClr val="FF33CC">
                <a:alpha val="50000"/>
              </a:srgbClr>
            </a:outerShdw>
          </a:effectLst>
        </p:spPr>
      </p:pic>
      <p:pic>
        <p:nvPicPr>
          <p:cNvPr id="219216" name="Picture 80"/>
          <p:cNvPicPr>
            <a:picLocks noChangeAspect="1" noChangeArrowheads="1"/>
          </p:cNvPicPr>
          <p:nvPr/>
        </p:nvPicPr>
        <p:blipFill>
          <a:blip r:embed="rId5" cstate="print"/>
          <a:srcRect/>
          <a:stretch>
            <a:fillRect/>
          </a:stretch>
        </p:blipFill>
        <p:spPr bwMode="auto">
          <a:xfrm>
            <a:off x="7969250" y="4491038"/>
            <a:ext cx="1031875" cy="685800"/>
          </a:xfrm>
          <a:prstGeom prst="rect">
            <a:avLst/>
          </a:prstGeom>
          <a:noFill/>
          <a:ln w="9525">
            <a:solidFill>
              <a:schemeClr val="bg2"/>
            </a:solidFill>
            <a:miter lim="800000"/>
            <a:headEnd/>
            <a:tailEnd/>
          </a:ln>
          <a:effectLst>
            <a:outerShdw dist="35921" dir="2700000" algn="ctr" rotWithShape="0">
              <a:srgbClr val="FF33CC">
                <a:alpha val="50000"/>
              </a:srgbClr>
            </a:outerShdw>
          </a:effectLst>
        </p:spPr>
      </p:pic>
      <p:pic>
        <p:nvPicPr>
          <p:cNvPr id="219217" name="Picture 81"/>
          <p:cNvPicPr>
            <a:picLocks noChangeAspect="1" noChangeArrowheads="1"/>
          </p:cNvPicPr>
          <p:nvPr/>
        </p:nvPicPr>
        <p:blipFill>
          <a:blip r:embed="rId6" cstate="print"/>
          <a:srcRect/>
          <a:stretch>
            <a:fillRect/>
          </a:stretch>
        </p:blipFill>
        <p:spPr bwMode="auto">
          <a:xfrm>
            <a:off x="7969250" y="6069013"/>
            <a:ext cx="1033463" cy="685800"/>
          </a:xfrm>
          <a:prstGeom prst="rect">
            <a:avLst/>
          </a:prstGeom>
          <a:noFill/>
          <a:ln w="9525" algn="ctr">
            <a:solidFill>
              <a:schemeClr val="bg2"/>
            </a:solidFill>
            <a:miter lim="800000"/>
            <a:headEnd/>
            <a:tailEnd/>
          </a:ln>
          <a:effectLst>
            <a:outerShdw dist="35921" dir="2700000" algn="ctr" rotWithShape="0">
              <a:srgbClr val="FF33CC">
                <a:alpha val="50000"/>
              </a:srgbClr>
            </a:outerShdw>
          </a:effectLst>
        </p:spPr>
      </p:pic>
      <p:pic>
        <p:nvPicPr>
          <p:cNvPr id="219219" name="Picture 83"/>
          <p:cNvPicPr>
            <a:picLocks noChangeAspect="1" noChangeArrowheads="1"/>
          </p:cNvPicPr>
          <p:nvPr/>
        </p:nvPicPr>
        <p:blipFill>
          <a:blip r:embed="rId7" cstate="print"/>
          <a:srcRect r="14813"/>
          <a:stretch>
            <a:fillRect/>
          </a:stretch>
        </p:blipFill>
        <p:spPr bwMode="auto">
          <a:xfrm>
            <a:off x="47625" y="1520825"/>
            <a:ext cx="1033463" cy="760413"/>
          </a:xfrm>
          <a:prstGeom prst="rect">
            <a:avLst/>
          </a:prstGeom>
          <a:noFill/>
          <a:ln w="9525" algn="ctr">
            <a:noFill/>
            <a:miter lim="800000"/>
            <a:headEnd/>
            <a:tailEnd/>
          </a:ln>
          <a:effectLst>
            <a:outerShdw dist="35921" dir="2700000" algn="ctr" rotWithShape="0">
              <a:srgbClr val="33CC33"/>
            </a:outerShdw>
          </a:effectLst>
        </p:spPr>
      </p:pic>
      <p:pic>
        <p:nvPicPr>
          <p:cNvPr id="219220" name="Picture 84"/>
          <p:cNvPicPr>
            <a:picLocks noChangeAspect="1" noChangeArrowheads="1"/>
          </p:cNvPicPr>
          <p:nvPr/>
        </p:nvPicPr>
        <p:blipFill>
          <a:blip r:embed="rId8" cstate="print"/>
          <a:srcRect/>
          <a:stretch>
            <a:fillRect/>
          </a:stretch>
        </p:blipFill>
        <p:spPr bwMode="auto">
          <a:xfrm>
            <a:off x="47625" y="2379663"/>
            <a:ext cx="1033463" cy="650875"/>
          </a:xfrm>
          <a:prstGeom prst="rect">
            <a:avLst/>
          </a:prstGeom>
          <a:noFill/>
          <a:ln w="9525" algn="ctr">
            <a:noFill/>
            <a:miter lim="800000"/>
            <a:headEnd/>
            <a:tailEnd/>
          </a:ln>
          <a:effectLst>
            <a:outerShdw dist="35921" dir="2700000" algn="ctr" rotWithShape="0">
              <a:srgbClr val="33CC33"/>
            </a:outerShdw>
          </a:effectLst>
        </p:spPr>
      </p:pic>
      <p:sp>
        <p:nvSpPr>
          <p:cNvPr id="219221" name="テキスト ボックス 26"/>
          <p:cNvSpPr txBox="1">
            <a:spLocks noChangeArrowheads="1"/>
          </p:cNvSpPr>
          <p:nvPr/>
        </p:nvSpPr>
        <p:spPr bwMode="auto">
          <a:xfrm>
            <a:off x="0" y="0"/>
            <a:ext cx="9144000" cy="400050"/>
          </a:xfrm>
          <a:prstGeom prst="rect">
            <a:avLst/>
          </a:prstGeom>
          <a:solidFill>
            <a:srgbClr val="3333FF"/>
          </a:solidFill>
          <a:ln w="9525">
            <a:noFill/>
            <a:miter lim="800000"/>
            <a:headEnd/>
            <a:tailEnd/>
          </a:ln>
        </p:spPr>
        <p:txBody>
          <a:bodyPr>
            <a:spAutoFit/>
          </a:bodyPr>
          <a:lstStyle/>
          <a:p>
            <a:pPr algn="ctr">
              <a:defRPr/>
            </a:pPr>
            <a:r>
              <a:rPr lang="en-US" altLang="ja-JP" u="none" dirty="0">
                <a:solidFill>
                  <a:schemeClr val="bg1"/>
                </a:solidFill>
                <a:latin typeface="Times New Roman" pitchFamily="18" charset="0"/>
                <a:cs typeface="Times New Roman" pitchFamily="18" charset="0"/>
              </a:rPr>
              <a:t>Image of Non-structural (Soft) Measures by </a:t>
            </a:r>
            <a:r>
              <a:rPr lang="en-US" altLang="ja-JP" u="none" dirty="0" smtClean="0">
                <a:solidFill>
                  <a:schemeClr val="bg1"/>
                </a:solidFill>
                <a:latin typeface="Times New Roman" pitchFamily="18" charset="0"/>
                <a:cs typeface="Times New Roman" pitchFamily="18" charset="0"/>
              </a:rPr>
              <a:t>linkages </a:t>
            </a:r>
            <a:r>
              <a:rPr lang="en-US" altLang="ja-JP" u="none" dirty="0">
                <a:solidFill>
                  <a:schemeClr val="bg1"/>
                </a:solidFill>
                <a:latin typeface="Times New Roman" pitchFamily="18" charset="0"/>
                <a:cs typeface="Times New Roman" pitchFamily="18" charset="0"/>
              </a:rPr>
              <a:t>between Upstream &amp; Downstream</a:t>
            </a:r>
            <a:endParaRPr lang="ja-JP" altLang="en-US" sz="2000" b="0" u="none" dirty="0">
              <a:solidFill>
                <a:schemeClr val="bg1"/>
              </a:solidFill>
              <a:effectLst>
                <a:outerShdw blurRad="38100" dist="38100" dir="2700000" algn="tl">
                  <a:srgbClr val="000000"/>
                </a:outerShdw>
              </a:effectLst>
              <a:latin typeface="Times New Roman" pitchFamily="18" charset="0"/>
              <a:ea typeface="HGP創英角ｺﾞｼｯｸUB" pitchFamily="50" charset="-128"/>
              <a:cs typeface="Times New Roman" pitchFamily="18" charset="0"/>
            </a:endParaRPr>
          </a:p>
        </p:txBody>
      </p:sp>
      <p:sp>
        <p:nvSpPr>
          <p:cNvPr id="21549" name="Text Box 19"/>
          <p:cNvSpPr txBox="1">
            <a:spLocks noChangeArrowheads="1"/>
          </p:cNvSpPr>
          <p:nvPr/>
        </p:nvSpPr>
        <p:spPr bwMode="auto">
          <a:xfrm>
            <a:off x="8572500" y="6521450"/>
            <a:ext cx="571500" cy="338138"/>
          </a:xfrm>
          <a:prstGeom prst="rect">
            <a:avLst/>
          </a:prstGeom>
          <a:noFill/>
          <a:ln w="9525" algn="ctr">
            <a:noFill/>
            <a:miter lim="800000"/>
            <a:headEnd/>
            <a:tailEnd/>
          </a:ln>
        </p:spPr>
        <p:txBody>
          <a:bodyPr>
            <a:spAutoFit/>
          </a:bodyPr>
          <a:lstStyle/>
          <a:p>
            <a:pPr algn="ctr">
              <a:spcBef>
                <a:spcPct val="50000"/>
              </a:spcBef>
            </a:pPr>
            <a:r>
              <a:rPr lang="en-US" altLang="ja-JP" sz="1600" b="0" u="none">
                <a:solidFill>
                  <a:schemeClr val="bg1"/>
                </a:solidFill>
              </a:rPr>
              <a:t>19</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9"/>
          <p:cNvSpPr txBox="1">
            <a:spLocks noChangeArrowheads="1"/>
          </p:cNvSpPr>
          <p:nvPr/>
        </p:nvSpPr>
        <p:spPr bwMode="auto">
          <a:xfrm>
            <a:off x="8572500" y="6521450"/>
            <a:ext cx="571500" cy="336550"/>
          </a:xfrm>
          <a:prstGeom prst="rect">
            <a:avLst/>
          </a:prstGeom>
          <a:noFill/>
          <a:ln w="9525" algn="ctr">
            <a:noFill/>
            <a:miter lim="800000"/>
            <a:headEnd/>
            <a:tailEnd/>
          </a:ln>
        </p:spPr>
        <p:txBody>
          <a:bodyPr>
            <a:spAutoFit/>
          </a:bodyPr>
          <a:lstStyle/>
          <a:p>
            <a:pPr algn="ctr">
              <a:spcBef>
                <a:spcPct val="50000"/>
              </a:spcBef>
            </a:pPr>
            <a:r>
              <a:rPr lang="en-US" altLang="ja-JP" sz="1600" b="0" u="none">
                <a:solidFill>
                  <a:schemeClr val="tx1"/>
                </a:solidFill>
              </a:rPr>
              <a:t>20</a:t>
            </a:r>
          </a:p>
        </p:txBody>
      </p:sp>
      <p:sp>
        <p:nvSpPr>
          <p:cNvPr id="22531" name="Text Box 4"/>
          <p:cNvSpPr txBox="1">
            <a:spLocks noChangeArrowheads="1"/>
          </p:cNvSpPr>
          <p:nvPr/>
        </p:nvSpPr>
        <p:spPr bwMode="auto">
          <a:xfrm>
            <a:off x="835024" y="774065"/>
            <a:ext cx="7680325" cy="5355312"/>
          </a:xfrm>
          <a:prstGeom prst="rect">
            <a:avLst/>
          </a:prstGeom>
          <a:solidFill>
            <a:schemeClr val="bg1"/>
          </a:solidFill>
          <a:ln w="9525" algn="ctr">
            <a:noFill/>
            <a:miter lim="800000"/>
            <a:headEnd/>
            <a:tailEnd/>
          </a:ln>
        </p:spPr>
        <p:txBody>
          <a:bodyPr>
            <a:spAutoFit/>
          </a:bodyPr>
          <a:lstStyle/>
          <a:p>
            <a:pPr marL="514350" indent="-514350">
              <a:buFont typeface="Arial" pitchFamily="34" charset="0"/>
              <a:buAutoNum type="arabicPeriod"/>
            </a:pPr>
            <a:r>
              <a:rPr lang="en-US" altLang="ja-JP" sz="3600" u="none" dirty="0">
                <a:solidFill>
                  <a:srgbClr val="E6E6E6"/>
                </a:solidFill>
                <a:latin typeface="Times New Roman" pitchFamily="18" charset="0"/>
                <a:ea typeface="ＭＳ Ｐゴシック" pitchFamily="50" charset="-128"/>
                <a:cs typeface="Times New Roman" pitchFamily="18" charset="0"/>
              </a:rPr>
              <a:t>What are </a:t>
            </a:r>
            <a:r>
              <a:rPr lang="en-US" altLang="ja-JP" sz="3600" u="none" dirty="0" smtClean="0">
                <a:solidFill>
                  <a:srgbClr val="E6E6E6"/>
                </a:solidFill>
                <a:latin typeface="Times New Roman" pitchFamily="18" charset="0"/>
                <a:ea typeface="ＭＳ Ｐゴシック" pitchFamily="50" charset="-128"/>
                <a:cs typeface="Times New Roman" pitchFamily="18" charset="0"/>
              </a:rPr>
              <a:t>the “Measures </a:t>
            </a:r>
            <a:r>
              <a:rPr lang="en-US" altLang="ja-JP" sz="3600" u="none" dirty="0">
                <a:solidFill>
                  <a:srgbClr val="E6E6E6"/>
                </a:solidFill>
                <a:latin typeface="Times New Roman" pitchFamily="18" charset="0"/>
                <a:ea typeface="ＭＳ Ｐゴシック" pitchFamily="50" charset="-128"/>
                <a:cs typeface="Times New Roman" pitchFamily="18" charset="0"/>
              </a:rPr>
              <a:t>for Reservoir </a:t>
            </a:r>
            <a:r>
              <a:rPr lang="en-US" altLang="ja-JP" sz="3600" u="none" dirty="0" smtClean="0">
                <a:solidFill>
                  <a:srgbClr val="DDDDDD"/>
                </a:solidFill>
                <a:latin typeface="Times New Roman" pitchFamily="18" charset="0"/>
                <a:ea typeface="ＭＳ Ｐゴシック" pitchFamily="50" charset="-128"/>
                <a:cs typeface="Times New Roman" pitchFamily="18" charset="0"/>
              </a:rPr>
              <a:t>Area Development”?</a:t>
            </a:r>
            <a:endParaRPr lang="ja-JP" altLang="ja-JP" sz="3600" u="none" dirty="0">
              <a:solidFill>
                <a:srgbClr val="DDDDDD"/>
              </a:solidFill>
              <a:latin typeface="Times New Roman" pitchFamily="18" charset="0"/>
              <a:ea typeface="ＭＳ Ｐゴシック" pitchFamily="50" charset="-128"/>
              <a:cs typeface="Times New Roman" pitchFamily="18" charset="0"/>
            </a:endParaRPr>
          </a:p>
          <a:p>
            <a:pPr marL="514350" indent="-514350">
              <a:buFont typeface="Arial" pitchFamily="34" charset="0"/>
              <a:buAutoNum type="arabicPeriod"/>
            </a:pPr>
            <a:r>
              <a:rPr lang="en-US" altLang="ja-JP" sz="3600" u="none" dirty="0">
                <a:solidFill>
                  <a:srgbClr val="DDDDDD"/>
                </a:solidFill>
                <a:latin typeface="Times New Roman" pitchFamily="18" charset="0"/>
                <a:ea typeface="ＭＳ Ｐゴシック" pitchFamily="50" charset="-128"/>
                <a:cs typeface="Times New Roman" pitchFamily="18" charset="0"/>
              </a:rPr>
              <a:t>What is the </a:t>
            </a:r>
            <a:r>
              <a:rPr lang="en-US" altLang="ja-JP" sz="3600" u="none" dirty="0" smtClean="0">
                <a:solidFill>
                  <a:srgbClr val="DDDDDD"/>
                </a:solidFill>
                <a:latin typeface="Times New Roman" pitchFamily="18" charset="0"/>
                <a:ea typeface="ＭＳ Ｐゴシック" pitchFamily="50" charset="-128"/>
                <a:cs typeface="Times New Roman" pitchFamily="18" charset="0"/>
              </a:rPr>
              <a:t>“Special Measures Law </a:t>
            </a:r>
            <a:r>
              <a:rPr lang="en-US" altLang="ja-JP" sz="3600" u="none" dirty="0">
                <a:solidFill>
                  <a:srgbClr val="DDDDDD"/>
                </a:solidFill>
                <a:latin typeface="Times New Roman" pitchFamily="18" charset="0"/>
                <a:ea typeface="ＭＳ Ｐゴシック" pitchFamily="50" charset="-128"/>
                <a:cs typeface="Times New Roman" pitchFamily="18" charset="0"/>
              </a:rPr>
              <a:t>for </a:t>
            </a:r>
            <a:r>
              <a:rPr lang="en-US" altLang="ja-JP" sz="3600" u="none" dirty="0" smtClean="0">
                <a:solidFill>
                  <a:srgbClr val="DDDDDD"/>
                </a:solidFill>
                <a:latin typeface="Times New Roman" pitchFamily="18" charset="0"/>
                <a:ea typeface="ＭＳ Ｐゴシック" pitchFamily="50" charset="-128"/>
                <a:cs typeface="Times New Roman" pitchFamily="18" charset="0"/>
              </a:rPr>
              <a:t>Reservoir Area Development”?</a:t>
            </a:r>
            <a:endParaRPr lang="ja-JP" altLang="ja-JP" sz="3600" u="none" dirty="0">
              <a:solidFill>
                <a:srgbClr val="DDDDDD"/>
              </a:solidFill>
              <a:latin typeface="Times New Roman" pitchFamily="18" charset="0"/>
              <a:ea typeface="ＭＳ Ｐゴシック" pitchFamily="50" charset="-128"/>
              <a:cs typeface="Times New Roman" pitchFamily="18" charset="0"/>
            </a:endParaRPr>
          </a:p>
          <a:p>
            <a:pPr marL="514350" indent="-514350">
              <a:buFont typeface="Arial" pitchFamily="34" charset="0"/>
              <a:buAutoNum type="arabicPeriod"/>
            </a:pPr>
            <a:r>
              <a:rPr lang="en-US" altLang="ja-JP" sz="3600" u="none" dirty="0">
                <a:solidFill>
                  <a:srgbClr val="DDDDDD"/>
                </a:solidFill>
                <a:latin typeface="Times New Roman" pitchFamily="18" charset="0"/>
                <a:ea typeface="ＭＳ Ｐゴシック" pitchFamily="50" charset="-128"/>
                <a:cs typeface="Times New Roman" pitchFamily="18" charset="0"/>
              </a:rPr>
              <a:t>Non-structural (Soft) Measure </a:t>
            </a:r>
            <a:r>
              <a:rPr lang="en-US" altLang="ja-JP" sz="3600" u="none" dirty="0">
                <a:solidFill>
                  <a:srgbClr val="E6E6E6"/>
                </a:solidFill>
                <a:latin typeface="Times New Roman" pitchFamily="18" charset="0"/>
                <a:ea typeface="ＭＳ Ｐゴシック" pitchFamily="50" charset="-128"/>
                <a:cs typeface="Times New Roman" pitchFamily="18" charset="0"/>
              </a:rPr>
              <a:t>/ Community Development</a:t>
            </a:r>
            <a:endParaRPr lang="ja-JP" altLang="ja-JP" sz="3600" u="none" dirty="0">
              <a:solidFill>
                <a:srgbClr val="E6E6E6"/>
              </a:solidFill>
              <a:latin typeface="Times New Roman" pitchFamily="18" charset="0"/>
              <a:ea typeface="ＭＳ Ｐゴシック" pitchFamily="50" charset="-128"/>
              <a:cs typeface="Times New Roman" pitchFamily="18" charset="0"/>
            </a:endParaRPr>
          </a:p>
          <a:p>
            <a:pPr marL="514350" indent="-514350">
              <a:buFont typeface="Arial" pitchFamily="34" charset="0"/>
              <a:buAutoNum type="arabicPeriod"/>
            </a:pPr>
            <a:r>
              <a:rPr lang="en-US" altLang="ja-JP" sz="3600" u="none" dirty="0" smtClean="0">
                <a:latin typeface="Times New Roman" pitchFamily="18" charset="0"/>
                <a:ea typeface="ＭＳ Ｐゴシック" pitchFamily="50" charset="-128"/>
                <a:cs typeface="Times New Roman" pitchFamily="18" charset="0"/>
              </a:rPr>
              <a:t>Reservoir Area Development Fund</a:t>
            </a:r>
            <a:endParaRPr lang="ja-JP" altLang="ja-JP" sz="3600" u="none" dirty="0">
              <a:latin typeface="Times New Roman" pitchFamily="18" charset="0"/>
              <a:ea typeface="ＭＳ Ｐゴシック" pitchFamily="50" charset="-128"/>
              <a:cs typeface="Times New Roman" pitchFamily="18" charset="0"/>
            </a:endParaRPr>
          </a:p>
          <a:p>
            <a:pPr marL="514350" indent="-514350">
              <a:buFont typeface="Arial" pitchFamily="34" charset="0"/>
              <a:buAutoNum type="arabicPeriod"/>
            </a:pPr>
            <a:r>
              <a:rPr lang="en-US" altLang="ja-JP" sz="3600" u="none" dirty="0">
                <a:solidFill>
                  <a:srgbClr val="D9D9D9"/>
                </a:solidFill>
                <a:latin typeface="Times New Roman" pitchFamily="18" charset="0"/>
                <a:ea typeface="ＭＳ Ｐゴシック" pitchFamily="50" charset="-128"/>
                <a:cs typeface="Times New Roman" pitchFamily="18" charset="0"/>
              </a:rPr>
              <a:t>National Non-structural Measures</a:t>
            </a:r>
            <a:endParaRPr lang="ja-JP" altLang="en-US" sz="3600" b="0" u="none" dirty="0">
              <a:solidFill>
                <a:srgbClr val="DDDDDD"/>
              </a:solidFill>
              <a:ea typeface="ＭＳ Ｐゴシック" pitchFamily="50" charset="-128"/>
              <a:cs typeface="Times New Roman" pitchFamily="18" charset="0"/>
            </a:endParaRPr>
          </a:p>
          <a:p>
            <a:pPr marL="514350" indent="-514350">
              <a:spcBef>
                <a:spcPct val="50000"/>
              </a:spcBef>
            </a:pPr>
            <a:endParaRPr lang="ja-JP" altLang="en-US" sz="3600" b="0" u="none" dirty="0">
              <a:solidFill>
                <a:srgbClr val="DDDDDD"/>
              </a:solidFill>
              <a:ea typeface="ＭＳ Ｐゴシック" pitchFamily="50" charset="-128"/>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414"/>
          <p:cNvGrpSpPr>
            <a:grpSpLocks noChangeAspect="1"/>
          </p:cNvGrpSpPr>
          <p:nvPr/>
        </p:nvGrpSpPr>
        <p:grpSpPr bwMode="auto">
          <a:xfrm>
            <a:off x="191189" y="1646118"/>
            <a:ext cx="3981450" cy="581025"/>
            <a:chOff x="3178" y="3455"/>
            <a:chExt cx="3613" cy="1764"/>
          </a:xfrm>
        </p:grpSpPr>
        <p:grpSp>
          <p:nvGrpSpPr>
            <p:cNvPr id="23974" name="Group 415"/>
            <p:cNvGrpSpPr>
              <a:grpSpLocks noChangeAspect="1"/>
            </p:cNvGrpSpPr>
            <p:nvPr/>
          </p:nvGrpSpPr>
          <p:grpSpPr bwMode="auto">
            <a:xfrm>
              <a:off x="3178" y="3455"/>
              <a:ext cx="3613" cy="1764"/>
              <a:chOff x="3178" y="3455"/>
              <a:chExt cx="3613" cy="1764"/>
            </a:xfrm>
          </p:grpSpPr>
          <p:pic>
            <p:nvPicPr>
              <p:cNvPr id="23982" name="Picture 416"/>
              <p:cNvPicPr>
                <a:picLocks noChangeAspect="1" noChangeArrowheads="1"/>
              </p:cNvPicPr>
              <p:nvPr/>
            </p:nvPicPr>
            <p:blipFill>
              <a:blip r:embed="rId3" cstate="print"/>
              <a:srcRect/>
              <a:stretch>
                <a:fillRect/>
              </a:stretch>
            </p:blipFill>
            <p:spPr bwMode="auto">
              <a:xfrm>
                <a:off x="3178" y="4102"/>
                <a:ext cx="1673" cy="647"/>
              </a:xfrm>
              <a:prstGeom prst="rect">
                <a:avLst/>
              </a:prstGeom>
              <a:noFill/>
              <a:ln w="9525">
                <a:noFill/>
                <a:miter lim="800000"/>
                <a:headEnd/>
                <a:tailEnd/>
              </a:ln>
            </p:spPr>
          </p:pic>
          <p:pic>
            <p:nvPicPr>
              <p:cNvPr id="23983" name="Picture 417"/>
              <p:cNvPicPr>
                <a:picLocks noChangeAspect="1" noChangeArrowheads="1"/>
              </p:cNvPicPr>
              <p:nvPr/>
            </p:nvPicPr>
            <p:blipFill>
              <a:blip r:embed="rId4" cstate="print"/>
              <a:srcRect/>
              <a:stretch>
                <a:fillRect/>
              </a:stretch>
            </p:blipFill>
            <p:spPr bwMode="auto">
              <a:xfrm>
                <a:off x="3178" y="4102"/>
                <a:ext cx="1673" cy="647"/>
              </a:xfrm>
              <a:prstGeom prst="rect">
                <a:avLst/>
              </a:prstGeom>
              <a:noFill/>
              <a:ln w="9525">
                <a:noFill/>
                <a:miter lim="800000"/>
                <a:headEnd/>
                <a:tailEnd/>
              </a:ln>
            </p:spPr>
          </p:pic>
          <p:pic>
            <p:nvPicPr>
              <p:cNvPr id="23984" name="Picture 418"/>
              <p:cNvPicPr>
                <a:picLocks noChangeAspect="1" noChangeArrowheads="1"/>
              </p:cNvPicPr>
              <p:nvPr/>
            </p:nvPicPr>
            <p:blipFill>
              <a:blip r:embed="rId5" cstate="print"/>
              <a:srcRect/>
              <a:stretch>
                <a:fillRect/>
              </a:stretch>
            </p:blipFill>
            <p:spPr bwMode="auto">
              <a:xfrm>
                <a:off x="4564" y="3455"/>
                <a:ext cx="1745" cy="824"/>
              </a:xfrm>
              <a:prstGeom prst="rect">
                <a:avLst/>
              </a:prstGeom>
              <a:noFill/>
              <a:ln w="9525">
                <a:noFill/>
                <a:miter lim="800000"/>
                <a:headEnd/>
                <a:tailEnd/>
              </a:ln>
            </p:spPr>
          </p:pic>
          <p:pic>
            <p:nvPicPr>
              <p:cNvPr id="23985" name="Picture 419"/>
              <p:cNvPicPr>
                <a:picLocks noChangeAspect="1" noChangeArrowheads="1"/>
              </p:cNvPicPr>
              <p:nvPr/>
            </p:nvPicPr>
            <p:blipFill>
              <a:blip r:embed="rId6" cstate="print"/>
              <a:srcRect/>
              <a:stretch>
                <a:fillRect/>
              </a:stretch>
            </p:blipFill>
            <p:spPr bwMode="auto">
              <a:xfrm>
                <a:off x="4564" y="3455"/>
                <a:ext cx="1745" cy="824"/>
              </a:xfrm>
              <a:prstGeom prst="rect">
                <a:avLst/>
              </a:prstGeom>
              <a:noFill/>
              <a:ln w="9525">
                <a:noFill/>
                <a:miter lim="800000"/>
                <a:headEnd/>
                <a:tailEnd/>
              </a:ln>
            </p:spPr>
          </p:pic>
          <p:pic>
            <p:nvPicPr>
              <p:cNvPr id="23986" name="Picture 420"/>
              <p:cNvPicPr>
                <a:picLocks noChangeAspect="1" noChangeArrowheads="1"/>
              </p:cNvPicPr>
              <p:nvPr/>
            </p:nvPicPr>
            <p:blipFill>
              <a:blip r:embed="rId7" cstate="print"/>
              <a:srcRect/>
              <a:stretch>
                <a:fillRect/>
              </a:stretch>
            </p:blipFill>
            <p:spPr bwMode="auto">
              <a:xfrm>
                <a:off x="3789" y="3819"/>
                <a:ext cx="1221" cy="539"/>
              </a:xfrm>
              <a:prstGeom prst="rect">
                <a:avLst/>
              </a:prstGeom>
              <a:noFill/>
              <a:ln w="9525">
                <a:noFill/>
                <a:miter lim="800000"/>
                <a:headEnd/>
                <a:tailEnd/>
              </a:ln>
            </p:spPr>
          </p:pic>
          <p:pic>
            <p:nvPicPr>
              <p:cNvPr id="23987" name="Picture 421"/>
              <p:cNvPicPr>
                <a:picLocks noChangeAspect="1" noChangeArrowheads="1"/>
              </p:cNvPicPr>
              <p:nvPr/>
            </p:nvPicPr>
            <p:blipFill>
              <a:blip r:embed="rId8" cstate="print"/>
              <a:srcRect/>
              <a:stretch>
                <a:fillRect/>
              </a:stretch>
            </p:blipFill>
            <p:spPr bwMode="auto">
              <a:xfrm>
                <a:off x="3789" y="3819"/>
                <a:ext cx="1221" cy="539"/>
              </a:xfrm>
              <a:prstGeom prst="rect">
                <a:avLst/>
              </a:prstGeom>
              <a:noFill/>
              <a:ln w="9525">
                <a:noFill/>
                <a:miter lim="800000"/>
                <a:headEnd/>
                <a:tailEnd/>
              </a:ln>
            </p:spPr>
          </p:pic>
          <p:pic>
            <p:nvPicPr>
              <p:cNvPr id="23988" name="Picture 422"/>
              <p:cNvPicPr>
                <a:picLocks noChangeAspect="1" noChangeArrowheads="1"/>
              </p:cNvPicPr>
              <p:nvPr/>
            </p:nvPicPr>
            <p:blipFill>
              <a:blip r:embed="rId9" cstate="print"/>
              <a:srcRect/>
              <a:stretch>
                <a:fillRect/>
              </a:stretch>
            </p:blipFill>
            <p:spPr bwMode="auto">
              <a:xfrm>
                <a:off x="5512" y="3888"/>
                <a:ext cx="1217" cy="527"/>
              </a:xfrm>
              <a:prstGeom prst="rect">
                <a:avLst/>
              </a:prstGeom>
              <a:noFill/>
              <a:ln w="9525">
                <a:noFill/>
                <a:miter lim="800000"/>
                <a:headEnd/>
                <a:tailEnd/>
              </a:ln>
            </p:spPr>
          </p:pic>
          <p:pic>
            <p:nvPicPr>
              <p:cNvPr id="23989" name="Picture 423"/>
              <p:cNvPicPr>
                <a:picLocks noChangeAspect="1" noChangeArrowheads="1"/>
              </p:cNvPicPr>
              <p:nvPr/>
            </p:nvPicPr>
            <p:blipFill>
              <a:blip r:embed="rId10" cstate="print"/>
              <a:srcRect/>
              <a:stretch>
                <a:fillRect/>
              </a:stretch>
            </p:blipFill>
            <p:spPr bwMode="auto">
              <a:xfrm>
                <a:off x="5512" y="3888"/>
                <a:ext cx="1217" cy="527"/>
              </a:xfrm>
              <a:prstGeom prst="rect">
                <a:avLst/>
              </a:prstGeom>
              <a:noFill/>
              <a:ln w="9525">
                <a:noFill/>
                <a:miter lim="800000"/>
                <a:headEnd/>
                <a:tailEnd/>
              </a:ln>
            </p:spPr>
          </p:pic>
          <p:pic>
            <p:nvPicPr>
              <p:cNvPr id="23990" name="Picture 424"/>
              <p:cNvPicPr>
                <a:picLocks noChangeAspect="1" noChangeArrowheads="1"/>
              </p:cNvPicPr>
              <p:nvPr/>
            </p:nvPicPr>
            <p:blipFill>
              <a:blip r:embed="rId11" cstate="print"/>
              <a:srcRect/>
              <a:stretch>
                <a:fillRect/>
              </a:stretch>
            </p:blipFill>
            <p:spPr bwMode="auto">
              <a:xfrm>
                <a:off x="4145" y="4057"/>
                <a:ext cx="2194" cy="834"/>
              </a:xfrm>
              <a:prstGeom prst="rect">
                <a:avLst/>
              </a:prstGeom>
              <a:noFill/>
              <a:ln w="9525">
                <a:noFill/>
                <a:miter lim="800000"/>
                <a:headEnd/>
                <a:tailEnd/>
              </a:ln>
            </p:spPr>
          </p:pic>
          <p:pic>
            <p:nvPicPr>
              <p:cNvPr id="23991" name="Picture 425"/>
              <p:cNvPicPr>
                <a:picLocks noChangeAspect="1" noChangeArrowheads="1"/>
              </p:cNvPicPr>
              <p:nvPr/>
            </p:nvPicPr>
            <p:blipFill>
              <a:blip r:embed="rId12" cstate="print"/>
              <a:srcRect/>
              <a:stretch>
                <a:fillRect/>
              </a:stretch>
            </p:blipFill>
            <p:spPr bwMode="auto">
              <a:xfrm>
                <a:off x="4145" y="4057"/>
                <a:ext cx="2194" cy="834"/>
              </a:xfrm>
              <a:prstGeom prst="rect">
                <a:avLst/>
              </a:prstGeom>
              <a:noFill/>
              <a:ln w="9525">
                <a:noFill/>
                <a:miter lim="800000"/>
                <a:headEnd/>
                <a:tailEnd/>
              </a:ln>
            </p:spPr>
          </p:pic>
          <p:pic>
            <p:nvPicPr>
              <p:cNvPr id="23992" name="Picture 426"/>
              <p:cNvPicPr>
                <a:picLocks noChangeAspect="1" noChangeArrowheads="1"/>
              </p:cNvPicPr>
              <p:nvPr/>
            </p:nvPicPr>
            <p:blipFill>
              <a:blip r:embed="rId13" cstate="print"/>
              <a:srcRect/>
              <a:stretch>
                <a:fillRect/>
              </a:stretch>
            </p:blipFill>
            <p:spPr bwMode="auto">
              <a:xfrm>
                <a:off x="5324" y="4216"/>
                <a:ext cx="1467" cy="760"/>
              </a:xfrm>
              <a:prstGeom prst="rect">
                <a:avLst/>
              </a:prstGeom>
              <a:noFill/>
              <a:ln w="9525">
                <a:noFill/>
                <a:miter lim="800000"/>
                <a:headEnd/>
                <a:tailEnd/>
              </a:ln>
            </p:spPr>
          </p:pic>
          <p:pic>
            <p:nvPicPr>
              <p:cNvPr id="23993" name="Picture 427"/>
              <p:cNvPicPr>
                <a:picLocks noChangeAspect="1" noChangeArrowheads="1"/>
              </p:cNvPicPr>
              <p:nvPr/>
            </p:nvPicPr>
            <p:blipFill>
              <a:blip r:embed="rId14" cstate="print"/>
              <a:srcRect/>
              <a:stretch>
                <a:fillRect/>
              </a:stretch>
            </p:blipFill>
            <p:spPr bwMode="auto">
              <a:xfrm>
                <a:off x="5324" y="4216"/>
                <a:ext cx="1467" cy="760"/>
              </a:xfrm>
              <a:prstGeom prst="rect">
                <a:avLst/>
              </a:prstGeom>
              <a:noFill/>
              <a:ln w="9525">
                <a:noFill/>
                <a:miter lim="800000"/>
                <a:headEnd/>
                <a:tailEnd/>
              </a:ln>
            </p:spPr>
          </p:pic>
          <p:pic>
            <p:nvPicPr>
              <p:cNvPr id="23994" name="Picture 428"/>
              <p:cNvPicPr>
                <a:picLocks noChangeAspect="1" noChangeArrowheads="1"/>
              </p:cNvPicPr>
              <p:nvPr/>
            </p:nvPicPr>
            <p:blipFill>
              <a:blip r:embed="rId15" cstate="print"/>
              <a:srcRect/>
              <a:stretch>
                <a:fillRect/>
              </a:stretch>
            </p:blipFill>
            <p:spPr bwMode="auto">
              <a:xfrm>
                <a:off x="3926" y="4500"/>
                <a:ext cx="2421" cy="719"/>
              </a:xfrm>
              <a:prstGeom prst="rect">
                <a:avLst/>
              </a:prstGeom>
              <a:noFill/>
              <a:ln w="9525">
                <a:noFill/>
                <a:miter lim="800000"/>
                <a:headEnd/>
                <a:tailEnd/>
              </a:ln>
            </p:spPr>
          </p:pic>
          <p:pic>
            <p:nvPicPr>
              <p:cNvPr id="23995" name="Picture 429"/>
              <p:cNvPicPr>
                <a:picLocks noChangeAspect="1" noChangeArrowheads="1"/>
              </p:cNvPicPr>
              <p:nvPr/>
            </p:nvPicPr>
            <p:blipFill>
              <a:blip r:embed="rId16" cstate="print"/>
              <a:srcRect/>
              <a:stretch>
                <a:fillRect/>
              </a:stretch>
            </p:blipFill>
            <p:spPr bwMode="auto">
              <a:xfrm>
                <a:off x="3926" y="4500"/>
                <a:ext cx="2421" cy="719"/>
              </a:xfrm>
              <a:prstGeom prst="rect">
                <a:avLst/>
              </a:prstGeom>
              <a:noFill/>
              <a:ln w="9525">
                <a:noFill/>
                <a:miter lim="800000"/>
                <a:headEnd/>
                <a:tailEnd/>
              </a:ln>
            </p:spPr>
          </p:pic>
        </p:grpSp>
        <p:grpSp>
          <p:nvGrpSpPr>
            <p:cNvPr id="23975" name="Group 430"/>
            <p:cNvGrpSpPr>
              <a:grpSpLocks noChangeAspect="1"/>
            </p:cNvGrpSpPr>
            <p:nvPr/>
          </p:nvGrpSpPr>
          <p:grpSpPr bwMode="auto">
            <a:xfrm>
              <a:off x="4008" y="4487"/>
              <a:ext cx="432" cy="438"/>
              <a:chOff x="4008" y="4487"/>
              <a:chExt cx="432" cy="438"/>
            </a:xfrm>
          </p:grpSpPr>
          <p:pic>
            <p:nvPicPr>
              <p:cNvPr id="23976" name="Picture 431"/>
              <p:cNvPicPr>
                <a:picLocks noChangeAspect="1" noChangeArrowheads="1"/>
              </p:cNvPicPr>
              <p:nvPr/>
            </p:nvPicPr>
            <p:blipFill>
              <a:blip r:embed="rId17" cstate="print"/>
              <a:srcRect/>
              <a:stretch>
                <a:fillRect/>
              </a:stretch>
            </p:blipFill>
            <p:spPr bwMode="auto">
              <a:xfrm>
                <a:off x="4008" y="4497"/>
                <a:ext cx="389" cy="428"/>
              </a:xfrm>
              <a:prstGeom prst="rect">
                <a:avLst/>
              </a:prstGeom>
              <a:noFill/>
              <a:ln w="9525">
                <a:noFill/>
                <a:miter lim="800000"/>
                <a:headEnd/>
                <a:tailEnd/>
              </a:ln>
            </p:spPr>
          </p:pic>
          <p:grpSp>
            <p:nvGrpSpPr>
              <p:cNvPr id="23977" name="Group 432"/>
              <p:cNvGrpSpPr>
                <a:grpSpLocks noChangeAspect="1"/>
              </p:cNvGrpSpPr>
              <p:nvPr/>
            </p:nvGrpSpPr>
            <p:grpSpPr bwMode="auto">
              <a:xfrm>
                <a:off x="4008" y="4497"/>
                <a:ext cx="425" cy="428"/>
                <a:chOff x="4008" y="4497"/>
                <a:chExt cx="425" cy="428"/>
              </a:xfrm>
            </p:grpSpPr>
            <p:pic>
              <p:nvPicPr>
                <p:cNvPr id="23980" name="Picture 433"/>
                <p:cNvPicPr>
                  <a:picLocks noChangeAspect="1" noChangeArrowheads="1"/>
                </p:cNvPicPr>
                <p:nvPr/>
              </p:nvPicPr>
              <p:blipFill>
                <a:blip r:embed="rId18" cstate="print"/>
                <a:srcRect/>
                <a:stretch>
                  <a:fillRect/>
                </a:stretch>
              </p:blipFill>
              <p:spPr bwMode="auto">
                <a:xfrm>
                  <a:off x="4008" y="4497"/>
                  <a:ext cx="389" cy="428"/>
                </a:xfrm>
                <a:prstGeom prst="rect">
                  <a:avLst/>
                </a:prstGeom>
                <a:noFill/>
                <a:ln w="9525">
                  <a:noFill/>
                  <a:miter lim="800000"/>
                  <a:headEnd/>
                  <a:tailEnd/>
                </a:ln>
              </p:spPr>
            </p:pic>
            <p:sp>
              <p:nvSpPr>
                <p:cNvPr id="23981" name="Freeform 434"/>
                <p:cNvSpPr>
                  <a:spLocks noChangeAspect="1"/>
                </p:cNvSpPr>
                <p:nvPr/>
              </p:nvSpPr>
              <p:spPr bwMode="auto">
                <a:xfrm>
                  <a:off x="4246" y="4599"/>
                  <a:ext cx="187" cy="300"/>
                </a:xfrm>
                <a:custGeom>
                  <a:avLst/>
                  <a:gdLst>
                    <a:gd name="T0" fmla="*/ 0 w 187"/>
                    <a:gd name="T1" fmla="*/ 300 h 300"/>
                    <a:gd name="T2" fmla="*/ 149 w 187"/>
                    <a:gd name="T3" fmla="*/ 256 h 300"/>
                    <a:gd name="T4" fmla="*/ 187 w 187"/>
                    <a:gd name="T5" fmla="*/ 0 h 300"/>
                    <a:gd name="T6" fmla="*/ 133 w 187"/>
                    <a:gd name="T7" fmla="*/ 19 h 300"/>
                    <a:gd name="T8" fmla="*/ 0 w 187"/>
                    <a:gd name="T9" fmla="*/ 300 h 300"/>
                    <a:gd name="T10" fmla="*/ 0 60000 65536"/>
                    <a:gd name="T11" fmla="*/ 0 60000 65536"/>
                    <a:gd name="T12" fmla="*/ 0 60000 65536"/>
                    <a:gd name="T13" fmla="*/ 0 60000 65536"/>
                    <a:gd name="T14" fmla="*/ 0 60000 65536"/>
                    <a:gd name="T15" fmla="*/ 0 w 187"/>
                    <a:gd name="T16" fmla="*/ 0 h 300"/>
                    <a:gd name="T17" fmla="*/ 187 w 187"/>
                    <a:gd name="T18" fmla="*/ 300 h 300"/>
                  </a:gdLst>
                  <a:ahLst/>
                  <a:cxnLst>
                    <a:cxn ang="T10">
                      <a:pos x="T0" y="T1"/>
                    </a:cxn>
                    <a:cxn ang="T11">
                      <a:pos x="T2" y="T3"/>
                    </a:cxn>
                    <a:cxn ang="T12">
                      <a:pos x="T4" y="T5"/>
                    </a:cxn>
                    <a:cxn ang="T13">
                      <a:pos x="T6" y="T7"/>
                    </a:cxn>
                    <a:cxn ang="T14">
                      <a:pos x="T8" y="T9"/>
                    </a:cxn>
                  </a:cxnLst>
                  <a:rect l="T15" t="T16" r="T17" b="T18"/>
                  <a:pathLst>
                    <a:path w="187" h="300">
                      <a:moveTo>
                        <a:pt x="0" y="300"/>
                      </a:moveTo>
                      <a:lnTo>
                        <a:pt x="149" y="256"/>
                      </a:lnTo>
                      <a:lnTo>
                        <a:pt x="187" y="0"/>
                      </a:lnTo>
                      <a:lnTo>
                        <a:pt x="133" y="19"/>
                      </a:lnTo>
                      <a:lnTo>
                        <a:pt x="0" y="300"/>
                      </a:lnTo>
                      <a:close/>
                    </a:path>
                  </a:pathLst>
                </a:custGeom>
                <a:solidFill>
                  <a:srgbClr val="2D2D2D"/>
                </a:solidFill>
                <a:ln w="1905">
                  <a:solidFill>
                    <a:srgbClr val="000000"/>
                  </a:solidFill>
                  <a:round/>
                  <a:headEnd/>
                  <a:tailEnd/>
                </a:ln>
              </p:spPr>
              <p:txBody>
                <a:bodyPr/>
                <a:lstStyle/>
                <a:p>
                  <a:endParaRPr lang="ja-JP" altLang="en-US"/>
                </a:p>
              </p:txBody>
            </p:sp>
          </p:grpSp>
          <p:pic>
            <p:nvPicPr>
              <p:cNvPr id="23978" name="Picture 435"/>
              <p:cNvPicPr>
                <a:picLocks noChangeAspect="1" noChangeArrowheads="1"/>
              </p:cNvPicPr>
              <p:nvPr/>
            </p:nvPicPr>
            <p:blipFill>
              <a:blip r:embed="rId19" cstate="print"/>
              <a:srcRect/>
              <a:stretch>
                <a:fillRect/>
              </a:stretch>
            </p:blipFill>
            <p:spPr bwMode="auto">
              <a:xfrm>
                <a:off x="4130" y="4487"/>
                <a:ext cx="310" cy="160"/>
              </a:xfrm>
              <a:prstGeom prst="rect">
                <a:avLst/>
              </a:prstGeom>
              <a:noFill/>
              <a:ln w="9525">
                <a:noFill/>
                <a:miter lim="800000"/>
                <a:headEnd/>
                <a:tailEnd/>
              </a:ln>
            </p:spPr>
          </p:pic>
          <p:pic>
            <p:nvPicPr>
              <p:cNvPr id="23979" name="Picture 436"/>
              <p:cNvPicPr>
                <a:picLocks noChangeAspect="1" noChangeArrowheads="1"/>
              </p:cNvPicPr>
              <p:nvPr/>
            </p:nvPicPr>
            <p:blipFill>
              <a:blip r:embed="rId20" cstate="print"/>
              <a:srcRect/>
              <a:stretch>
                <a:fillRect/>
              </a:stretch>
            </p:blipFill>
            <p:spPr bwMode="auto">
              <a:xfrm>
                <a:off x="4130" y="4487"/>
                <a:ext cx="310" cy="160"/>
              </a:xfrm>
              <a:prstGeom prst="rect">
                <a:avLst/>
              </a:prstGeom>
              <a:noFill/>
              <a:ln w="9525">
                <a:noFill/>
                <a:miter lim="800000"/>
                <a:headEnd/>
                <a:tailEnd/>
              </a:ln>
            </p:spPr>
          </p:pic>
        </p:grpSp>
      </p:grpSp>
      <p:sp>
        <p:nvSpPr>
          <p:cNvPr id="23555" name="Text Box 446"/>
          <p:cNvSpPr txBox="1">
            <a:spLocks noChangeArrowheads="1"/>
          </p:cNvSpPr>
          <p:nvPr/>
        </p:nvSpPr>
        <p:spPr bwMode="auto">
          <a:xfrm>
            <a:off x="185738" y="569854"/>
            <a:ext cx="8774112" cy="954087"/>
          </a:xfrm>
          <a:prstGeom prst="rect">
            <a:avLst/>
          </a:prstGeom>
          <a:noFill/>
          <a:ln w="38100" cmpd="dbl">
            <a:solidFill>
              <a:schemeClr val="tx1"/>
            </a:solidFill>
            <a:miter lim="800000"/>
            <a:headEnd/>
            <a:tailEnd/>
          </a:ln>
        </p:spPr>
        <p:txBody>
          <a:bodyPr>
            <a:spAutoFit/>
          </a:bodyPr>
          <a:lstStyle/>
          <a:p>
            <a:r>
              <a:rPr lang="en-US" altLang="ja-JP" sz="1400" u="none" dirty="0" smtClean="0">
                <a:solidFill>
                  <a:schemeClr val="tx1"/>
                </a:solidFill>
                <a:latin typeface="Times New Roman" pitchFamily="18" charset="0"/>
                <a:cs typeface="Times New Roman" pitchFamily="18" charset="0"/>
              </a:rPr>
              <a:t>Reservoir </a:t>
            </a:r>
            <a:r>
              <a:rPr lang="en-US" altLang="ja-JP" sz="1400" u="none" dirty="0">
                <a:solidFill>
                  <a:schemeClr val="tx1"/>
                </a:solidFill>
                <a:latin typeface="Times New Roman" pitchFamily="18" charset="0"/>
                <a:cs typeface="Times New Roman" pitchFamily="18" charset="0"/>
              </a:rPr>
              <a:t>Area </a:t>
            </a:r>
            <a:r>
              <a:rPr lang="en-US" altLang="ja-JP" sz="1400" u="none" dirty="0" smtClean="0">
                <a:solidFill>
                  <a:schemeClr val="tx1"/>
                </a:solidFill>
                <a:latin typeface="Times New Roman" pitchFamily="18" charset="0"/>
                <a:cs typeface="Times New Roman" pitchFamily="18" charset="0"/>
              </a:rPr>
              <a:t>Development Fund has </a:t>
            </a:r>
            <a:r>
              <a:rPr lang="en-US" altLang="ja-JP" sz="1400" u="none" dirty="0">
                <a:solidFill>
                  <a:schemeClr val="tx1"/>
                </a:solidFill>
                <a:latin typeface="Times New Roman" pitchFamily="18" charset="0"/>
                <a:cs typeface="Times New Roman" pitchFamily="18" charset="0"/>
              </a:rPr>
              <a:t>been established in 1975 by contribution of local governments along the upstream and the downstream, etc. to complement compensation by the builder of the dam as well as that by the Special </a:t>
            </a:r>
            <a:r>
              <a:rPr lang="en-US" altLang="ja-JP" sz="1400" u="none" dirty="0" smtClean="0">
                <a:solidFill>
                  <a:schemeClr val="tx1"/>
                </a:solidFill>
                <a:latin typeface="Times New Roman" pitchFamily="18" charset="0"/>
                <a:cs typeface="Times New Roman" pitchFamily="18" charset="0"/>
              </a:rPr>
              <a:t>Measures Law </a:t>
            </a:r>
            <a:r>
              <a:rPr lang="en-US" altLang="ja-JP" sz="1400" u="none" dirty="0">
                <a:solidFill>
                  <a:schemeClr val="tx1"/>
                </a:solidFill>
                <a:latin typeface="Times New Roman" pitchFamily="18" charset="0"/>
                <a:cs typeface="Times New Roman" pitchFamily="18" charset="0"/>
              </a:rPr>
              <a:t>for </a:t>
            </a:r>
            <a:r>
              <a:rPr lang="en-US" altLang="ja-JP" sz="1400" u="none" dirty="0" smtClean="0">
                <a:solidFill>
                  <a:schemeClr val="tx1"/>
                </a:solidFill>
                <a:latin typeface="Times New Roman" pitchFamily="18" charset="0"/>
                <a:cs typeface="Times New Roman" pitchFamily="18" charset="0"/>
              </a:rPr>
              <a:t>Reservoir Area Development; </a:t>
            </a:r>
            <a:r>
              <a:rPr lang="en-US" altLang="ja-JP" sz="1400" u="none" dirty="0">
                <a:solidFill>
                  <a:schemeClr val="tx1"/>
                </a:solidFill>
                <a:latin typeface="Times New Roman" pitchFamily="18" charset="0"/>
                <a:cs typeface="Times New Roman" pitchFamily="18" charset="0"/>
              </a:rPr>
              <a:t>so that policies for resettlement of habitation / measures for the local </a:t>
            </a:r>
            <a:r>
              <a:rPr lang="en-US" altLang="ja-JP" sz="1400" u="none" dirty="0" smtClean="0">
                <a:solidFill>
                  <a:schemeClr val="tx1"/>
                </a:solidFill>
                <a:latin typeface="Times New Roman" pitchFamily="18" charset="0"/>
                <a:cs typeface="Times New Roman" pitchFamily="18" charset="0"/>
              </a:rPr>
              <a:t>area development </a:t>
            </a:r>
            <a:r>
              <a:rPr lang="en-US" altLang="ja-JP" sz="1400" u="none" dirty="0">
                <a:solidFill>
                  <a:schemeClr val="tx1"/>
                </a:solidFill>
                <a:latin typeface="Times New Roman" pitchFamily="18" charset="0"/>
                <a:cs typeface="Times New Roman" pitchFamily="18" charset="0"/>
              </a:rPr>
              <a:t>may be implemented.</a:t>
            </a:r>
            <a:endParaRPr lang="ja-JP" altLang="en-US" sz="1600" b="0" u="none" dirty="0">
              <a:solidFill>
                <a:schemeClr val="tx1"/>
              </a:solidFill>
            </a:endParaRPr>
          </a:p>
        </p:txBody>
      </p:sp>
      <p:sp>
        <p:nvSpPr>
          <p:cNvPr id="23556" name="AutoShape 2"/>
          <p:cNvSpPr>
            <a:spLocks noChangeArrowheads="1"/>
          </p:cNvSpPr>
          <p:nvPr/>
        </p:nvSpPr>
        <p:spPr bwMode="auto">
          <a:xfrm>
            <a:off x="0" y="5043488"/>
            <a:ext cx="9144000" cy="1662112"/>
          </a:xfrm>
          <a:prstGeom prst="roundRect">
            <a:avLst>
              <a:gd name="adj" fmla="val 5787"/>
            </a:avLst>
          </a:prstGeom>
          <a:solidFill>
            <a:srgbClr val="FFFF00">
              <a:alpha val="14902"/>
            </a:srgbClr>
          </a:solidFill>
          <a:ln w="9525">
            <a:noFill/>
            <a:round/>
            <a:headEnd/>
            <a:tailEnd/>
          </a:ln>
        </p:spPr>
        <p:txBody>
          <a:bodyPr wrap="none" anchor="ctr"/>
          <a:lstStyle/>
          <a:p>
            <a:pPr algn="ctr"/>
            <a:endParaRPr lang="ja-JP" altLang="en-US" b="0" u="none">
              <a:solidFill>
                <a:schemeClr val="tx1"/>
              </a:solidFill>
              <a:latin typeface="Arial" pitchFamily="34" charset="0"/>
              <a:ea typeface="ＭＳ Ｐゴシック" pitchFamily="50" charset="-128"/>
            </a:endParaRPr>
          </a:p>
        </p:txBody>
      </p:sp>
      <p:sp>
        <p:nvSpPr>
          <p:cNvPr id="23557" name="Rectangle 449"/>
          <p:cNvSpPr>
            <a:spLocks noChangeArrowheads="1"/>
          </p:cNvSpPr>
          <p:nvPr/>
        </p:nvSpPr>
        <p:spPr bwMode="auto">
          <a:xfrm>
            <a:off x="0" y="5254396"/>
            <a:ext cx="4332288" cy="553998"/>
          </a:xfrm>
          <a:prstGeom prst="rect">
            <a:avLst/>
          </a:prstGeom>
          <a:noFill/>
          <a:ln w="9525">
            <a:noFill/>
            <a:miter lim="800000"/>
            <a:headEnd/>
            <a:tailEnd/>
          </a:ln>
        </p:spPr>
        <p:txBody>
          <a:bodyPr>
            <a:spAutoFit/>
          </a:bodyPr>
          <a:lstStyle/>
          <a:p>
            <a:r>
              <a:rPr lang="en-US" altLang="ja-JP" sz="1400" u="none" dirty="0">
                <a:latin typeface="Times New Roman" pitchFamily="18" charset="0"/>
                <a:cs typeface="Times New Roman" pitchFamily="18" charset="0"/>
              </a:rPr>
              <a:t>(Reference) </a:t>
            </a:r>
            <a:r>
              <a:rPr lang="en-US" altLang="ja-JP" sz="1400" u="none" dirty="0" smtClean="0">
                <a:latin typeface="Times New Roman" pitchFamily="18" charset="0"/>
                <a:cs typeface="Times New Roman" pitchFamily="18" charset="0"/>
              </a:rPr>
              <a:t>Reservoir Area Development Fund </a:t>
            </a:r>
            <a:endParaRPr lang="ja-JP" altLang="ja-JP" sz="1400" u="none" dirty="0">
              <a:latin typeface="Times New Roman" pitchFamily="18" charset="0"/>
              <a:cs typeface="Times New Roman" pitchFamily="18" charset="0"/>
            </a:endParaRPr>
          </a:p>
          <a:p>
            <a:endParaRPr lang="ja-JP" altLang="en-US" sz="1600" b="0" u="none" dirty="0">
              <a:latin typeface="Arial" pitchFamily="34" charset="0"/>
            </a:endParaRPr>
          </a:p>
        </p:txBody>
      </p:sp>
      <p:sp>
        <p:nvSpPr>
          <p:cNvPr id="23558" name="Text Box 461"/>
          <p:cNvSpPr txBox="1">
            <a:spLocks noChangeArrowheads="1"/>
          </p:cNvSpPr>
          <p:nvPr/>
        </p:nvSpPr>
        <p:spPr bwMode="auto">
          <a:xfrm>
            <a:off x="0" y="5671688"/>
            <a:ext cx="3779838" cy="1431161"/>
          </a:xfrm>
          <a:prstGeom prst="rect">
            <a:avLst/>
          </a:prstGeom>
          <a:noFill/>
          <a:ln w="9525" algn="ctr">
            <a:noFill/>
            <a:miter lim="800000"/>
            <a:headEnd/>
            <a:tailEnd/>
          </a:ln>
        </p:spPr>
        <p:txBody>
          <a:bodyPr>
            <a:spAutoFit/>
          </a:bodyPr>
          <a:lstStyle/>
          <a:p>
            <a:pPr>
              <a:buFont typeface="Arial" pitchFamily="34" charset="0"/>
              <a:buChar char="•"/>
            </a:pPr>
            <a:r>
              <a:rPr lang="en-US" altLang="ja-JP" sz="1200" u="none" dirty="0" smtClean="0">
                <a:solidFill>
                  <a:schemeClr val="tx1"/>
                </a:solidFill>
                <a:latin typeface="Times New Roman" pitchFamily="18" charset="0"/>
                <a:cs typeface="Times New Roman" pitchFamily="18" charset="0"/>
              </a:rPr>
              <a:t> Fund for development of </a:t>
            </a:r>
            <a:r>
              <a:rPr lang="en-US" altLang="ja-JP" sz="1200" u="none" dirty="0" err="1" smtClean="0">
                <a:solidFill>
                  <a:schemeClr val="tx1"/>
                </a:solidFill>
                <a:latin typeface="Times New Roman" pitchFamily="18" charset="0"/>
                <a:cs typeface="Times New Roman" pitchFamily="18" charset="0"/>
              </a:rPr>
              <a:t>Kiso</a:t>
            </a:r>
            <a:r>
              <a:rPr lang="en-US" altLang="ja-JP" sz="1200" u="none" dirty="0" smtClean="0">
                <a:solidFill>
                  <a:schemeClr val="tx1"/>
                </a:solidFill>
                <a:latin typeface="Times New Roman" pitchFamily="18" charset="0"/>
                <a:cs typeface="Times New Roman" pitchFamily="18" charset="0"/>
              </a:rPr>
              <a:t> three River </a:t>
            </a:r>
          </a:p>
          <a:p>
            <a:r>
              <a:rPr lang="en-US" altLang="ja-JP" sz="1200" u="none" dirty="0" smtClean="0">
                <a:solidFill>
                  <a:schemeClr val="tx1"/>
                </a:solidFill>
                <a:latin typeface="Times New Roman" pitchFamily="18" charset="0"/>
                <a:cs typeface="Times New Roman" pitchFamily="18" charset="0"/>
              </a:rPr>
              <a:t>Reservoir Area</a:t>
            </a:r>
            <a:endParaRPr lang="ja-JP" altLang="ja-JP" sz="1200" u="none" dirty="0">
              <a:solidFill>
                <a:schemeClr val="tx1"/>
              </a:solidFill>
              <a:latin typeface="Times New Roman" pitchFamily="18" charset="0"/>
              <a:cs typeface="Times New Roman" pitchFamily="18" charset="0"/>
            </a:endParaRPr>
          </a:p>
          <a:p>
            <a:pPr>
              <a:buFont typeface="Arial" pitchFamily="34" charset="0"/>
              <a:buChar char="•"/>
            </a:pPr>
            <a:r>
              <a:rPr lang="en-US" altLang="ja-JP" sz="1200" u="none" dirty="0" smtClean="0">
                <a:solidFill>
                  <a:schemeClr val="tx1"/>
                </a:solidFill>
                <a:latin typeface="Times New Roman" pitchFamily="18" charset="0"/>
                <a:cs typeface="Times New Roman" pitchFamily="18" charset="0"/>
              </a:rPr>
              <a:t> Fund for development of </a:t>
            </a:r>
            <a:r>
              <a:rPr lang="en-US" altLang="ja-JP" sz="1200" u="none" dirty="0" err="1" smtClean="0">
                <a:solidFill>
                  <a:schemeClr val="tx1"/>
                </a:solidFill>
                <a:latin typeface="Times New Roman" pitchFamily="18" charset="0"/>
                <a:cs typeface="Times New Roman" pitchFamily="18" charset="0"/>
              </a:rPr>
              <a:t>Yodo</a:t>
            </a:r>
            <a:r>
              <a:rPr lang="en-US" altLang="ja-JP" sz="1200" u="none" dirty="0" smtClean="0">
                <a:solidFill>
                  <a:schemeClr val="tx1"/>
                </a:solidFill>
                <a:latin typeface="Times New Roman" pitchFamily="18" charset="0"/>
                <a:cs typeface="Times New Roman" pitchFamily="18" charset="0"/>
              </a:rPr>
              <a:t> </a:t>
            </a:r>
            <a:r>
              <a:rPr lang="en-US" altLang="ja-JP" sz="1200" u="none" dirty="0">
                <a:solidFill>
                  <a:schemeClr val="tx1"/>
                </a:solidFill>
                <a:latin typeface="Times New Roman" pitchFamily="18" charset="0"/>
                <a:cs typeface="Times New Roman" pitchFamily="18" charset="0"/>
              </a:rPr>
              <a:t>River </a:t>
            </a:r>
            <a:endParaRPr lang="en-US" altLang="ja-JP" sz="1200" u="none" dirty="0" smtClean="0">
              <a:solidFill>
                <a:schemeClr val="tx1"/>
              </a:solidFill>
              <a:latin typeface="Times New Roman" pitchFamily="18" charset="0"/>
              <a:cs typeface="Times New Roman" pitchFamily="18" charset="0"/>
            </a:endParaRPr>
          </a:p>
          <a:p>
            <a:r>
              <a:rPr lang="en-US" altLang="ja-JP" sz="1200" u="none" dirty="0" smtClean="0">
                <a:solidFill>
                  <a:schemeClr val="tx1"/>
                </a:solidFill>
                <a:latin typeface="Times New Roman" pitchFamily="18" charset="0"/>
                <a:cs typeface="Times New Roman" pitchFamily="18" charset="0"/>
              </a:rPr>
              <a:t>Reservoir Area</a:t>
            </a:r>
            <a:endParaRPr lang="en-US" altLang="ja-JP" sz="1200" u="none" dirty="0">
              <a:solidFill>
                <a:schemeClr val="tx1"/>
              </a:solidFill>
              <a:latin typeface="Times New Roman" pitchFamily="18" charset="0"/>
              <a:cs typeface="Times New Roman" pitchFamily="18" charset="0"/>
            </a:endParaRPr>
          </a:p>
          <a:p>
            <a:pPr>
              <a:buFont typeface="Arial" pitchFamily="34" charset="0"/>
              <a:buChar char="•"/>
            </a:pPr>
            <a:r>
              <a:rPr lang="en-US" altLang="ja-JP" sz="1200" u="none" dirty="0" smtClean="0">
                <a:solidFill>
                  <a:schemeClr val="tx1"/>
                </a:solidFill>
                <a:latin typeface="Times New Roman" pitchFamily="18" charset="0"/>
                <a:cs typeface="Times New Roman" pitchFamily="18" charset="0"/>
              </a:rPr>
              <a:t> Fund for development of Tone </a:t>
            </a:r>
            <a:r>
              <a:rPr lang="en-US" altLang="ja-JP" sz="1200" u="none" dirty="0">
                <a:solidFill>
                  <a:schemeClr val="tx1"/>
                </a:solidFill>
                <a:latin typeface="Times New Roman" pitchFamily="18" charset="0"/>
                <a:cs typeface="Times New Roman" pitchFamily="18" charset="0"/>
              </a:rPr>
              <a:t>River, </a:t>
            </a:r>
            <a:endParaRPr lang="en-US" altLang="ja-JP" sz="1200" u="none" dirty="0" smtClean="0">
              <a:solidFill>
                <a:schemeClr val="tx1"/>
              </a:solidFill>
              <a:latin typeface="Times New Roman" pitchFamily="18" charset="0"/>
              <a:cs typeface="Times New Roman" pitchFamily="18" charset="0"/>
            </a:endParaRPr>
          </a:p>
          <a:p>
            <a:r>
              <a:rPr lang="en-US" altLang="ja-JP" sz="1200" u="none" dirty="0" err="1" smtClean="0">
                <a:solidFill>
                  <a:schemeClr val="tx1"/>
                </a:solidFill>
                <a:latin typeface="Times New Roman" pitchFamily="18" charset="0"/>
                <a:cs typeface="Times New Roman" pitchFamily="18" charset="0"/>
              </a:rPr>
              <a:t>Arawaka</a:t>
            </a:r>
            <a:r>
              <a:rPr lang="en-US" altLang="ja-JP" sz="1200" u="none" dirty="0" smtClean="0">
                <a:solidFill>
                  <a:schemeClr val="tx1"/>
                </a:solidFill>
                <a:latin typeface="Times New Roman" pitchFamily="18" charset="0"/>
                <a:cs typeface="Times New Roman" pitchFamily="18" charset="0"/>
              </a:rPr>
              <a:t> River Reservoir area </a:t>
            </a:r>
          </a:p>
          <a:p>
            <a:pPr>
              <a:lnSpc>
                <a:spcPct val="75000"/>
              </a:lnSpc>
              <a:spcBef>
                <a:spcPct val="50000"/>
              </a:spcBef>
            </a:pPr>
            <a:endParaRPr lang="en-US" altLang="ja-JP" sz="1200" b="0" u="none" dirty="0">
              <a:solidFill>
                <a:schemeClr val="tx1"/>
              </a:solidFill>
              <a:latin typeface="Arial" pitchFamily="34" charset="0"/>
            </a:endParaRPr>
          </a:p>
        </p:txBody>
      </p:sp>
      <p:sp>
        <p:nvSpPr>
          <p:cNvPr id="23559" name="Text Box 462"/>
          <p:cNvSpPr txBox="1">
            <a:spLocks noChangeArrowheads="1"/>
          </p:cNvSpPr>
          <p:nvPr/>
        </p:nvSpPr>
        <p:spPr bwMode="auto">
          <a:xfrm>
            <a:off x="6011743" y="6019441"/>
            <a:ext cx="2847586" cy="1061829"/>
          </a:xfrm>
          <a:prstGeom prst="rect">
            <a:avLst/>
          </a:prstGeom>
          <a:noFill/>
          <a:ln w="9525" algn="ctr">
            <a:noFill/>
            <a:miter lim="800000"/>
            <a:headEnd/>
            <a:tailEnd/>
          </a:ln>
        </p:spPr>
        <p:txBody>
          <a:bodyPr wrap="square">
            <a:spAutoFit/>
          </a:bodyPr>
          <a:lstStyle/>
          <a:p>
            <a:pPr>
              <a:buFont typeface="Arial" pitchFamily="34" charset="0"/>
              <a:buChar char="•"/>
            </a:pPr>
            <a:r>
              <a:rPr lang="en-US" altLang="ja-JP" sz="1200" u="none" dirty="0" smtClean="0">
                <a:solidFill>
                  <a:schemeClr val="tx1"/>
                </a:solidFill>
                <a:latin typeface="Times New Roman" pitchFamily="18" charset="0"/>
                <a:cs typeface="Times New Roman" pitchFamily="18" charset="0"/>
              </a:rPr>
              <a:t> Fund </a:t>
            </a:r>
            <a:r>
              <a:rPr lang="en-US" altLang="ja-JP" sz="1200" u="none" dirty="0">
                <a:solidFill>
                  <a:schemeClr val="tx1"/>
                </a:solidFill>
                <a:latin typeface="Times New Roman" pitchFamily="18" charset="0"/>
                <a:cs typeface="Times New Roman" pitchFamily="18" charset="0"/>
              </a:rPr>
              <a:t>for </a:t>
            </a:r>
            <a:r>
              <a:rPr lang="en-US" altLang="ja-JP" sz="1200" u="none" dirty="0" smtClean="0">
                <a:solidFill>
                  <a:schemeClr val="tx1"/>
                </a:solidFill>
                <a:latin typeface="Times New Roman" pitchFamily="18" charset="0"/>
                <a:cs typeface="Times New Roman" pitchFamily="18" charset="0"/>
              </a:rPr>
              <a:t>development of </a:t>
            </a:r>
            <a:r>
              <a:rPr lang="en-US" altLang="ja-JP" sz="1200" u="none" dirty="0" err="1" smtClean="0">
                <a:solidFill>
                  <a:schemeClr val="tx1"/>
                </a:solidFill>
                <a:latin typeface="Times New Roman" pitchFamily="18" charset="0"/>
                <a:cs typeface="Times New Roman" pitchFamily="18" charset="0"/>
              </a:rPr>
              <a:t>Kinokawa</a:t>
            </a:r>
            <a:r>
              <a:rPr lang="en-US" altLang="ja-JP" sz="1200" u="none" dirty="0" smtClean="0">
                <a:solidFill>
                  <a:schemeClr val="tx1"/>
                </a:solidFill>
                <a:latin typeface="Times New Roman" pitchFamily="18" charset="0"/>
                <a:cs typeface="Times New Roman" pitchFamily="18" charset="0"/>
              </a:rPr>
              <a:t> </a:t>
            </a:r>
            <a:r>
              <a:rPr lang="en-US" altLang="ja-JP" sz="1200" u="none" dirty="0">
                <a:solidFill>
                  <a:schemeClr val="tx1"/>
                </a:solidFill>
                <a:latin typeface="Times New Roman" pitchFamily="18" charset="0"/>
                <a:cs typeface="Times New Roman" pitchFamily="18" charset="0"/>
              </a:rPr>
              <a:t>River </a:t>
            </a:r>
            <a:r>
              <a:rPr lang="en-US" altLang="ja-JP" sz="1200" u="none" dirty="0" smtClean="0">
                <a:solidFill>
                  <a:schemeClr val="tx1"/>
                </a:solidFill>
                <a:latin typeface="Times New Roman" pitchFamily="18" charset="0"/>
                <a:cs typeface="Times New Roman" pitchFamily="18" charset="0"/>
              </a:rPr>
              <a:t>Reservoir Area</a:t>
            </a:r>
            <a:endParaRPr lang="ja-JP" altLang="ja-JP" sz="1200" u="none" dirty="0">
              <a:solidFill>
                <a:schemeClr val="tx1"/>
              </a:solidFill>
              <a:latin typeface="Times New Roman" pitchFamily="18" charset="0"/>
              <a:cs typeface="Times New Roman" pitchFamily="18" charset="0"/>
            </a:endParaRPr>
          </a:p>
          <a:p>
            <a:pPr>
              <a:buFont typeface="Arial" pitchFamily="34" charset="0"/>
              <a:buChar char="•"/>
            </a:pPr>
            <a:r>
              <a:rPr lang="en-US" altLang="ja-JP" sz="1200" u="none" dirty="0" smtClean="0">
                <a:solidFill>
                  <a:schemeClr val="tx1"/>
                </a:solidFill>
                <a:latin typeface="Times New Roman" pitchFamily="18" charset="0"/>
                <a:cs typeface="Times New Roman" pitchFamily="18" charset="0"/>
              </a:rPr>
              <a:t> Fund </a:t>
            </a:r>
            <a:r>
              <a:rPr lang="en-US" altLang="ja-JP" sz="1200" u="none" dirty="0">
                <a:solidFill>
                  <a:schemeClr val="tx1"/>
                </a:solidFill>
                <a:latin typeface="Times New Roman" pitchFamily="18" charset="0"/>
                <a:cs typeface="Times New Roman" pitchFamily="18" charset="0"/>
              </a:rPr>
              <a:t>for </a:t>
            </a:r>
            <a:r>
              <a:rPr lang="en-US" altLang="ja-JP" sz="1200" u="none" dirty="0" smtClean="0">
                <a:solidFill>
                  <a:schemeClr val="tx1"/>
                </a:solidFill>
                <a:latin typeface="Times New Roman" pitchFamily="18" charset="0"/>
                <a:cs typeface="Times New Roman" pitchFamily="18" charset="0"/>
              </a:rPr>
              <a:t>development of Yahagi River Reservoir Area</a:t>
            </a:r>
            <a:endParaRPr lang="ja-JP" altLang="ja-JP" sz="1200" u="none" dirty="0">
              <a:solidFill>
                <a:schemeClr val="tx1"/>
              </a:solidFill>
              <a:latin typeface="Times New Roman" pitchFamily="18" charset="0"/>
              <a:cs typeface="Times New Roman" pitchFamily="18" charset="0"/>
            </a:endParaRPr>
          </a:p>
          <a:p>
            <a:pPr>
              <a:lnSpc>
                <a:spcPct val="75000"/>
              </a:lnSpc>
              <a:spcBef>
                <a:spcPct val="50000"/>
              </a:spcBef>
            </a:pPr>
            <a:endParaRPr lang="ja-JP" altLang="en-US" sz="1200" b="0" u="none" dirty="0">
              <a:solidFill>
                <a:srgbClr val="0070C0"/>
              </a:solidFill>
              <a:latin typeface="Arial" pitchFamily="34" charset="0"/>
            </a:endParaRPr>
          </a:p>
        </p:txBody>
      </p:sp>
      <p:sp>
        <p:nvSpPr>
          <p:cNvPr id="23560" name="Text Box 461"/>
          <p:cNvSpPr txBox="1">
            <a:spLocks noChangeArrowheads="1"/>
          </p:cNvSpPr>
          <p:nvPr/>
        </p:nvSpPr>
        <p:spPr bwMode="auto">
          <a:xfrm>
            <a:off x="2913067" y="5661338"/>
            <a:ext cx="2970148" cy="2169825"/>
          </a:xfrm>
          <a:prstGeom prst="rect">
            <a:avLst/>
          </a:prstGeom>
          <a:noFill/>
          <a:ln w="9525" algn="ctr">
            <a:noFill/>
            <a:miter lim="800000"/>
            <a:headEnd/>
            <a:tailEnd/>
          </a:ln>
        </p:spPr>
        <p:txBody>
          <a:bodyPr wrap="square">
            <a:spAutoFit/>
          </a:bodyPr>
          <a:lstStyle/>
          <a:p>
            <a:pPr>
              <a:buFont typeface="Arial" pitchFamily="34" charset="0"/>
              <a:buChar char="•"/>
            </a:pPr>
            <a:r>
              <a:rPr lang="en-US" altLang="ja-JP" sz="1200" u="none" dirty="0" smtClean="0">
                <a:solidFill>
                  <a:schemeClr val="tx1"/>
                </a:solidFill>
                <a:latin typeface="Times New Roman" pitchFamily="18" charset="0"/>
                <a:cs typeface="Times New Roman" pitchFamily="18" charset="0"/>
              </a:rPr>
              <a:t> Fund for development of </a:t>
            </a:r>
            <a:r>
              <a:rPr lang="en-US" altLang="ja-JP" sz="1200" u="none" dirty="0" err="1" smtClean="0">
                <a:solidFill>
                  <a:schemeClr val="tx1"/>
                </a:solidFill>
                <a:latin typeface="Times New Roman" pitchFamily="18" charset="0"/>
                <a:cs typeface="Times New Roman" pitchFamily="18" charset="0"/>
              </a:rPr>
              <a:t>Chikugo</a:t>
            </a:r>
            <a:r>
              <a:rPr lang="en-US" altLang="ja-JP" sz="1200" u="none" dirty="0" smtClean="0">
                <a:solidFill>
                  <a:schemeClr val="tx1"/>
                </a:solidFill>
                <a:latin typeface="Times New Roman" pitchFamily="18" charset="0"/>
                <a:cs typeface="Times New Roman" pitchFamily="18" charset="0"/>
              </a:rPr>
              <a:t> River</a:t>
            </a:r>
          </a:p>
          <a:p>
            <a:r>
              <a:rPr lang="en-US" altLang="ja-JP" sz="1200" u="none" dirty="0" smtClean="0">
                <a:solidFill>
                  <a:schemeClr val="tx1"/>
                </a:solidFill>
                <a:latin typeface="Times New Roman" pitchFamily="18" charset="0"/>
                <a:cs typeface="Times New Roman" pitchFamily="18" charset="0"/>
              </a:rPr>
              <a:t>Reservoir Area </a:t>
            </a:r>
            <a:endParaRPr lang="ja-JP" altLang="ja-JP" sz="1200" u="none" dirty="0">
              <a:solidFill>
                <a:schemeClr val="tx1"/>
              </a:solidFill>
              <a:latin typeface="Times New Roman" pitchFamily="18" charset="0"/>
              <a:cs typeface="Times New Roman" pitchFamily="18" charset="0"/>
            </a:endParaRPr>
          </a:p>
          <a:p>
            <a:pPr marL="85725" indent="-85725">
              <a:buFont typeface="Arial" pitchFamily="34" charset="0"/>
              <a:buChar char="•"/>
            </a:pPr>
            <a:r>
              <a:rPr lang="en-US" altLang="ja-JP" sz="1200" u="none" dirty="0" smtClean="0">
                <a:solidFill>
                  <a:schemeClr val="tx1"/>
                </a:solidFill>
                <a:latin typeface="Times New Roman" pitchFamily="18" charset="0"/>
                <a:cs typeface="Times New Roman" pitchFamily="18" charset="0"/>
              </a:rPr>
              <a:t>Fund for development of Yoshino River</a:t>
            </a:r>
          </a:p>
          <a:p>
            <a:r>
              <a:rPr lang="en-US" altLang="ja-JP" sz="1200" u="none" dirty="0" smtClean="0">
                <a:solidFill>
                  <a:schemeClr val="tx1"/>
                </a:solidFill>
                <a:latin typeface="Times New Roman" pitchFamily="18" charset="0"/>
                <a:cs typeface="Times New Roman" pitchFamily="18" charset="0"/>
              </a:rPr>
              <a:t>Reservoir Area </a:t>
            </a:r>
            <a:endParaRPr lang="ja-JP" altLang="ja-JP" sz="1200" u="none" dirty="0">
              <a:solidFill>
                <a:schemeClr val="tx1"/>
              </a:solidFill>
              <a:latin typeface="Times New Roman" pitchFamily="18" charset="0"/>
              <a:cs typeface="Times New Roman" pitchFamily="18" charset="0"/>
            </a:endParaRPr>
          </a:p>
          <a:p>
            <a:pPr>
              <a:buFont typeface="Arial" pitchFamily="34" charset="0"/>
              <a:buChar char="•"/>
            </a:pPr>
            <a:r>
              <a:rPr lang="en-US" altLang="ja-JP" sz="1200" u="none" dirty="0" smtClean="0">
                <a:solidFill>
                  <a:schemeClr val="tx1"/>
                </a:solidFill>
                <a:latin typeface="Times New Roman" pitchFamily="18" charset="0"/>
                <a:cs typeface="Times New Roman" pitchFamily="18" charset="0"/>
              </a:rPr>
              <a:t> Fund </a:t>
            </a:r>
            <a:r>
              <a:rPr lang="en-US" altLang="ja-JP" sz="1200" u="none" dirty="0">
                <a:solidFill>
                  <a:schemeClr val="tx1"/>
                </a:solidFill>
                <a:latin typeface="Times New Roman" pitchFamily="18" charset="0"/>
                <a:cs typeface="Times New Roman" pitchFamily="18" charset="0"/>
              </a:rPr>
              <a:t>for </a:t>
            </a:r>
            <a:r>
              <a:rPr lang="en-US" altLang="ja-JP" sz="1200" u="none" dirty="0" smtClean="0">
                <a:solidFill>
                  <a:schemeClr val="tx1"/>
                </a:solidFill>
                <a:latin typeface="Times New Roman" pitchFamily="18" charset="0"/>
                <a:cs typeface="Times New Roman" pitchFamily="18" charset="0"/>
              </a:rPr>
              <a:t>development of </a:t>
            </a:r>
            <a:r>
              <a:rPr lang="en-US" altLang="ja-JP" sz="1200" u="none" dirty="0" err="1" smtClean="0">
                <a:solidFill>
                  <a:schemeClr val="tx1"/>
                </a:solidFill>
                <a:latin typeface="Times New Roman" pitchFamily="18" charset="0"/>
                <a:cs typeface="Times New Roman" pitchFamily="18" charset="0"/>
              </a:rPr>
              <a:t>Toyokawa</a:t>
            </a:r>
            <a:r>
              <a:rPr lang="en-US" altLang="ja-JP" sz="1200" u="none" dirty="0" smtClean="0">
                <a:solidFill>
                  <a:schemeClr val="tx1"/>
                </a:solidFill>
                <a:latin typeface="Times New Roman" pitchFamily="18" charset="0"/>
                <a:cs typeface="Times New Roman" pitchFamily="18" charset="0"/>
              </a:rPr>
              <a:t> </a:t>
            </a:r>
            <a:r>
              <a:rPr lang="en-US" altLang="ja-JP" sz="1200" u="none" dirty="0">
                <a:solidFill>
                  <a:schemeClr val="tx1"/>
                </a:solidFill>
                <a:latin typeface="Times New Roman" pitchFamily="18" charset="0"/>
                <a:cs typeface="Times New Roman" pitchFamily="18" charset="0"/>
              </a:rPr>
              <a:t>River </a:t>
            </a:r>
            <a:r>
              <a:rPr lang="en-US" altLang="ja-JP" sz="1200" u="none" dirty="0" smtClean="0">
                <a:solidFill>
                  <a:schemeClr val="tx1"/>
                </a:solidFill>
                <a:latin typeface="Times New Roman" pitchFamily="18" charset="0"/>
                <a:cs typeface="Times New Roman" pitchFamily="18" charset="0"/>
              </a:rPr>
              <a:t>Reservoir Area</a:t>
            </a:r>
          </a:p>
          <a:p>
            <a:endParaRPr lang="en-US" altLang="ja-JP" sz="1200" u="none" dirty="0" smtClean="0">
              <a:solidFill>
                <a:schemeClr val="tx1"/>
              </a:solidFill>
              <a:latin typeface="Times New Roman" pitchFamily="18" charset="0"/>
              <a:cs typeface="Times New Roman" pitchFamily="18" charset="0"/>
            </a:endParaRPr>
          </a:p>
          <a:p>
            <a:endParaRPr lang="en-US" altLang="ja-JP" sz="1200" u="none" dirty="0" smtClean="0">
              <a:solidFill>
                <a:schemeClr val="tx1"/>
              </a:solidFill>
              <a:latin typeface="Times New Roman" pitchFamily="18" charset="0"/>
              <a:cs typeface="Times New Roman" pitchFamily="18" charset="0"/>
            </a:endParaRPr>
          </a:p>
          <a:p>
            <a:endParaRPr lang="en-US" altLang="ja-JP" sz="1200" u="none" dirty="0" smtClean="0">
              <a:solidFill>
                <a:schemeClr val="tx1"/>
              </a:solidFill>
              <a:latin typeface="Times New Roman" pitchFamily="18" charset="0"/>
              <a:cs typeface="Times New Roman" pitchFamily="18" charset="0"/>
            </a:endParaRPr>
          </a:p>
          <a:p>
            <a:endParaRPr lang="ja-JP" altLang="ja-JP" sz="1200" u="none" dirty="0">
              <a:solidFill>
                <a:schemeClr val="tx1"/>
              </a:solidFill>
              <a:latin typeface="Times New Roman" pitchFamily="18" charset="0"/>
              <a:cs typeface="Times New Roman" pitchFamily="18" charset="0"/>
            </a:endParaRPr>
          </a:p>
          <a:p>
            <a:pPr>
              <a:lnSpc>
                <a:spcPct val="75000"/>
              </a:lnSpc>
              <a:spcBef>
                <a:spcPct val="50000"/>
              </a:spcBef>
            </a:pPr>
            <a:endParaRPr lang="en-US" altLang="ja-JP" sz="1200" b="0" u="none" dirty="0">
              <a:solidFill>
                <a:schemeClr val="tx1"/>
              </a:solidFill>
              <a:latin typeface="Arial" pitchFamily="34" charset="0"/>
            </a:endParaRPr>
          </a:p>
        </p:txBody>
      </p:sp>
      <p:sp>
        <p:nvSpPr>
          <p:cNvPr id="23561" name="Text Box 6"/>
          <p:cNvSpPr txBox="1">
            <a:spLocks noChangeArrowheads="1"/>
          </p:cNvSpPr>
          <p:nvPr/>
        </p:nvSpPr>
        <p:spPr bwMode="auto">
          <a:xfrm>
            <a:off x="0" y="5461313"/>
            <a:ext cx="4868863" cy="553998"/>
          </a:xfrm>
          <a:prstGeom prst="rect">
            <a:avLst/>
          </a:prstGeom>
          <a:noFill/>
          <a:ln w="9525">
            <a:noFill/>
            <a:miter lim="800000"/>
            <a:headEnd/>
            <a:tailEnd/>
          </a:ln>
        </p:spPr>
        <p:txBody>
          <a:bodyPr>
            <a:spAutoFit/>
          </a:bodyPr>
          <a:lstStyle/>
          <a:p>
            <a:pPr>
              <a:spcBef>
                <a:spcPct val="50000"/>
              </a:spcBef>
            </a:pPr>
            <a:r>
              <a:rPr lang="ja-JP" altLang="en-US" sz="1200" b="0" u="none" dirty="0" smtClean="0">
                <a:solidFill>
                  <a:srgbClr val="3333FF"/>
                </a:solidFill>
                <a:latin typeface="Times New Roman" pitchFamily="18" charset="0"/>
                <a:ea typeface="HG丸ｺﾞｼｯｸM-PRO"/>
                <a:cs typeface="HG丸ｺﾞｼｯｸM-PRO"/>
              </a:rPr>
              <a:t>●</a:t>
            </a:r>
            <a:r>
              <a:rPr lang="en-US" altLang="ja-JP" sz="1200" u="none" dirty="0" smtClean="0">
                <a:solidFill>
                  <a:srgbClr val="0070C0"/>
                </a:solidFill>
                <a:latin typeface="Times New Roman" pitchFamily="18" charset="0"/>
                <a:ea typeface="HG丸ｺﾞｼｯｸM-PRO"/>
                <a:cs typeface="HG丸ｺﾞｼｯｸM-PRO"/>
              </a:rPr>
              <a:t>Reservoir Area Development </a:t>
            </a:r>
            <a:r>
              <a:rPr lang="en-US" altLang="ja-JP" sz="1200" u="none" dirty="0" smtClean="0">
                <a:solidFill>
                  <a:srgbClr val="0070C0"/>
                </a:solidFill>
                <a:latin typeface="Times New Roman" pitchFamily="18" charset="0"/>
                <a:cs typeface="Times New Roman" pitchFamily="18" charset="0"/>
              </a:rPr>
              <a:t>Fund in </a:t>
            </a:r>
            <a:r>
              <a:rPr lang="en-US" altLang="ja-JP" sz="1200" u="none" dirty="0">
                <a:solidFill>
                  <a:srgbClr val="0070C0"/>
                </a:solidFill>
                <a:latin typeface="Times New Roman" pitchFamily="18" charset="0"/>
                <a:cs typeface="Times New Roman" pitchFamily="18" charset="0"/>
              </a:rPr>
              <a:t>designated river systems</a:t>
            </a:r>
            <a:endParaRPr lang="ja-JP" altLang="ja-JP" sz="1200" u="none" dirty="0">
              <a:solidFill>
                <a:srgbClr val="0070C0"/>
              </a:solidFill>
              <a:latin typeface="Times New Roman" pitchFamily="18" charset="0"/>
              <a:cs typeface="Times New Roman" pitchFamily="18" charset="0"/>
            </a:endParaRPr>
          </a:p>
          <a:p>
            <a:pPr>
              <a:spcBef>
                <a:spcPct val="50000"/>
              </a:spcBef>
            </a:pPr>
            <a:endParaRPr lang="ja-JP" altLang="en-US" sz="1200" b="0" dirty="0">
              <a:solidFill>
                <a:srgbClr val="3333FF"/>
              </a:solidFill>
              <a:latin typeface="Times New Roman" pitchFamily="18" charset="0"/>
            </a:endParaRPr>
          </a:p>
        </p:txBody>
      </p:sp>
      <p:sp>
        <p:nvSpPr>
          <p:cNvPr id="23562" name="Text Box 13"/>
          <p:cNvSpPr txBox="1">
            <a:spLocks noChangeArrowheads="1"/>
          </p:cNvSpPr>
          <p:nvPr/>
        </p:nvSpPr>
        <p:spPr bwMode="auto">
          <a:xfrm>
            <a:off x="5969990" y="5420743"/>
            <a:ext cx="3053240" cy="646113"/>
          </a:xfrm>
          <a:prstGeom prst="rect">
            <a:avLst/>
          </a:prstGeom>
          <a:noFill/>
          <a:ln w="9525">
            <a:noFill/>
            <a:miter lim="800000"/>
            <a:headEnd/>
            <a:tailEnd/>
          </a:ln>
        </p:spPr>
        <p:txBody>
          <a:bodyPr wrap="square">
            <a:spAutoFit/>
          </a:bodyPr>
          <a:lstStyle/>
          <a:p>
            <a:pPr>
              <a:spcBef>
                <a:spcPct val="50000"/>
              </a:spcBef>
            </a:pPr>
            <a:r>
              <a:rPr lang="ja-JP" altLang="en-US" sz="1200" b="0" dirty="0">
                <a:solidFill>
                  <a:srgbClr val="3333FF"/>
                </a:solidFill>
                <a:latin typeface="Times New Roman" pitchFamily="18" charset="0"/>
                <a:ea typeface="HG丸ｺﾞｼｯｸM-PRO"/>
                <a:cs typeface="HG丸ｺﾞｼｯｸM-PRO"/>
              </a:rPr>
              <a:t>●</a:t>
            </a:r>
            <a:r>
              <a:rPr lang="en-US" altLang="ja-JP" sz="1200" u="none" dirty="0">
                <a:solidFill>
                  <a:srgbClr val="0070C0"/>
                </a:solidFill>
                <a:latin typeface="Times New Roman" pitchFamily="18" charset="0"/>
                <a:cs typeface="Times New Roman" pitchFamily="18" charset="0"/>
              </a:rPr>
              <a:t>Except for the designated river system, those that got a permit for establishment by the central government</a:t>
            </a:r>
            <a:endParaRPr lang="ja-JP" altLang="en-US" sz="1200" b="0" u="none" dirty="0">
              <a:solidFill>
                <a:srgbClr val="0070C0"/>
              </a:solidFill>
              <a:latin typeface="Times New Roman" pitchFamily="18" charset="0"/>
              <a:cs typeface="Times New Roman" pitchFamily="18" charset="0"/>
            </a:endParaRPr>
          </a:p>
        </p:txBody>
      </p:sp>
      <p:sp>
        <p:nvSpPr>
          <p:cNvPr id="23563" name="Freeform 21"/>
          <p:cNvSpPr>
            <a:spLocks noChangeAspect="1"/>
          </p:cNvSpPr>
          <p:nvPr/>
        </p:nvSpPr>
        <p:spPr bwMode="auto">
          <a:xfrm>
            <a:off x="337449" y="2806490"/>
            <a:ext cx="4410075" cy="1982787"/>
          </a:xfrm>
          <a:custGeom>
            <a:avLst/>
            <a:gdLst>
              <a:gd name="T0" fmla="*/ 2147483647 w 4172"/>
              <a:gd name="T1" fmla="*/ 2147483647 h 5825"/>
              <a:gd name="T2" fmla="*/ 2147483647 w 4172"/>
              <a:gd name="T3" fmla="*/ 2147483647 h 5825"/>
              <a:gd name="T4" fmla="*/ 2147483647 w 4172"/>
              <a:gd name="T5" fmla="*/ 2147483647 h 5825"/>
              <a:gd name="T6" fmla="*/ 2147483647 w 4172"/>
              <a:gd name="T7" fmla="*/ 2147483647 h 5825"/>
              <a:gd name="T8" fmla="*/ 2147483647 w 4172"/>
              <a:gd name="T9" fmla="*/ 2147483647 h 5825"/>
              <a:gd name="T10" fmla="*/ 2147483647 w 4172"/>
              <a:gd name="T11" fmla="*/ 2147483647 h 5825"/>
              <a:gd name="T12" fmla="*/ 2147483647 w 4172"/>
              <a:gd name="T13" fmla="*/ 2147483647 h 5825"/>
              <a:gd name="T14" fmla="*/ 2147483647 w 4172"/>
              <a:gd name="T15" fmla="*/ 2147483647 h 5825"/>
              <a:gd name="T16" fmla="*/ 2147483647 w 4172"/>
              <a:gd name="T17" fmla="*/ 2147483647 h 5825"/>
              <a:gd name="T18" fmla="*/ 2147483647 w 4172"/>
              <a:gd name="T19" fmla="*/ 2147483647 h 5825"/>
              <a:gd name="T20" fmla="*/ 2147483647 w 4172"/>
              <a:gd name="T21" fmla="*/ 2147483647 h 5825"/>
              <a:gd name="T22" fmla="*/ 2147483647 w 4172"/>
              <a:gd name="T23" fmla="*/ 2147483647 h 5825"/>
              <a:gd name="T24" fmla="*/ 2147483647 w 4172"/>
              <a:gd name="T25" fmla="*/ 2147483647 h 5825"/>
              <a:gd name="T26" fmla="*/ 2147483647 w 4172"/>
              <a:gd name="T27" fmla="*/ 2147483647 h 5825"/>
              <a:gd name="T28" fmla="*/ 0 w 4172"/>
              <a:gd name="T29" fmla="*/ 2147483647 h 5825"/>
              <a:gd name="T30" fmla="*/ 0 w 4172"/>
              <a:gd name="T31" fmla="*/ 2147483647 h 5825"/>
              <a:gd name="T32" fmla="*/ 2147483647 w 4172"/>
              <a:gd name="T33" fmla="*/ 2147483647 h 5825"/>
              <a:gd name="T34" fmla="*/ 2147483647 w 4172"/>
              <a:gd name="T35" fmla="*/ 2147483647 h 5825"/>
              <a:gd name="T36" fmla="*/ 2147483647 w 4172"/>
              <a:gd name="T37" fmla="*/ 2147483647 h 5825"/>
              <a:gd name="T38" fmla="*/ 2147483647 w 4172"/>
              <a:gd name="T39" fmla="*/ 2147483647 h 5825"/>
              <a:gd name="T40" fmla="*/ 2147483647 w 4172"/>
              <a:gd name="T41" fmla="*/ 2147483647 h 5825"/>
              <a:gd name="T42" fmla="*/ 2147483647 w 4172"/>
              <a:gd name="T43" fmla="*/ 2147483647 h 5825"/>
              <a:gd name="T44" fmla="*/ 2147483647 w 4172"/>
              <a:gd name="T45" fmla="*/ 2147483647 h 5825"/>
              <a:gd name="T46" fmla="*/ 2147483647 w 4172"/>
              <a:gd name="T47" fmla="*/ 2147483647 h 5825"/>
              <a:gd name="T48" fmla="*/ 2147483647 w 4172"/>
              <a:gd name="T49" fmla="*/ 2147483647 h 5825"/>
              <a:gd name="T50" fmla="*/ 2147483647 w 4172"/>
              <a:gd name="T51" fmla="*/ 2147483647 h 5825"/>
              <a:gd name="T52" fmla="*/ 2147483647 w 4172"/>
              <a:gd name="T53" fmla="*/ 2147483647 h 5825"/>
              <a:gd name="T54" fmla="*/ 2147483647 w 4172"/>
              <a:gd name="T55" fmla="*/ 0 h 5825"/>
              <a:gd name="T56" fmla="*/ 2147483647 w 4172"/>
              <a:gd name="T57" fmla="*/ 0 h 5825"/>
              <a:gd name="T58" fmla="*/ 2147483647 w 4172"/>
              <a:gd name="T59" fmla="*/ 2147483647 h 5825"/>
              <a:gd name="T60" fmla="*/ 2147483647 w 4172"/>
              <a:gd name="T61" fmla="*/ 2147483647 h 5825"/>
              <a:gd name="T62" fmla="*/ 2147483647 w 4172"/>
              <a:gd name="T63" fmla="*/ 2147483647 h 5825"/>
              <a:gd name="T64" fmla="*/ 2147483647 w 4172"/>
              <a:gd name="T65" fmla="*/ 2147483647 h 5825"/>
              <a:gd name="T66" fmla="*/ 2147483647 w 4172"/>
              <a:gd name="T67" fmla="*/ 2147483647 h 5825"/>
              <a:gd name="T68" fmla="*/ 2147483647 w 4172"/>
              <a:gd name="T69" fmla="*/ 2147483647 h 5825"/>
              <a:gd name="T70" fmla="*/ 2147483647 w 4172"/>
              <a:gd name="T71" fmla="*/ 2147483647 h 5825"/>
              <a:gd name="T72" fmla="*/ 2147483647 w 4172"/>
              <a:gd name="T73" fmla="*/ 2147483647 h 5825"/>
              <a:gd name="T74" fmla="*/ 2147483647 w 4172"/>
              <a:gd name="T75" fmla="*/ 2147483647 h 5825"/>
              <a:gd name="T76" fmla="*/ 2147483647 w 4172"/>
              <a:gd name="T77" fmla="*/ 2147483647 h 5825"/>
              <a:gd name="T78" fmla="*/ 2147483647 w 4172"/>
              <a:gd name="T79" fmla="*/ 2147483647 h 5825"/>
              <a:gd name="T80" fmla="*/ 2147483647 w 4172"/>
              <a:gd name="T81" fmla="*/ 2147483647 h 5825"/>
              <a:gd name="T82" fmla="*/ 2147483647 w 4172"/>
              <a:gd name="T83" fmla="*/ 2147483647 h 5825"/>
              <a:gd name="T84" fmla="*/ 2147483647 w 4172"/>
              <a:gd name="T85" fmla="*/ 2147483647 h 5825"/>
              <a:gd name="T86" fmla="*/ 2147483647 w 4172"/>
              <a:gd name="T87" fmla="*/ 2147483647 h 5825"/>
              <a:gd name="T88" fmla="*/ 2147483647 w 4172"/>
              <a:gd name="T89" fmla="*/ 2147483647 h 5825"/>
              <a:gd name="T90" fmla="*/ 2147483647 w 4172"/>
              <a:gd name="T91" fmla="*/ 2147483647 h 5825"/>
              <a:gd name="T92" fmla="*/ 2147483647 w 4172"/>
              <a:gd name="T93" fmla="*/ 2147483647 h 582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172"/>
              <a:gd name="T142" fmla="*/ 0 h 5825"/>
              <a:gd name="T143" fmla="*/ 4172 w 4172"/>
              <a:gd name="T144" fmla="*/ 5825 h 582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172" h="5825">
                <a:moveTo>
                  <a:pt x="407" y="5780"/>
                </a:moveTo>
                <a:lnTo>
                  <a:pt x="294" y="5492"/>
                </a:lnTo>
                <a:lnTo>
                  <a:pt x="285" y="5445"/>
                </a:lnTo>
                <a:lnTo>
                  <a:pt x="272" y="5366"/>
                </a:lnTo>
                <a:lnTo>
                  <a:pt x="259" y="5255"/>
                </a:lnTo>
                <a:lnTo>
                  <a:pt x="237" y="5132"/>
                </a:lnTo>
                <a:lnTo>
                  <a:pt x="218" y="4974"/>
                </a:lnTo>
                <a:lnTo>
                  <a:pt x="196" y="4803"/>
                </a:lnTo>
                <a:lnTo>
                  <a:pt x="171" y="4614"/>
                </a:lnTo>
                <a:lnTo>
                  <a:pt x="149" y="4412"/>
                </a:lnTo>
                <a:lnTo>
                  <a:pt x="120" y="4175"/>
                </a:lnTo>
                <a:lnTo>
                  <a:pt x="73" y="3704"/>
                </a:lnTo>
                <a:lnTo>
                  <a:pt x="38" y="3185"/>
                </a:lnTo>
                <a:lnTo>
                  <a:pt x="6" y="2667"/>
                </a:lnTo>
                <a:lnTo>
                  <a:pt x="0" y="2136"/>
                </a:lnTo>
                <a:lnTo>
                  <a:pt x="0" y="1884"/>
                </a:lnTo>
                <a:lnTo>
                  <a:pt x="13" y="1631"/>
                </a:lnTo>
                <a:lnTo>
                  <a:pt x="32" y="1397"/>
                </a:lnTo>
                <a:lnTo>
                  <a:pt x="54" y="1160"/>
                </a:lnTo>
                <a:lnTo>
                  <a:pt x="82" y="958"/>
                </a:lnTo>
                <a:lnTo>
                  <a:pt x="127" y="752"/>
                </a:lnTo>
                <a:lnTo>
                  <a:pt x="171" y="582"/>
                </a:lnTo>
                <a:lnTo>
                  <a:pt x="237" y="408"/>
                </a:lnTo>
                <a:lnTo>
                  <a:pt x="307" y="282"/>
                </a:lnTo>
                <a:lnTo>
                  <a:pt x="383" y="174"/>
                </a:lnTo>
                <a:lnTo>
                  <a:pt x="477" y="76"/>
                </a:lnTo>
                <a:lnTo>
                  <a:pt x="582" y="16"/>
                </a:lnTo>
                <a:lnTo>
                  <a:pt x="705" y="0"/>
                </a:lnTo>
                <a:lnTo>
                  <a:pt x="835" y="0"/>
                </a:lnTo>
                <a:lnTo>
                  <a:pt x="970" y="32"/>
                </a:lnTo>
                <a:lnTo>
                  <a:pt x="1103" y="92"/>
                </a:lnTo>
                <a:lnTo>
                  <a:pt x="1226" y="158"/>
                </a:lnTo>
                <a:lnTo>
                  <a:pt x="1350" y="253"/>
                </a:lnTo>
                <a:lnTo>
                  <a:pt x="1587" y="471"/>
                </a:lnTo>
                <a:lnTo>
                  <a:pt x="1802" y="752"/>
                </a:lnTo>
                <a:lnTo>
                  <a:pt x="2004" y="1068"/>
                </a:lnTo>
                <a:lnTo>
                  <a:pt x="2197" y="1429"/>
                </a:lnTo>
                <a:lnTo>
                  <a:pt x="2383" y="1820"/>
                </a:lnTo>
                <a:lnTo>
                  <a:pt x="2560" y="2244"/>
                </a:lnTo>
                <a:lnTo>
                  <a:pt x="2734" y="2667"/>
                </a:lnTo>
                <a:lnTo>
                  <a:pt x="2911" y="3122"/>
                </a:lnTo>
                <a:lnTo>
                  <a:pt x="3262" y="3988"/>
                </a:lnTo>
                <a:lnTo>
                  <a:pt x="3445" y="4412"/>
                </a:lnTo>
                <a:lnTo>
                  <a:pt x="3638" y="4819"/>
                </a:lnTo>
                <a:lnTo>
                  <a:pt x="3844" y="5179"/>
                </a:lnTo>
                <a:lnTo>
                  <a:pt x="4172" y="5825"/>
                </a:lnTo>
                <a:lnTo>
                  <a:pt x="407" y="5780"/>
                </a:lnTo>
                <a:close/>
              </a:path>
            </a:pathLst>
          </a:custGeom>
          <a:solidFill>
            <a:srgbClr val="EAF7E9"/>
          </a:solidFill>
          <a:ln w="8255">
            <a:solidFill>
              <a:srgbClr val="339966"/>
            </a:solidFill>
            <a:round/>
            <a:headEnd/>
            <a:tailEnd/>
          </a:ln>
        </p:spPr>
        <p:txBody>
          <a:bodyPr/>
          <a:lstStyle/>
          <a:p>
            <a:endParaRPr lang="ja-JP" altLang="en-US"/>
          </a:p>
        </p:txBody>
      </p:sp>
      <p:sp>
        <p:nvSpPr>
          <p:cNvPr id="23564" name="Freeform 413"/>
          <p:cNvSpPr>
            <a:spLocks noChangeAspect="1"/>
          </p:cNvSpPr>
          <p:nvPr/>
        </p:nvSpPr>
        <p:spPr bwMode="auto">
          <a:xfrm>
            <a:off x="277813" y="2597150"/>
            <a:ext cx="4540250" cy="2116138"/>
          </a:xfrm>
          <a:custGeom>
            <a:avLst/>
            <a:gdLst>
              <a:gd name="T0" fmla="*/ 2147483647 w 4869"/>
              <a:gd name="T1" fmla="*/ 2147483647 h 7052"/>
              <a:gd name="T2" fmla="*/ 2147483647 w 4869"/>
              <a:gd name="T3" fmla="*/ 2147483647 h 7052"/>
              <a:gd name="T4" fmla="*/ 2147483647 w 4869"/>
              <a:gd name="T5" fmla="*/ 2147483647 h 7052"/>
              <a:gd name="T6" fmla="*/ 2147483647 w 4869"/>
              <a:gd name="T7" fmla="*/ 2147483647 h 7052"/>
              <a:gd name="T8" fmla="*/ 2147483647 w 4869"/>
              <a:gd name="T9" fmla="*/ 2147483647 h 7052"/>
              <a:gd name="T10" fmla="*/ 2147483647 w 4869"/>
              <a:gd name="T11" fmla="*/ 2147483647 h 7052"/>
              <a:gd name="T12" fmla="*/ 2147483647 w 4869"/>
              <a:gd name="T13" fmla="*/ 2147483647 h 7052"/>
              <a:gd name="T14" fmla="*/ 2147483647 w 4869"/>
              <a:gd name="T15" fmla="*/ 2147483647 h 7052"/>
              <a:gd name="T16" fmla="*/ 2147483647 w 4869"/>
              <a:gd name="T17" fmla="*/ 2147483647 h 7052"/>
              <a:gd name="T18" fmla="*/ 2147483647 w 4869"/>
              <a:gd name="T19" fmla="*/ 2147483647 h 7052"/>
              <a:gd name="T20" fmla="*/ 2147483647 w 4869"/>
              <a:gd name="T21" fmla="*/ 2147483647 h 7052"/>
              <a:gd name="T22" fmla="*/ 2147483647 w 4869"/>
              <a:gd name="T23" fmla="*/ 2147483647 h 7052"/>
              <a:gd name="T24" fmla="*/ 2147483647 w 4869"/>
              <a:gd name="T25" fmla="*/ 2147483647 h 7052"/>
              <a:gd name="T26" fmla="*/ 2147483647 w 4869"/>
              <a:gd name="T27" fmla="*/ 2147483647 h 7052"/>
              <a:gd name="T28" fmla="*/ 2147483647 w 4869"/>
              <a:gd name="T29" fmla="*/ 2147483647 h 7052"/>
              <a:gd name="T30" fmla="*/ 2147483647 w 4869"/>
              <a:gd name="T31" fmla="*/ 2147483647 h 7052"/>
              <a:gd name="T32" fmla="*/ 2147483647 w 4869"/>
              <a:gd name="T33" fmla="*/ 2147483647 h 7052"/>
              <a:gd name="T34" fmla="*/ 2147483647 w 4869"/>
              <a:gd name="T35" fmla="*/ 2147483647 h 7052"/>
              <a:gd name="T36" fmla="*/ 2147483647 w 4869"/>
              <a:gd name="T37" fmla="*/ 2147483647 h 7052"/>
              <a:gd name="T38" fmla="*/ 2147483647 w 4869"/>
              <a:gd name="T39" fmla="*/ 2147483647 h 7052"/>
              <a:gd name="T40" fmla="*/ 2147483647 w 4869"/>
              <a:gd name="T41" fmla="*/ 2147483647 h 7052"/>
              <a:gd name="T42" fmla="*/ 2147483647 w 4869"/>
              <a:gd name="T43" fmla="*/ 2147483647 h 7052"/>
              <a:gd name="T44" fmla="*/ 2147483647 w 4869"/>
              <a:gd name="T45" fmla="*/ 2147483647 h 7052"/>
              <a:gd name="T46" fmla="*/ 2147483647 w 4869"/>
              <a:gd name="T47" fmla="*/ 2147483647 h 7052"/>
              <a:gd name="T48" fmla="*/ 2147483647 w 4869"/>
              <a:gd name="T49" fmla="*/ 2147483647 h 7052"/>
              <a:gd name="T50" fmla="*/ 2147483647 w 4869"/>
              <a:gd name="T51" fmla="*/ 2147483647 h 7052"/>
              <a:gd name="T52" fmla="*/ 2147483647 w 4869"/>
              <a:gd name="T53" fmla="*/ 2147483647 h 7052"/>
              <a:gd name="T54" fmla="*/ 2147483647 w 4869"/>
              <a:gd name="T55" fmla="*/ 2147483647 h 7052"/>
              <a:gd name="T56" fmla="*/ 2147483647 w 4869"/>
              <a:gd name="T57" fmla="*/ 2147483647 h 7052"/>
              <a:gd name="T58" fmla="*/ 2147483647 w 4869"/>
              <a:gd name="T59" fmla="*/ 2147483647 h 7052"/>
              <a:gd name="T60" fmla="*/ 2147483647 w 4869"/>
              <a:gd name="T61" fmla="*/ 2147483647 h 7052"/>
              <a:gd name="T62" fmla="*/ 2147483647 w 4869"/>
              <a:gd name="T63" fmla="*/ 2147483647 h 7052"/>
              <a:gd name="T64" fmla="*/ 2147483647 w 4869"/>
              <a:gd name="T65" fmla="*/ 2147483647 h 7052"/>
              <a:gd name="T66" fmla="*/ 2147483647 w 4869"/>
              <a:gd name="T67" fmla="*/ 2147483647 h 7052"/>
              <a:gd name="T68" fmla="*/ 2147483647 w 4869"/>
              <a:gd name="T69" fmla="*/ 2147483647 h 7052"/>
              <a:gd name="T70" fmla="*/ 2147483647 w 4869"/>
              <a:gd name="T71" fmla="*/ 2147483647 h 7052"/>
              <a:gd name="T72" fmla="*/ 2147483647 w 4869"/>
              <a:gd name="T73" fmla="*/ 2147483647 h 7052"/>
              <a:gd name="T74" fmla="*/ 2147483647 w 4869"/>
              <a:gd name="T75" fmla="*/ 2147483647 h 7052"/>
              <a:gd name="T76" fmla="*/ 2147483647 w 4869"/>
              <a:gd name="T77" fmla="*/ 2147483647 h 7052"/>
              <a:gd name="T78" fmla="*/ 2147483647 w 4869"/>
              <a:gd name="T79" fmla="*/ 2147483647 h 7052"/>
              <a:gd name="T80" fmla="*/ 2147483647 w 4869"/>
              <a:gd name="T81" fmla="*/ 2147483647 h 7052"/>
              <a:gd name="T82" fmla="*/ 2147483647 w 4869"/>
              <a:gd name="T83" fmla="*/ 2147483647 h 7052"/>
              <a:gd name="T84" fmla="*/ 2147483647 w 4869"/>
              <a:gd name="T85" fmla="*/ 2147483647 h 7052"/>
              <a:gd name="T86" fmla="*/ 2147483647 w 4869"/>
              <a:gd name="T87" fmla="*/ 2147483647 h 7052"/>
              <a:gd name="T88" fmla="*/ 2147483647 w 4869"/>
              <a:gd name="T89" fmla="*/ 2147483647 h 7052"/>
              <a:gd name="T90" fmla="*/ 2147483647 w 4869"/>
              <a:gd name="T91" fmla="*/ 2147483647 h 7052"/>
              <a:gd name="T92" fmla="*/ 2147483647 w 4869"/>
              <a:gd name="T93" fmla="*/ 2147483647 h 7052"/>
              <a:gd name="T94" fmla="*/ 2147483647 w 4869"/>
              <a:gd name="T95" fmla="*/ 2147483647 h 7052"/>
              <a:gd name="T96" fmla="*/ 2147483647 w 4869"/>
              <a:gd name="T97" fmla="*/ 2147483647 h 7052"/>
              <a:gd name="T98" fmla="*/ 2147483647 w 4869"/>
              <a:gd name="T99" fmla="*/ 0 h 705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869"/>
              <a:gd name="T151" fmla="*/ 0 h 7052"/>
              <a:gd name="T152" fmla="*/ 4869 w 4869"/>
              <a:gd name="T153" fmla="*/ 7052 h 705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869" h="7052">
                <a:moveTo>
                  <a:pt x="821" y="0"/>
                </a:moveTo>
                <a:lnTo>
                  <a:pt x="509" y="250"/>
                </a:lnTo>
                <a:lnTo>
                  <a:pt x="388" y="393"/>
                </a:lnTo>
                <a:lnTo>
                  <a:pt x="305" y="534"/>
                </a:lnTo>
                <a:lnTo>
                  <a:pt x="251" y="707"/>
                </a:lnTo>
                <a:lnTo>
                  <a:pt x="244" y="809"/>
                </a:lnTo>
                <a:lnTo>
                  <a:pt x="284" y="987"/>
                </a:lnTo>
                <a:lnTo>
                  <a:pt x="345" y="1124"/>
                </a:lnTo>
                <a:lnTo>
                  <a:pt x="405" y="1215"/>
                </a:lnTo>
                <a:lnTo>
                  <a:pt x="527" y="1327"/>
                </a:lnTo>
                <a:lnTo>
                  <a:pt x="700" y="1445"/>
                </a:lnTo>
                <a:lnTo>
                  <a:pt x="828" y="1539"/>
                </a:lnTo>
                <a:lnTo>
                  <a:pt x="1080" y="1718"/>
                </a:lnTo>
                <a:lnTo>
                  <a:pt x="1254" y="1884"/>
                </a:lnTo>
                <a:lnTo>
                  <a:pt x="1405" y="2050"/>
                </a:lnTo>
                <a:lnTo>
                  <a:pt x="1574" y="2224"/>
                </a:lnTo>
                <a:lnTo>
                  <a:pt x="1673" y="2403"/>
                </a:lnTo>
                <a:lnTo>
                  <a:pt x="1710" y="2580"/>
                </a:lnTo>
                <a:lnTo>
                  <a:pt x="1728" y="2746"/>
                </a:lnTo>
                <a:lnTo>
                  <a:pt x="1735" y="2924"/>
                </a:lnTo>
                <a:lnTo>
                  <a:pt x="1710" y="3084"/>
                </a:lnTo>
                <a:lnTo>
                  <a:pt x="1685" y="3238"/>
                </a:lnTo>
                <a:lnTo>
                  <a:pt x="1634" y="3416"/>
                </a:lnTo>
                <a:lnTo>
                  <a:pt x="1562" y="3605"/>
                </a:lnTo>
                <a:lnTo>
                  <a:pt x="1513" y="3730"/>
                </a:lnTo>
                <a:lnTo>
                  <a:pt x="1423" y="3884"/>
                </a:lnTo>
                <a:lnTo>
                  <a:pt x="1330" y="3995"/>
                </a:lnTo>
                <a:lnTo>
                  <a:pt x="1185" y="4121"/>
                </a:lnTo>
                <a:lnTo>
                  <a:pt x="845" y="3962"/>
                </a:lnTo>
                <a:lnTo>
                  <a:pt x="561" y="3600"/>
                </a:lnTo>
                <a:lnTo>
                  <a:pt x="97" y="3169"/>
                </a:lnTo>
                <a:lnTo>
                  <a:pt x="698" y="3962"/>
                </a:lnTo>
                <a:lnTo>
                  <a:pt x="1072" y="4234"/>
                </a:lnTo>
                <a:lnTo>
                  <a:pt x="1004" y="4468"/>
                </a:lnTo>
                <a:lnTo>
                  <a:pt x="997" y="4578"/>
                </a:lnTo>
                <a:lnTo>
                  <a:pt x="1025" y="4755"/>
                </a:lnTo>
                <a:lnTo>
                  <a:pt x="1148" y="4853"/>
                </a:lnTo>
                <a:lnTo>
                  <a:pt x="1269" y="4944"/>
                </a:lnTo>
                <a:lnTo>
                  <a:pt x="1365" y="5031"/>
                </a:lnTo>
                <a:lnTo>
                  <a:pt x="1459" y="5104"/>
                </a:lnTo>
                <a:lnTo>
                  <a:pt x="1544" y="5221"/>
                </a:lnTo>
                <a:lnTo>
                  <a:pt x="1624" y="5349"/>
                </a:lnTo>
                <a:lnTo>
                  <a:pt x="1649" y="5452"/>
                </a:lnTo>
                <a:lnTo>
                  <a:pt x="1667" y="5570"/>
                </a:lnTo>
                <a:lnTo>
                  <a:pt x="1667" y="5701"/>
                </a:lnTo>
                <a:lnTo>
                  <a:pt x="1485" y="5810"/>
                </a:lnTo>
                <a:lnTo>
                  <a:pt x="856" y="6014"/>
                </a:lnTo>
                <a:lnTo>
                  <a:pt x="193" y="6184"/>
                </a:lnTo>
                <a:lnTo>
                  <a:pt x="0" y="7052"/>
                </a:lnTo>
                <a:lnTo>
                  <a:pt x="4869" y="6711"/>
                </a:lnTo>
                <a:lnTo>
                  <a:pt x="4325" y="5912"/>
                </a:lnTo>
                <a:lnTo>
                  <a:pt x="3322" y="6082"/>
                </a:lnTo>
                <a:lnTo>
                  <a:pt x="2744" y="5980"/>
                </a:lnTo>
                <a:lnTo>
                  <a:pt x="2199" y="5895"/>
                </a:lnTo>
                <a:lnTo>
                  <a:pt x="1917" y="5523"/>
                </a:lnTo>
                <a:lnTo>
                  <a:pt x="1839" y="5375"/>
                </a:lnTo>
                <a:lnTo>
                  <a:pt x="1735" y="5209"/>
                </a:lnTo>
                <a:lnTo>
                  <a:pt x="1649" y="5119"/>
                </a:lnTo>
                <a:lnTo>
                  <a:pt x="1537" y="4970"/>
                </a:lnTo>
                <a:lnTo>
                  <a:pt x="1445" y="4892"/>
                </a:lnTo>
                <a:lnTo>
                  <a:pt x="1315" y="4755"/>
                </a:lnTo>
                <a:lnTo>
                  <a:pt x="1244" y="4676"/>
                </a:lnTo>
                <a:lnTo>
                  <a:pt x="1183" y="4539"/>
                </a:lnTo>
                <a:lnTo>
                  <a:pt x="1176" y="4437"/>
                </a:lnTo>
                <a:lnTo>
                  <a:pt x="1208" y="4340"/>
                </a:lnTo>
                <a:lnTo>
                  <a:pt x="1305" y="4240"/>
                </a:lnTo>
                <a:lnTo>
                  <a:pt x="1423" y="4135"/>
                </a:lnTo>
                <a:lnTo>
                  <a:pt x="1476" y="4060"/>
                </a:lnTo>
                <a:lnTo>
                  <a:pt x="1562" y="3945"/>
                </a:lnTo>
                <a:lnTo>
                  <a:pt x="1634" y="3809"/>
                </a:lnTo>
                <a:lnTo>
                  <a:pt x="1695" y="3655"/>
                </a:lnTo>
                <a:lnTo>
                  <a:pt x="1763" y="3454"/>
                </a:lnTo>
                <a:lnTo>
                  <a:pt x="1814" y="3277"/>
                </a:lnTo>
                <a:lnTo>
                  <a:pt x="2216" y="2903"/>
                </a:lnTo>
                <a:lnTo>
                  <a:pt x="2438" y="2563"/>
                </a:lnTo>
                <a:lnTo>
                  <a:pt x="2126" y="2874"/>
                </a:lnTo>
                <a:lnTo>
                  <a:pt x="1865" y="3056"/>
                </a:lnTo>
                <a:lnTo>
                  <a:pt x="1846" y="2628"/>
                </a:lnTo>
                <a:lnTo>
                  <a:pt x="1796" y="2390"/>
                </a:lnTo>
                <a:lnTo>
                  <a:pt x="1717" y="2224"/>
                </a:lnTo>
                <a:lnTo>
                  <a:pt x="1562" y="2021"/>
                </a:lnTo>
                <a:lnTo>
                  <a:pt x="1355" y="1819"/>
                </a:lnTo>
                <a:lnTo>
                  <a:pt x="1148" y="1634"/>
                </a:lnTo>
                <a:lnTo>
                  <a:pt x="942" y="1479"/>
                </a:lnTo>
                <a:lnTo>
                  <a:pt x="890" y="1344"/>
                </a:lnTo>
                <a:lnTo>
                  <a:pt x="1128" y="982"/>
                </a:lnTo>
                <a:lnTo>
                  <a:pt x="1604" y="727"/>
                </a:lnTo>
                <a:lnTo>
                  <a:pt x="1015" y="925"/>
                </a:lnTo>
                <a:lnTo>
                  <a:pt x="975" y="608"/>
                </a:lnTo>
                <a:lnTo>
                  <a:pt x="981" y="1050"/>
                </a:lnTo>
                <a:lnTo>
                  <a:pt x="811" y="1231"/>
                </a:lnTo>
                <a:lnTo>
                  <a:pt x="495" y="987"/>
                </a:lnTo>
                <a:lnTo>
                  <a:pt x="423" y="809"/>
                </a:lnTo>
                <a:lnTo>
                  <a:pt x="413" y="681"/>
                </a:lnTo>
                <a:lnTo>
                  <a:pt x="435" y="594"/>
                </a:lnTo>
                <a:lnTo>
                  <a:pt x="495" y="443"/>
                </a:lnTo>
                <a:lnTo>
                  <a:pt x="563" y="367"/>
                </a:lnTo>
                <a:lnTo>
                  <a:pt x="685" y="277"/>
                </a:lnTo>
                <a:lnTo>
                  <a:pt x="936" y="141"/>
                </a:lnTo>
                <a:lnTo>
                  <a:pt x="821" y="0"/>
                </a:lnTo>
                <a:close/>
              </a:path>
            </a:pathLst>
          </a:custGeom>
          <a:solidFill>
            <a:srgbClr val="99CCFF"/>
          </a:solidFill>
          <a:ln w="9525">
            <a:noFill/>
            <a:round/>
            <a:headEnd/>
            <a:tailEnd/>
          </a:ln>
        </p:spPr>
        <p:txBody>
          <a:bodyPr/>
          <a:lstStyle/>
          <a:p>
            <a:endParaRPr lang="ja-JP" altLang="en-US"/>
          </a:p>
        </p:txBody>
      </p:sp>
      <p:grpSp>
        <p:nvGrpSpPr>
          <p:cNvPr id="23565" name="Group 22"/>
          <p:cNvGrpSpPr>
            <a:grpSpLocks/>
          </p:cNvGrpSpPr>
          <p:nvPr/>
        </p:nvGrpSpPr>
        <p:grpSpPr bwMode="auto">
          <a:xfrm>
            <a:off x="357188" y="3829050"/>
            <a:ext cx="3694112" cy="525463"/>
            <a:chOff x="4711" y="9799"/>
            <a:chExt cx="3557" cy="1422"/>
          </a:xfrm>
        </p:grpSpPr>
        <p:sp>
          <p:nvSpPr>
            <p:cNvPr id="23584" name="Freeform 23"/>
            <p:cNvSpPr>
              <a:spLocks noChangeAspect="1" noEditPoints="1"/>
            </p:cNvSpPr>
            <p:nvPr/>
          </p:nvSpPr>
          <p:spPr bwMode="auto">
            <a:xfrm>
              <a:off x="7187" y="9910"/>
              <a:ext cx="99" cy="114"/>
            </a:xfrm>
            <a:custGeom>
              <a:avLst/>
              <a:gdLst>
                <a:gd name="T0" fmla="*/ 0 w 88"/>
                <a:gd name="T1" fmla="*/ 0 h 101"/>
                <a:gd name="T2" fmla="*/ 201 w 88"/>
                <a:gd name="T3" fmla="*/ 467 h 101"/>
                <a:gd name="T4" fmla="*/ 528 w 88"/>
                <a:gd name="T5" fmla="*/ 695 h 101"/>
                <a:gd name="T6" fmla="*/ 201 w 88"/>
                <a:gd name="T7" fmla="*/ 467 h 101"/>
                <a:gd name="T8" fmla="*/ 0 w 88"/>
                <a:gd name="T9" fmla="*/ 0 h 101"/>
                <a:gd name="T10" fmla="*/ 0 w 88"/>
                <a:gd name="T11" fmla="*/ 0 h 101"/>
                <a:gd name="T12" fmla="*/ 953 w 88"/>
                <a:gd name="T13" fmla="*/ 1150 h 101"/>
                <a:gd name="T14" fmla="*/ 1286 w 88"/>
                <a:gd name="T15" fmla="*/ 1437 h 101"/>
                <a:gd name="T16" fmla="*/ 1484 w 88"/>
                <a:gd name="T17" fmla="*/ 1858 h 101"/>
                <a:gd name="T18" fmla="*/ 1286 w 88"/>
                <a:gd name="T19" fmla="*/ 1437 h 101"/>
                <a:gd name="T20" fmla="*/ 953 w 88"/>
                <a:gd name="T21" fmla="*/ 1150 h 101"/>
                <a:gd name="T22" fmla="*/ 953 w 88"/>
                <a:gd name="T23" fmla="*/ 1150 h 1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8"/>
                <a:gd name="T37" fmla="*/ 0 h 101"/>
                <a:gd name="T38" fmla="*/ 88 w 88"/>
                <a:gd name="T39" fmla="*/ 101 h 1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8" h="101">
                  <a:moveTo>
                    <a:pt x="0" y="0"/>
                  </a:moveTo>
                  <a:lnTo>
                    <a:pt x="12" y="25"/>
                  </a:lnTo>
                  <a:lnTo>
                    <a:pt x="31" y="38"/>
                  </a:lnTo>
                  <a:lnTo>
                    <a:pt x="12" y="25"/>
                  </a:lnTo>
                  <a:lnTo>
                    <a:pt x="0" y="0"/>
                  </a:lnTo>
                  <a:close/>
                  <a:moveTo>
                    <a:pt x="57" y="63"/>
                  </a:moveTo>
                  <a:lnTo>
                    <a:pt x="76" y="79"/>
                  </a:lnTo>
                  <a:lnTo>
                    <a:pt x="88" y="101"/>
                  </a:lnTo>
                  <a:lnTo>
                    <a:pt x="76" y="79"/>
                  </a:lnTo>
                  <a:lnTo>
                    <a:pt x="57" y="63"/>
                  </a:lnTo>
                  <a:close/>
                </a:path>
              </a:pathLst>
            </a:custGeom>
            <a:solidFill>
              <a:srgbClr val="34A3AE"/>
            </a:solidFill>
            <a:ln w="1905">
              <a:solidFill>
                <a:srgbClr val="000000"/>
              </a:solidFill>
              <a:round/>
              <a:headEnd/>
              <a:tailEnd/>
            </a:ln>
          </p:spPr>
          <p:txBody>
            <a:bodyPr/>
            <a:lstStyle/>
            <a:p>
              <a:endParaRPr lang="ja-JP" altLang="en-US"/>
            </a:p>
          </p:txBody>
        </p:sp>
        <p:sp>
          <p:nvSpPr>
            <p:cNvPr id="23585" name="Freeform 24"/>
            <p:cNvSpPr>
              <a:spLocks noChangeAspect="1" noEditPoints="1"/>
            </p:cNvSpPr>
            <p:nvPr/>
          </p:nvSpPr>
          <p:spPr bwMode="auto">
            <a:xfrm>
              <a:off x="7308" y="10043"/>
              <a:ext cx="108" cy="111"/>
            </a:xfrm>
            <a:custGeom>
              <a:avLst/>
              <a:gdLst>
                <a:gd name="T0" fmla="*/ 0 w 95"/>
                <a:gd name="T1" fmla="*/ 0 h 98"/>
                <a:gd name="T2" fmla="*/ 534 w 95"/>
                <a:gd name="T3" fmla="*/ 435 h 98"/>
                <a:gd name="T4" fmla="*/ 956 w 95"/>
                <a:gd name="T5" fmla="*/ 762 h 98"/>
                <a:gd name="T6" fmla="*/ 534 w 95"/>
                <a:gd name="T7" fmla="*/ 435 h 98"/>
                <a:gd name="T8" fmla="*/ 0 w 95"/>
                <a:gd name="T9" fmla="*/ 0 h 98"/>
                <a:gd name="T10" fmla="*/ 0 w 95"/>
                <a:gd name="T11" fmla="*/ 0 h 98"/>
                <a:gd name="T12" fmla="*/ 1387 w 95"/>
                <a:gd name="T13" fmla="*/ 1206 h 98"/>
                <a:gd name="T14" fmla="*/ 1717 w 95"/>
                <a:gd name="T15" fmla="*/ 1625 h 98"/>
                <a:gd name="T16" fmla="*/ 2065 w 95"/>
                <a:gd name="T17" fmla="*/ 1944 h 98"/>
                <a:gd name="T18" fmla="*/ 1717 w 95"/>
                <a:gd name="T19" fmla="*/ 1625 h 98"/>
                <a:gd name="T20" fmla="*/ 1387 w 95"/>
                <a:gd name="T21" fmla="*/ 1206 h 98"/>
                <a:gd name="T22" fmla="*/ 1387 w 95"/>
                <a:gd name="T23" fmla="*/ 1206 h 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5"/>
                <a:gd name="T37" fmla="*/ 0 h 98"/>
                <a:gd name="T38" fmla="*/ 95 w 95"/>
                <a:gd name="T39" fmla="*/ 98 h 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5" h="98">
                  <a:moveTo>
                    <a:pt x="0" y="0"/>
                  </a:moveTo>
                  <a:lnTo>
                    <a:pt x="25" y="22"/>
                  </a:lnTo>
                  <a:lnTo>
                    <a:pt x="44" y="38"/>
                  </a:lnTo>
                  <a:lnTo>
                    <a:pt x="25" y="22"/>
                  </a:lnTo>
                  <a:lnTo>
                    <a:pt x="0" y="0"/>
                  </a:lnTo>
                  <a:close/>
                  <a:moveTo>
                    <a:pt x="63" y="60"/>
                  </a:moveTo>
                  <a:lnTo>
                    <a:pt x="79" y="82"/>
                  </a:lnTo>
                  <a:lnTo>
                    <a:pt x="95" y="98"/>
                  </a:lnTo>
                  <a:lnTo>
                    <a:pt x="79" y="82"/>
                  </a:lnTo>
                  <a:lnTo>
                    <a:pt x="63" y="60"/>
                  </a:lnTo>
                  <a:close/>
                </a:path>
              </a:pathLst>
            </a:custGeom>
            <a:solidFill>
              <a:srgbClr val="34A3AE"/>
            </a:solidFill>
            <a:ln w="1905">
              <a:solidFill>
                <a:srgbClr val="000000"/>
              </a:solidFill>
              <a:round/>
              <a:headEnd/>
              <a:tailEnd/>
            </a:ln>
          </p:spPr>
          <p:txBody>
            <a:bodyPr/>
            <a:lstStyle/>
            <a:p>
              <a:endParaRPr lang="ja-JP" altLang="en-US"/>
            </a:p>
          </p:txBody>
        </p:sp>
        <p:sp>
          <p:nvSpPr>
            <p:cNvPr id="23586" name="Freeform 25"/>
            <p:cNvSpPr>
              <a:spLocks noChangeAspect="1"/>
            </p:cNvSpPr>
            <p:nvPr/>
          </p:nvSpPr>
          <p:spPr bwMode="auto">
            <a:xfrm>
              <a:off x="7344" y="10795"/>
              <a:ext cx="97" cy="68"/>
            </a:xfrm>
            <a:custGeom>
              <a:avLst/>
              <a:gdLst>
                <a:gd name="T0" fmla="*/ 2038 w 85"/>
                <a:gd name="T1" fmla="*/ 1210 h 60"/>
                <a:gd name="T2" fmla="*/ 2038 w 85"/>
                <a:gd name="T3" fmla="*/ 0 h 60"/>
                <a:gd name="T4" fmla="*/ 0 w 85"/>
                <a:gd name="T5" fmla="*/ 0 h 60"/>
                <a:gd name="T6" fmla="*/ 3 w 85"/>
                <a:gd name="T7" fmla="*/ 1210 h 60"/>
                <a:gd name="T8" fmla="*/ 2038 w 85"/>
                <a:gd name="T9" fmla="*/ 1210 h 60"/>
                <a:gd name="T10" fmla="*/ 0 60000 65536"/>
                <a:gd name="T11" fmla="*/ 0 60000 65536"/>
                <a:gd name="T12" fmla="*/ 0 60000 65536"/>
                <a:gd name="T13" fmla="*/ 0 60000 65536"/>
                <a:gd name="T14" fmla="*/ 0 60000 65536"/>
                <a:gd name="T15" fmla="*/ 0 w 85"/>
                <a:gd name="T16" fmla="*/ 0 h 60"/>
                <a:gd name="T17" fmla="*/ 85 w 85"/>
                <a:gd name="T18" fmla="*/ 60 h 60"/>
              </a:gdLst>
              <a:ahLst/>
              <a:cxnLst>
                <a:cxn ang="T10">
                  <a:pos x="T0" y="T1"/>
                </a:cxn>
                <a:cxn ang="T11">
                  <a:pos x="T2" y="T3"/>
                </a:cxn>
                <a:cxn ang="T12">
                  <a:pos x="T4" y="T5"/>
                </a:cxn>
                <a:cxn ang="T13">
                  <a:pos x="T6" y="T7"/>
                </a:cxn>
                <a:cxn ang="T14">
                  <a:pos x="T8" y="T9"/>
                </a:cxn>
              </a:cxnLst>
              <a:rect l="T15" t="T16" r="T17" b="T18"/>
              <a:pathLst>
                <a:path w="85" h="60">
                  <a:moveTo>
                    <a:pt x="85" y="60"/>
                  </a:moveTo>
                  <a:lnTo>
                    <a:pt x="85" y="0"/>
                  </a:lnTo>
                  <a:lnTo>
                    <a:pt x="0" y="0"/>
                  </a:lnTo>
                  <a:lnTo>
                    <a:pt x="3" y="60"/>
                  </a:lnTo>
                  <a:lnTo>
                    <a:pt x="85" y="60"/>
                  </a:lnTo>
                  <a:close/>
                </a:path>
              </a:pathLst>
            </a:custGeom>
            <a:solidFill>
              <a:srgbClr val="7F7F7F"/>
            </a:solidFill>
            <a:ln w="1905">
              <a:solidFill>
                <a:srgbClr val="000000"/>
              </a:solidFill>
              <a:round/>
              <a:headEnd/>
              <a:tailEnd/>
            </a:ln>
          </p:spPr>
          <p:txBody>
            <a:bodyPr/>
            <a:lstStyle/>
            <a:p>
              <a:endParaRPr lang="ja-JP" altLang="en-US"/>
            </a:p>
          </p:txBody>
        </p:sp>
        <p:sp>
          <p:nvSpPr>
            <p:cNvPr id="23587" name="Freeform 26"/>
            <p:cNvSpPr>
              <a:spLocks noChangeAspect="1"/>
            </p:cNvSpPr>
            <p:nvPr/>
          </p:nvSpPr>
          <p:spPr bwMode="auto">
            <a:xfrm>
              <a:off x="7329" y="10971"/>
              <a:ext cx="161" cy="53"/>
            </a:xfrm>
            <a:custGeom>
              <a:avLst/>
              <a:gdLst>
                <a:gd name="T0" fmla="*/ 2895 w 142"/>
                <a:gd name="T1" fmla="*/ 856 h 47"/>
                <a:gd name="T2" fmla="*/ 2895 w 142"/>
                <a:gd name="T3" fmla="*/ 0 h 47"/>
                <a:gd name="T4" fmla="*/ 0 w 142"/>
                <a:gd name="T5" fmla="*/ 0 h 47"/>
                <a:gd name="T6" fmla="*/ 269 w 142"/>
                <a:gd name="T7" fmla="*/ 856 h 47"/>
                <a:gd name="T8" fmla="*/ 2895 w 142"/>
                <a:gd name="T9" fmla="*/ 856 h 47"/>
                <a:gd name="T10" fmla="*/ 0 60000 65536"/>
                <a:gd name="T11" fmla="*/ 0 60000 65536"/>
                <a:gd name="T12" fmla="*/ 0 60000 65536"/>
                <a:gd name="T13" fmla="*/ 0 60000 65536"/>
                <a:gd name="T14" fmla="*/ 0 60000 65536"/>
                <a:gd name="T15" fmla="*/ 0 w 142"/>
                <a:gd name="T16" fmla="*/ 0 h 47"/>
                <a:gd name="T17" fmla="*/ 142 w 142"/>
                <a:gd name="T18" fmla="*/ 47 h 47"/>
              </a:gdLst>
              <a:ahLst/>
              <a:cxnLst>
                <a:cxn ang="T10">
                  <a:pos x="T0" y="T1"/>
                </a:cxn>
                <a:cxn ang="T11">
                  <a:pos x="T2" y="T3"/>
                </a:cxn>
                <a:cxn ang="T12">
                  <a:pos x="T4" y="T5"/>
                </a:cxn>
                <a:cxn ang="T13">
                  <a:pos x="T6" y="T7"/>
                </a:cxn>
                <a:cxn ang="T14">
                  <a:pos x="T8" y="T9"/>
                </a:cxn>
              </a:cxnLst>
              <a:rect l="T15" t="T16" r="T17" b="T18"/>
              <a:pathLst>
                <a:path w="142" h="47">
                  <a:moveTo>
                    <a:pt x="142" y="47"/>
                  </a:moveTo>
                  <a:lnTo>
                    <a:pt x="142" y="0"/>
                  </a:lnTo>
                  <a:lnTo>
                    <a:pt x="0" y="0"/>
                  </a:lnTo>
                  <a:lnTo>
                    <a:pt x="13" y="47"/>
                  </a:lnTo>
                  <a:lnTo>
                    <a:pt x="142" y="47"/>
                  </a:lnTo>
                  <a:close/>
                </a:path>
              </a:pathLst>
            </a:custGeom>
            <a:solidFill>
              <a:srgbClr val="7F7F7F"/>
            </a:solidFill>
            <a:ln w="1905">
              <a:solidFill>
                <a:srgbClr val="000000"/>
              </a:solidFill>
              <a:round/>
              <a:headEnd/>
              <a:tailEnd/>
            </a:ln>
          </p:spPr>
          <p:txBody>
            <a:bodyPr/>
            <a:lstStyle/>
            <a:p>
              <a:endParaRPr lang="ja-JP" altLang="en-US"/>
            </a:p>
          </p:txBody>
        </p:sp>
        <p:sp>
          <p:nvSpPr>
            <p:cNvPr id="23588" name="Freeform 27"/>
            <p:cNvSpPr>
              <a:spLocks noChangeAspect="1"/>
            </p:cNvSpPr>
            <p:nvPr/>
          </p:nvSpPr>
          <p:spPr bwMode="auto">
            <a:xfrm>
              <a:off x="7212" y="10988"/>
              <a:ext cx="157" cy="97"/>
            </a:xfrm>
            <a:custGeom>
              <a:avLst/>
              <a:gdLst>
                <a:gd name="T0" fmla="*/ 2584 w 139"/>
                <a:gd name="T1" fmla="*/ 1558 h 86"/>
                <a:gd name="T2" fmla="*/ 2555 w 139"/>
                <a:gd name="T3" fmla="*/ 0 h 86"/>
                <a:gd name="T4" fmla="*/ 0 w 139"/>
                <a:gd name="T5" fmla="*/ 0 h 86"/>
                <a:gd name="T6" fmla="*/ 0 w 139"/>
                <a:gd name="T7" fmla="*/ 1558 h 86"/>
                <a:gd name="T8" fmla="*/ 2584 w 139"/>
                <a:gd name="T9" fmla="*/ 1558 h 86"/>
                <a:gd name="T10" fmla="*/ 0 60000 65536"/>
                <a:gd name="T11" fmla="*/ 0 60000 65536"/>
                <a:gd name="T12" fmla="*/ 0 60000 65536"/>
                <a:gd name="T13" fmla="*/ 0 60000 65536"/>
                <a:gd name="T14" fmla="*/ 0 60000 65536"/>
                <a:gd name="T15" fmla="*/ 0 w 139"/>
                <a:gd name="T16" fmla="*/ 0 h 86"/>
                <a:gd name="T17" fmla="*/ 139 w 139"/>
                <a:gd name="T18" fmla="*/ 86 h 86"/>
              </a:gdLst>
              <a:ahLst/>
              <a:cxnLst>
                <a:cxn ang="T10">
                  <a:pos x="T0" y="T1"/>
                </a:cxn>
                <a:cxn ang="T11">
                  <a:pos x="T2" y="T3"/>
                </a:cxn>
                <a:cxn ang="T12">
                  <a:pos x="T4" y="T5"/>
                </a:cxn>
                <a:cxn ang="T13">
                  <a:pos x="T6" y="T7"/>
                </a:cxn>
                <a:cxn ang="T14">
                  <a:pos x="T8" y="T9"/>
                </a:cxn>
              </a:cxnLst>
              <a:rect l="T15" t="T16" r="T17" b="T18"/>
              <a:pathLst>
                <a:path w="139" h="86">
                  <a:moveTo>
                    <a:pt x="139" y="86"/>
                  </a:moveTo>
                  <a:lnTo>
                    <a:pt x="136" y="0"/>
                  </a:lnTo>
                  <a:lnTo>
                    <a:pt x="0" y="0"/>
                  </a:lnTo>
                  <a:lnTo>
                    <a:pt x="0" y="86"/>
                  </a:lnTo>
                  <a:lnTo>
                    <a:pt x="139" y="86"/>
                  </a:lnTo>
                  <a:close/>
                </a:path>
              </a:pathLst>
            </a:custGeom>
            <a:solidFill>
              <a:srgbClr val="7F7F7F"/>
            </a:solidFill>
            <a:ln w="1905">
              <a:solidFill>
                <a:srgbClr val="000000"/>
              </a:solidFill>
              <a:round/>
              <a:headEnd/>
              <a:tailEnd/>
            </a:ln>
          </p:spPr>
          <p:txBody>
            <a:bodyPr/>
            <a:lstStyle/>
            <a:p>
              <a:endParaRPr lang="ja-JP" altLang="en-US"/>
            </a:p>
          </p:txBody>
        </p:sp>
        <p:sp>
          <p:nvSpPr>
            <p:cNvPr id="23589" name="Freeform 28"/>
            <p:cNvSpPr>
              <a:spLocks noChangeAspect="1"/>
            </p:cNvSpPr>
            <p:nvPr/>
          </p:nvSpPr>
          <p:spPr bwMode="auto">
            <a:xfrm>
              <a:off x="7344" y="10705"/>
              <a:ext cx="4" cy="158"/>
            </a:xfrm>
            <a:custGeom>
              <a:avLst/>
              <a:gdLst>
                <a:gd name="T0" fmla="*/ 2759 w 3"/>
                <a:gd name="T1" fmla="*/ 0 h 139"/>
                <a:gd name="T2" fmla="*/ 2759 w 3"/>
                <a:gd name="T3" fmla="*/ 1365 h 139"/>
                <a:gd name="T4" fmla="*/ 2759 w 3"/>
                <a:gd name="T5" fmla="*/ 3018 h 139"/>
                <a:gd name="T6" fmla="*/ 0 w 3"/>
                <a:gd name="T7" fmla="*/ 1710 h 139"/>
                <a:gd name="T8" fmla="*/ 2759 w 3"/>
                <a:gd name="T9" fmla="*/ 0 h 139"/>
                <a:gd name="T10" fmla="*/ 0 60000 65536"/>
                <a:gd name="T11" fmla="*/ 0 60000 65536"/>
                <a:gd name="T12" fmla="*/ 0 60000 65536"/>
                <a:gd name="T13" fmla="*/ 0 60000 65536"/>
                <a:gd name="T14" fmla="*/ 0 60000 65536"/>
                <a:gd name="T15" fmla="*/ 0 w 3"/>
                <a:gd name="T16" fmla="*/ 0 h 139"/>
                <a:gd name="T17" fmla="*/ 3 w 3"/>
                <a:gd name="T18" fmla="*/ 139 h 139"/>
              </a:gdLst>
              <a:ahLst/>
              <a:cxnLst>
                <a:cxn ang="T10">
                  <a:pos x="T0" y="T1"/>
                </a:cxn>
                <a:cxn ang="T11">
                  <a:pos x="T2" y="T3"/>
                </a:cxn>
                <a:cxn ang="T12">
                  <a:pos x="T4" y="T5"/>
                </a:cxn>
                <a:cxn ang="T13">
                  <a:pos x="T6" y="T7"/>
                </a:cxn>
                <a:cxn ang="T14">
                  <a:pos x="T8" y="T9"/>
                </a:cxn>
              </a:cxnLst>
              <a:rect l="T15" t="T16" r="T17" b="T18"/>
              <a:pathLst>
                <a:path w="3" h="139">
                  <a:moveTo>
                    <a:pt x="3" y="0"/>
                  </a:moveTo>
                  <a:lnTo>
                    <a:pt x="3" y="63"/>
                  </a:lnTo>
                  <a:lnTo>
                    <a:pt x="3" y="139"/>
                  </a:lnTo>
                  <a:lnTo>
                    <a:pt x="0" y="79"/>
                  </a:lnTo>
                  <a:lnTo>
                    <a:pt x="3" y="0"/>
                  </a:lnTo>
                  <a:close/>
                </a:path>
              </a:pathLst>
            </a:custGeom>
            <a:solidFill>
              <a:srgbClr val="989898"/>
            </a:solidFill>
            <a:ln w="1905">
              <a:solidFill>
                <a:srgbClr val="000000"/>
              </a:solidFill>
              <a:round/>
              <a:headEnd/>
              <a:tailEnd/>
            </a:ln>
          </p:spPr>
          <p:txBody>
            <a:bodyPr/>
            <a:lstStyle/>
            <a:p>
              <a:endParaRPr lang="ja-JP" altLang="en-US"/>
            </a:p>
          </p:txBody>
        </p:sp>
        <p:sp>
          <p:nvSpPr>
            <p:cNvPr id="23590" name="Freeform 29"/>
            <p:cNvSpPr>
              <a:spLocks noChangeAspect="1"/>
            </p:cNvSpPr>
            <p:nvPr/>
          </p:nvSpPr>
          <p:spPr bwMode="auto">
            <a:xfrm>
              <a:off x="7348" y="10773"/>
              <a:ext cx="104" cy="90"/>
            </a:xfrm>
            <a:custGeom>
              <a:avLst/>
              <a:gdLst>
                <a:gd name="T0" fmla="*/ 0 w 92"/>
                <a:gd name="T1" fmla="*/ 0 h 79"/>
                <a:gd name="T2" fmla="*/ 1741 w 92"/>
                <a:gd name="T3" fmla="*/ 0 h 79"/>
                <a:gd name="T4" fmla="*/ 1603 w 92"/>
                <a:gd name="T5" fmla="*/ 1807 h 79"/>
                <a:gd name="T6" fmla="*/ 0 w 92"/>
                <a:gd name="T7" fmla="*/ 1807 h 79"/>
                <a:gd name="T8" fmla="*/ 0 w 92"/>
                <a:gd name="T9" fmla="*/ 0 h 79"/>
                <a:gd name="T10" fmla="*/ 0 60000 65536"/>
                <a:gd name="T11" fmla="*/ 0 60000 65536"/>
                <a:gd name="T12" fmla="*/ 0 60000 65536"/>
                <a:gd name="T13" fmla="*/ 0 60000 65536"/>
                <a:gd name="T14" fmla="*/ 0 60000 65536"/>
                <a:gd name="T15" fmla="*/ 0 w 92"/>
                <a:gd name="T16" fmla="*/ 0 h 79"/>
                <a:gd name="T17" fmla="*/ 92 w 92"/>
                <a:gd name="T18" fmla="*/ 79 h 79"/>
              </a:gdLst>
              <a:ahLst/>
              <a:cxnLst>
                <a:cxn ang="T10">
                  <a:pos x="T0" y="T1"/>
                </a:cxn>
                <a:cxn ang="T11">
                  <a:pos x="T2" y="T3"/>
                </a:cxn>
                <a:cxn ang="T12">
                  <a:pos x="T4" y="T5"/>
                </a:cxn>
                <a:cxn ang="T13">
                  <a:pos x="T6" y="T7"/>
                </a:cxn>
                <a:cxn ang="T14">
                  <a:pos x="T8" y="T9"/>
                </a:cxn>
              </a:cxnLst>
              <a:rect l="T15" t="T16" r="T17" b="T18"/>
              <a:pathLst>
                <a:path w="92" h="79">
                  <a:moveTo>
                    <a:pt x="0" y="0"/>
                  </a:moveTo>
                  <a:lnTo>
                    <a:pt x="92" y="0"/>
                  </a:lnTo>
                  <a:lnTo>
                    <a:pt x="85" y="79"/>
                  </a:lnTo>
                  <a:lnTo>
                    <a:pt x="0" y="79"/>
                  </a:lnTo>
                  <a:lnTo>
                    <a:pt x="0" y="0"/>
                  </a:lnTo>
                  <a:close/>
                </a:path>
              </a:pathLst>
            </a:custGeom>
            <a:solidFill>
              <a:srgbClr val="848484"/>
            </a:solidFill>
            <a:ln w="1905">
              <a:solidFill>
                <a:srgbClr val="000000"/>
              </a:solidFill>
              <a:round/>
              <a:headEnd/>
              <a:tailEnd/>
            </a:ln>
          </p:spPr>
          <p:txBody>
            <a:bodyPr/>
            <a:lstStyle/>
            <a:p>
              <a:endParaRPr lang="ja-JP" altLang="en-US"/>
            </a:p>
          </p:txBody>
        </p:sp>
        <p:sp>
          <p:nvSpPr>
            <p:cNvPr id="23591" name="Freeform 30"/>
            <p:cNvSpPr>
              <a:spLocks noChangeAspect="1"/>
            </p:cNvSpPr>
            <p:nvPr/>
          </p:nvSpPr>
          <p:spPr bwMode="auto">
            <a:xfrm>
              <a:off x="7329" y="10877"/>
              <a:ext cx="7" cy="147"/>
            </a:xfrm>
            <a:custGeom>
              <a:avLst/>
              <a:gdLst>
                <a:gd name="T0" fmla="*/ 226 w 6"/>
                <a:gd name="T1" fmla="*/ 0 h 130"/>
                <a:gd name="T2" fmla="*/ 226 w 6"/>
                <a:gd name="T3" fmla="*/ 880 h 130"/>
                <a:gd name="T4" fmla="*/ 226 w 6"/>
                <a:gd name="T5" fmla="*/ 2492 h 130"/>
                <a:gd name="T6" fmla="*/ 0 w 6"/>
                <a:gd name="T7" fmla="*/ 1593 h 130"/>
                <a:gd name="T8" fmla="*/ 226 w 6"/>
                <a:gd name="T9" fmla="*/ 0 h 130"/>
                <a:gd name="T10" fmla="*/ 0 60000 65536"/>
                <a:gd name="T11" fmla="*/ 0 60000 65536"/>
                <a:gd name="T12" fmla="*/ 0 60000 65536"/>
                <a:gd name="T13" fmla="*/ 0 60000 65536"/>
                <a:gd name="T14" fmla="*/ 0 60000 65536"/>
                <a:gd name="T15" fmla="*/ 0 w 6"/>
                <a:gd name="T16" fmla="*/ 0 h 130"/>
                <a:gd name="T17" fmla="*/ 6 w 6"/>
                <a:gd name="T18" fmla="*/ 130 h 130"/>
              </a:gdLst>
              <a:ahLst/>
              <a:cxnLst>
                <a:cxn ang="T10">
                  <a:pos x="T0" y="T1"/>
                </a:cxn>
                <a:cxn ang="T11">
                  <a:pos x="T2" y="T3"/>
                </a:cxn>
                <a:cxn ang="T12">
                  <a:pos x="T4" y="T5"/>
                </a:cxn>
                <a:cxn ang="T13">
                  <a:pos x="T6" y="T7"/>
                </a:cxn>
                <a:cxn ang="T14">
                  <a:pos x="T8" y="T9"/>
                </a:cxn>
              </a:cxnLst>
              <a:rect l="T15" t="T16" r="T17" b="T18"/>
              <a:pathLst>
                <a:path w="6" h="130">
                  <a:moveTo>
                    <a:pt x="6" y="0"/>
                  </a:moveTo>
                  <a:lnTo>
                    <a:pt x="6" y="45"/>
                  </a:lnTo>
                  <a:lnTo>
                    <a:pt x="6" y="130"/>
                  </a:lnTo>
                  <a:lnTo>
                    <a:pt x="0" y="83"/>
                  </a:lnTo>
                  <a:lnTo>
                    <a:pt x="6" y="0"/>
                  </a:lnTo>
                  <a:close/>
                </a:path>
              </a:pathLst>
            </a:custGeom>
            <a:solidFill>
              <a:srgbClr val="999999"/>
            </a:solidFill>
            <a:ln w="1905">
              <a:solidFill>
                <a:srgbClr val="000000"/>
              </a:solidFill>
              <a:round/>
              <a:headEnd/>
              <a:tailEnd/>
            </a:ln>
          </p:spPr>
          <p:txBody>
            <a:bodyPr/>
            <a:lstStyle/>
            <a:p>
              <a:endParaRPr lang="ja-JP" altLang="en-US"/>
            </a:p>
          </p:txBody>
        </p:sp>
        <p:sp>
          <p:nvSpPr>
            <p:cNvPr id="23592" name="Freeform 31"/>
            <p:cNvSpPr>
              <a:spLocks noChangeAspect="1"/>
            </p:cNvSpPr>
            <p:nvPr/>
          </p:nvSpPr>
          <p:spPr bwMode="auto">
            <a:xfrm>
              <a:off x="7336" y="10928"/>
              <a:ext cx="169" cy="96"/>
            </a:xfrm>
            <a:custGeom>
              <a:avLst/>
              <a:gdLst>
                <a:gd name="T0" fmla="*/ 0 w 149"/>
                <a:gd name="T1" fmla="*/ 0 h 85"/>
                <a:gd name="T2" fmla="*/ 3073 w 149"/>
                <a:gd name="T3" fmla="*/ 0 h 85"/>
                <a:gd name="T4" fmla="*/ 2864 w 149"/>
                <a:gd name="T5" fmla="*/ 1573 h 85"/>
                <a:gd name="T6" fmla="*/ 0 w 149"/>
                <a:gd name="T7" fmla="*/ 1573 h 85"/>
                <a:gd name="T8" fmla="*/ 0 w 149"/>
                <a:gd name="T9" fmla="*/ 0 h 85"/>
                <a:gd name="T10" fmla="*/ 0 60000 65536"/>
                <a:gd name="T11" fmla="*/ 0 60000 65536"/>
                <a:gd name="T12" fmla="*/ 0 60000 65536"/>
                <a:gd name="T13" fmla="*/ 0 60000 65536"/>
                <a:gd name="T14" fmla="*/ 0 60000 65536"/>
                <a:gd name="T15" fmla="*/ 0 w 149"/>
                <a:gd name="T16" fmla="*/ 0 h 85"/>
                <a:gd name="T17" fmla="*/ 149 w 149"/>
                <a:gd name="T18" fmla="*/ 85 h 85"/>
              </a:gdLst>
              <a:ahLst/>
              <a:cxnLst>
                <a:cxn ang="T10">
                  <a:pos x="T0" y="T1"/>
                </a:cxn>
                <a:cxn ang="T11">
                  <a:pos x="T2" y="T3"/>
                </a:cxn>
                <a:cxn ang="T12">
                  <a:pos x="T4" y="T5"/>
                </a:cxn>
                <a:cxn ang="T13">
                  <a:pos x="T6" y="T7"/>
                </a:cxn>
                <a:cxn ang="T14">
                  <a:pos x="T8" y="T9"/>
                </a:cxn>
              </a:cxnLst>
              <a:rect l="T15" t="T16" r="T17" b="T18"/>
              <a:pathLst>
                <a:path w="149" h="85">
                  <a:moveTo>
                    <a:pt x="0" y="0"/>
                  </a:moveTo>
                  <a:lnTo>
                    <a:pt x="149" y="0"/>
                  </a:lnTo>
                  <a:lnTo>
                    <a:pt x="140" y="85"/>
                  </a:lnTo>
                  <a:lnTo>
                    <a:pt x="0" y="85"/>
                  </a:lnTo>
                  <a:lnTo>
                    <a:pt x="0" y="0"/>
                  </a:lnTo>
                  <a:close/>
                </a:path>
              </a:pathLst>
            </a:custGeom>
            <a:solidFill>
              <a:srgbClr val="848484"/>
            </a:solidFill>
            <a:ln w="1905">
              <a:solidFill>
                <a:srgbClr val="000000"/>
              </a:solidFill>
              <a:round/>
              <a:headEnd/>
              <a:tailEnd/>
            </a:ln>
          </p:spPr>
          <p:txBody>
            <a:bodyPr/>
            <a:lstStyle/>
            <a:p>
              <a:endParaRPr lang="ja-JP" altLang="en-US"/>
            </a:p>
          </p:txBody>
        </p:sp>
        <p:sp>
          <p:nvSpPr>
            <p:cNvPr id="23593" name="Freeform 32"/>
            <p:cNvSpPr>
              <a:spLocks noChangeAspect="1"/>
            </p:cNvSpPr>
            <p:nvPr/>
          </p:nvSpPr>
          <p:spPr bwMode="auto">
            <a:xfrm>
              <a:off x="7212" y="10888"/>
              <a:ext cx="1" cy="197"/>
            </a:xfrm>
            <a:custGeom>
              <a:avLst/>
              <a:gdLst>
                <a:gd name="T0" fmla="*/ 0 w 1"/>
                <a:gd name="T1" fmla="*/ 0 h 174"/>
                <a:gd name="T2" fmla="*/ 0 w 1"/>
                <a:gd name="T3" fmla="*/ 1549 h 174"/>
                <a:gd name="T4" fmla="*/ 0 w 1"/>
                <a:gd name="T5" fmla="*/ 3415 h 174"/>
                <a:gd name="T6" fmla="*/ 0 w 1"/>
                <a:gd name="T7" fmla="*/ 1749 h 174"/>
                <a:gd name="T8" fmla="*/ 0 w 1"/>
                <a:gd name="T9" fmla="*/ 0 h 174"/>
                <a:gd name="T10" fmla="*/ 0 60000 65536"/>
                <a:gd name="T11" fmla="*/ 0 60000 65536"/>
                <a:gd name="T12" fmla="*/ 0 60000 65536"/>
                <a:gd name="T13" fmla="*/ 0 60000 65536"/>
                <a:gd name="T14" fmla="*/ 0 60000 65536"/>
                <a:gd name="T15" fmla="*/ 0 w 1"/>
                <a:gd name="T16" fmla="*/ 0 h 174"/>
                <a:gd name="T17" fmla="*/ 1 w 1"/>
                <a:gd name="T18" fmla="*/ 174 h 174"/>
              </a:gdLst>
              <a:ahLst/>
              <a:cxnLst>
                <a:cxn ang="T10">
                  <a:pos x="T0" y="T1"/>
                </a:cxn>
                <a:cxn ang="T11">
                  <a:pos x="T2" y="T3"/>
                </a:cxn>
                <a:cxn ang="T12">
                  <a:pos x="T4" y="T5"/>
                </a:cxn>
                <a:cxn ang="T13">
                  <a:pos x="T6" y="T7"/>
                </a:cxn>
                <a:cxn ang="T14">
                  <a:pos x="T8" y="T9"/>
                </a:cxn>
              </a:cxnLst>
              <a:rect l="T15" t="T16" r="T17" b="T18"/>
              <a:pathLst>
                <a:path w="1" h="174">
                  <a:moveTo>
                    <a:pt x="0" y="0"/>
                  </a:moveTo>
                  <a:lnTo>
                    <a:pt x="0" y="79"/>
                  </a:lnTo>
                  <a:lnTo>
                    <a:pt x="0" y="174"/>
                  </a:lnTo>
                  <a:lnTo>
                    <a:pt x="0" y="88"/>
                  </a:lnTo>
                  <a:lnTo>
                    <a:pt x="0" y="0"/>
                  </a:lnTo>
                  <a:close/>
                </a:path>
              </a:pathLst>
            </a:custGeom>
            <a:solidFill>
              <a:srgbClr val="959595"/>
            </a:solidFill>
            <a:ln w="1905">
              <a:solidFill>
                <a:srgbClr val="000000"/>
              </a:solidFill>
              <a:round/>
              <a:headEnd/>
              <a:tailEnd/>
            </a:ln>
          </p:spPr>
          <p:txBody>
            <a:bodyPr/>
            <a:lstStyle/>
            <a:p>
              <a:endParaRPr lang="ja-JP" altLang="en-US"/>
            </a:p>
          </p:txBody>
        </p:sp>
        <p:sp>
          <p:nvSpPr>
            <p:cNvPr id="23594" name="Rectangle 33"/>
            <p:cNvSpPr>
              <a:spLocks noChangeAspect="1" noChangeArrowheads="1"/>
            </p:cNvSpPr>
            <p:nvPr/>
          </p:nvSpPr>
          <p:spPr bwMode="auto">
            <a:xfrm>
              <a:off x="7212" y="10977"/>
              <a:ext cx="164" cy="115"/>
            </a:xfrm>
            <a:prstGeom prst="rect">
              <a:avLst/>
            </a:prstGeom>
            <a:solidFill>
              <a:srgbClr val="848484"/>
            </a:solidFill>
            <a:ln w="1905">
              <a:solidFill>
                <a:srgbClr val="000000"/>
              </a:solidFill>
              <a:miter lim="800000"/>
              <a:headEnd/>
              <a:tailEnd/>
            </a:ln>
          </p:spPr>
          <p:txBody>
            <a:bodyPr/>
            <a:lstStyle/>
            <a:p>
              <a:pPr algn="ctr"/>
              <a:endParaRPr lang="ja-JP" altLang="en-US" b="0" u="none">
                <a:solidFill>
                  <a:schemeClr val="tx1"/>
                </a:solidFill>
                <a:latin typeface="Arial" pitchFamily="34" charset="0"/>
              </a:endParaRPr>
            </a:p>
          </p:txBody>
        </p:sp>
        <p:sp>
          <p:nvSpPr>
            <p:cNvPr id="23595" name="Freeform 34"/>
            <p:cNvSpPr>
              <a:spLocks noChangeAspect="1"/>
            </p:cNvSpPr>
            <p:nvPr/>
          </p:nvSpPr>
          <p:spPr bwMode="auto">
            <a:xfrm>
              <a:off x="7348" y="10705"/>
              <a:ext cx="104" cy="68"/>
            </a:xfrm>
            <a:custGeom>
              <a:avLst/>
              <a:gdLst>
                <a:gd name="T0" fmla="*/ 1741 w 92"/>
                <a:gd name="T1" fmla="*/ 1210 h 60"/>
                <a:gd name="T2" fmla="*/ 1603 w 92"/>
                <a:gd name="T3" fmla="*/ 0 h 60"/>
                <a:gd name="T4" fmla="*/ 0 w 92"/>
                <a:gd name="T5" fmla="*/ 0 h 60"/>
                <a:gd name="T6" fmla="*/ 0 w 92"/>
                <a:gd name="T7" fmla="*/ 1210 h 60"/>
                <a:gd name="T8" fmla="*/ 1741 w 92"/>
                <a:gd name="T9" fmla="*/ 1210 h 60"/>
                <a:gd name="T10" fmla="*/ 0 60000 65536"/>
                <a:gd name="T11" fmla="*/ 0 60000 65536"/>
                <a:gd name="T12" fmla="*/ 0 60000 65536"/>
                <a:gd name="T13" fmla="*/ 0 60000 65536"/>
                <a:gd name="T14" fmla="*/ 0 60000 65536"/>
                <a:gd name="T15" fmla="*/ 0 w 92"/>
                <a:gd name="T16" fmla="*/ 0 h 60"/>
                <a:gd name="T17" fmla="*/ 92 w 92"/>
                <a:gd name="T18" fmla="*/ 60 h 60"/>
              </a:gdLst>
              <a:ahLst/>
              <a:cxnLst>
                <a:cxn ang="T10">
                  <a:pos x="T0" y="T1"/>
                </a:cxn>
                <a:cxn ang="T11">
                  <a:pos x="T2" y="T3"/>
                </a:cxn>
                <a:cxn ang="T12">
                  <a:pos x="T4" y="T5"/>
                </a:cxn>
                <a:cxn ang="T13">
                  <a:pos x="T6" y="T7"/>
                </a:cxn>
                <a:cxn ang="T14">
                  <a:pos x="T8" y="T9"/>
                </a:cxn>
              </a:cxnLst>
              <a:rect l="T15" t="T16" r="T17" b="T18"/>
              <a:pathLst>
                <a:path w="92" h="60">
                  <a:moveTo>
                    <a:pt x="92" y="60"/>
                  </a:moveTo>
                  <a:lnTo>
                    <a:pt x="85" y="0"/>
                  </a:lnTo>
                  <a:lnTo>
                    <a:pt x="0" y="0"/>
                  </a:lnTo>
                  <a:lnTo>
                    <a:pt x="0" y="60"/>
                  </a:lnTo>
                  <a:lnTo>
                    <a:pt x="92" y="60"/>
                  </a:lnTo>
                  <a:close/>
                </a:path>
              </a:pathLst>
            </a:custGeom>
            <a:solidFill>
              <a:srgbClr val="7F7F7F"/>
            </a:solidFill>
            <a:ln w="1905">
              <a:solidFill>
                <a:srgbClr val="000000"/>
              </a:solidFill>
              <a:round/>
              <a:headEnd/>
              <a:tailEnd/>
            </a:ln>
          </p:spPr>
          <p:txBody>
            <a:bodyPr/>
            <a:lstStyle/>
            <a:p>
              <a:endParaRPr lang="ja-JP" altLang="en-US"/>
            </a:p>
          </p:txBody>
        </p:sp>
        <p:sp>
          <p:nvSpPr>
            <p:cNvPr id="23596" name="Freeform 35"/>
            <p:cNvSpPr>
              <a:spLocks noChangeAspect="1"/>
            </p:cNvSpPr>
            <p:nvPr/>
          </p:nvSpPr>
          <p:spPr bwMode="auto">
            <a:xfrm>
              <a:off x="7212" y="10888"/>
              <a:ext cx="157" cy="89"/>
            </a:xfrm>
            <a:custGeom>
              <a:avLst/>
              <a:gdLst>
                <a:gd name="T0" fmla="*/ 2584 w 139"/>
                <a:gd name="T1" fmla="*/ 1377 h 79"/>
                <a:gd name="T2" fmla="*/ 2555 w 139"/>
                <a:gd name="T3" fmla="*/ 0 h 79"/>
                <a:gd name="T4" fmla="*/ 0 w 139"/>
                <a:gd name="T5" fmla="*/ 0 h 79"/>
                <a:gd name="T6" fmla="*/ 0 w 139"/>
                <a:gd name="T7" fmla="*/ 1377 h 79"/>
                <a:gd name="T8" fmla="*/ 2584 w 139"/>
                <a:gd name="T9" fmla="*/ 1377 h 79"/>
                <a:gd name="T10" fmla="*/ 0 60000 65536"/>
                <a:gd name="T11" fmla="*/ 0 60000 65536"/>
                <a:gd name="T12" fmla="*/ 0 60000 65536"/>
                <a:gd name="T13" fmla="*/ 0 60000 65536"/>
                <a:gd name="T14" fmla="*/ 0 60000 65536"/>
                <a:gd name="T15" fmla="*/ 0 w 139"/>
                <a:gd name="T16" fmla="*/ 0 h 79"/>
                <a:gd name="T17" fmla="*/ 139 w 139"/>
                <a:gd name="T18" fmla="*/ 79 h 79"/>
              </a:gdLst>
              <a:ahLst/>
              <a:cxnLst>
                <a:cxn ang="T10">
                  <a:pos x="T0" y="T1"/>
                </a:cxn>
                <a:cxn ang="T11">
                  <a:pos x="T2" y="T3"/>
                </a:cxn>
                <a:cxn ang="T12">
                  <a:pos x="T4" y="T5"/>
                </a:cxn>
                <a:cxn ang="T13">
                  <a:pos x="T6" y="T7"/>
                </a:cxn>
                <a:cxn ang="T14">
                  <a:pos x="T8" y="T9"/>
                </a:cxn>
              </a:cxnLst>
              <a:rect l="T15" t="T16" r="T17" b="T18"/>
              <a:pathLst>
                <a:path w="139" h="79">
                  <a:moveTo>
                    <a:pt x="139" y="79"/>
                  </a:moveTo>
                  <a:lnTo>
                    <a:pt x="136" y="0"/>
                  </a:lnTo>
                  <a:lnTo>
                    <a:pt x="0" y="0"/>
                  </a:lnTo>
                  <a:lnTo>
                    <a:pt x="0" y="79"/>
                  </a:lnTo>
                  <a:lnTo>
                    <a:pt x="139" y="79"/>
                  </a:lnTo>
                  <a:close/>
                </a:path>
              </a:pathLst>
            </a:custGeom>
            <a:solidFill>
              <a:srgbClr val="BECAC7"/>
            </a:solidFill>
            <a:ln w="1905">
              <a:solidFill>
                <a:srgbClr val="000000"/>
              </a:solidFill>
              <a:round/>
              <a:headEnd/>
              <a:tailEnd/>
            </a:ln>
          </p:spPr>
          <p:txBody>
            <a:bodyPr/>
            <a:lstStyle/>
            <a:p>
              <a:endParaRPr lang="ja-JP" altLang="en-US"/>
            </a:p>
          </p:txBody>
        </p:sp>
        <p:sp>
          <p:nvSpPr>
            <p:cNvPr id="23597" name="Freeform 36"/>
            <p:cNvSpPr>
              <a:spLocks noChangeAspect="1"/>
            </p:cNvSpPr>
            <p:nvPr/>
          </p:nvSpPr>
          <p:spPr bwMode="auto">
            <a:xfrm>
              <a:off x="7401" y="10419"/>
              <a:ext cx="140" cy="28"/>
            </a:xfrm>
            <a:custGeom>
              <a:avLst/>
              <a:gdLst>
                <a:gd name="T0" fmla="*/ 2269 w 124"/>
                <a:gd name="T1" fmla="*/ 376 h 25"/>
                <a:gd name="T2" fmla="*/ 2252 w 124"/>
                <a:gd name="T3" fmla="*/ 0 h 25"/>
                <a:gd name="T4" fmla="*/ 0 w 124"/>
                <a:gd name="T5" fmla="*/ 0 h 25"/>
                <a:gd name="T6" fmla="*/ 0 w 124"/>
                <a:gd name="T7" fmla="*/ 376 h 25"/>
                <a:gd name="T8" fmla="*/ 2269 w 124"/>
                <a:gd name="T9" fmla="*/ 376 h 25"/>
                <a:gd name="T10" fmla="*/ 0 60000 65536"/>
                <a:gd name="T11" fmla="*/ 0 60000 65536"/>
                <a:gd name="T12" fmla="*/ 0 60000 65536"/>
                <a:gd name="T13" fmla="*/ 0 60000 65536"/>
                <a:gd name="T14" fmla="*/ 0 60000 65536"/>
                <a:gd name="T15" fmla="*/ 0 w 124"/>
                <a:gd name="T16" fmla="*/ 0 h 25"/>
                <a:gd name="T17" fmla="*/ 124 w 124"/>
                <a:gd name="T18" fmla="*/ 25 h 25"/>
              </a:gdLst>
              <a:ahLst/>
              <a:cxnLst>
                <a:cxn ang="T10">
                  <a:pos x="T0" y="T1"/>
                </a:cxn>
                <a:cxn ang="T11">
                  <a:pos x="T2" y="T3"/>
                </a:cxn>
                <a:cxn ang="T12">
                  <a:pos x="T4" y="T5"/>
                </a:cxn>
                <a:cxn ang="T13">
                  <a:pos x="T6" y="T7"/>
                </a:cxn>
                <a:cxn ang="T14">
                  <a:pos x="T8" y="T9"/>
                </a:cxn>
              </a:cxnLst>
              <a:rect l="T15" t="T16" r="T17" b="T18"/>
              <a:pathLst>
                <a:path w="124" h="25">
                  <a:moveTo>
                    <a:pt x="124" y="25"/>
                  </a:moveTo>
                  <a:lnTo>
                    <a:pt x="121" y="0"/>
                  </a:lnTo>
                  <a:lnTo>
                    <a:pt x="0" y="0"/>
                  </a:lnTo>
                  <a:lnTo>
                    <a:pt x="0" y="25"/>
                  </a:lnTo>
                  <a:lnTo>
                    <a:pt x="124" y="25"/>
                  </a:lnTo>
                  <a:close/>
                </a:path>
              </a:pathLst>
            </a:custGeom>
            <a:solidFill>
              <a:srgbClr val="BEAB6F"/>
            </a:solidFill>
            <a:ln w="1905">
              <a:solidFill>
                <a:srgbClr val="000000"/>
              </a:solidFill>
              <a:round/>
              <a:headEnd/>
              <a:tailEnd/>
            </a:ln>
          </p:spPr>
          <p:txBody>
            <a:bodyPr/>
            <a:lstStyle/>
            <a:p>
              <a:endParaRPr lang="ja-JP" altLang="en-US"/>
            </a:p>
          </p:txBody>
        </p:sp>
        <p:sp>
          <p:nvSpPr>
            <p:cNvPr id="23598" name="Rectangle 37"/>
            <p:cNvSpPr>
              <a:spLocks noChangeAspect="1" noChangeArrowheads="1"/>
            </p:cNvSpPr>
            <p:nvPr/>
          </p:nvSpPr>
          <p:spPr bwMode="auto">
            <a:xfrm>
              <a:off x="7147" y="10369"/>
              <a:ext cx="154" cy="78"/>
            </a:xfrm>
            <a:prstGeom prst="rect">
              <a:avLst/>
            </a:prstGeom>
            <a:solidFill>
              <a:srgbClr val="BEADBB"/>
            </a:solidFill>
            <a:ln w="1905">
              <a:solidFill>
                <a:srgbClr val="000000"/>
              </a:solidFill>
              <a:miter lim="800000"/>
              <a:headEnd/>
              <a:tailEnd/>
            </a:ln>
          </p:spPr>
          <p:txBody>
            <a:bodyPr/>
            <a:lstStyle/>
            <a:p>
              <a:pPr algn="ctr"/>
              <a:endParaRPr lang="ja-JP" altLang="en-US" b="0" u="none">
                <a:solidFill>
                  <a:schemeClr val="tx1"/>
                </a:solidFill>
                <a:latin typeface="Arial" pitchFamily="34" charset="0"/>
              </a:endParaRPr>
            </a:p>
          </p:txBody>
        </p:sp>
        <p:pic>
          <p:nvPicPr>
            <p:cNvPr id="23599" name="Picture 38"/>
            <p:cNvPicPr>
              <a:picLocks noChangeAspect="1" noChangeArrowheads="1"/>
            </p:cNvPicPr>
            <p:nvPr/>
          </p:nvPicPr>
          <p:blipFill>
            <a:blip r:embed="rId21" cstate="print"/>
            <a:srcRect/>
            <a:stretch>
              <a:fillRect/>
            </a:stretch>
          </p:blipFill>
          <p:spPr bwMode="auto">
            <a:xfrm>
              <a:off x="7340" y="10444"/>
              <a:ext cx="164" cy="99"/>
            </a:xfrm>
            <a:prstGeom prst="rect">
              <a:avLst/>
            </a:prstGeom>
            <a:noFill/>
            <a:ln w="9525">
              <a:noFill/>
              <a:miter lim="800000"/>
              <a:headEnd/>
              <a:tailEnd/>
            </a:ln>
          </p:spPr>
        </p:pic>
        <p:pic>
          <p:nvPicPr>
            <p:cNvPr id="23600" name="Picture 39"/>
            <p:cNvPicPr>
              <a:picLocks noChangeAspect="1" noChangeArrowheads="1"/>
            </p:cNvPicPr>
            <p:nvPr/>
          </p:nvPicPr>
          <p:blipFill>
            <a:blip r:embed="rId22" cstate="print"/>
            <a:srcRect/>
            <a:stretch>
              <a:fillRect/>
            </a:stretch>
          </p:blipFill>
          <p:spPr bwMode="auto">
            <a:xfrm>
              <a:off x="7340" y="10444"/>
              <a:ext cx="164" cy="99"/>
            </a:xfrm>
            <a:prstGeom prst="rect">
              <a:avLst/>
            </a:prstGeom>
            <a:noFill/>
            <a:ln w="9525">
              <a:noFill/>
              <a:miter lim="800000"/>
              <a:headEnd/>
              <a:tailEnd/>
            </a:ln>
          </p:spPr>
        </p:pic>
        <p:sp>
          <p:nvSpPr>
            <p:cNvPr id="23601" name="Freeform 40"/>
            <p:cNvSpPr>
              <a:spLocks noChangeAspect="1"/>
            </p:cNvSpPr>
            <p:nvPr/>
          </p:nvSpPr>
          <p:spPr bwMode="auto">
            <a:xfrm>
              <a:off x="6953" y="10336"/>
              <a:ext cx="147" cy="65"/>
            </a:xfrm>
            <a:custGeom>
              <a:avLst/>
              <a:gdLst>
                <a:gd name="T0" fmla="*/ 2492 w 130"/>
                <a:gd name="T1" fmla="*/ 1322 h 57"/>
                <a:gd name="T2" fmla="*/ 2492 w 130"/>
                <a:gd name="T3" fmla="*/ 0 h 57"/>
                <a:gd name="T4" fmla="*/ 126 w 130"/>
                <a:gd name="T5" fmla="*/ 0 h 57"/>
                <a:gd name="T6" fmla="*/ 0 w 130"/>
                <a:gd name="T7" fmla="*/ 1322 h 57"/>
                <a:gd name="T8" fmla="*/ 2492 w 130"/>
                <a:gd name="T9" fmla="*/ 1322 h 57"/>
                <a:gd name="T10" fmla="*/ 0 60000 65536"/>
                <a:gd name="T11" fmla="*/ 0 60000 65536"/>
                <a:gd name="T12" fmla="*/ 0 60000 65536"/>
                <a:gd name="T13" fmla="*/ 0 60000 65536"/>
                <a:gd name="T14" fmla="*/ 0 60000 65536"/>
                <a:gd name="T15" fmla="*/ 0 w 130"/>
                <a:gd name="T16" fmla="*/ 0 h 57"/>
                <a:gd name="T17" fmla="*/ 130 w 130"/>
                <a:gd name="T18" fmla="*/ 57 h 57"/>
              </a:gdLst>
              <a:ahLst/>
              <a:cxnLst>
                <a:cxn ang="T10">
                  <a:pos x="T0" y="T1"/>
                </a:cxn>
                <a:cxn ang="T11">
                  <a:pos x="T2" y="T3"/>
                </a:cxn>
                <a:cxn ang="T12">
                  <a:pos x="T4" y="T5"/>
                </a:cxn>
                <a:cxn ang="T13">
                  <a:pos x="T6" y="T7"/>
                </a:cxn>
                <a:cxn ang="T14">
                  <a:pos x="T8" y="T9"/>
                </a:cxn>
              </a:cxnLst>
              <a:rect l="T15" t="T16" r="T17" b="T18"/>
              <a:pathLst>
                <a:path w="130" h="57">
                  <a:moveTo>
                    <a:pt x="130" y="57"/>
                  </a:moveTo>
                  <a:lnTo>
                    <a:pt x="130" y="0"/>
                  </a:lnTo>
                  <a:lnTo>
                    <a:pt x="7" y="0"/>
                  </a:lnTo>
                  <a:lnTo>
                    <a:pt x="0" y="57"/>
                  </a:lnTo>
                  <a:lnTo>
                    <a:pt x="130" y="57"/>
                  </a:lnTo>
                  <a:close/>
                </a:path>
              </a:pathLst>
            </a:custGeom>
            <a:solidFill>
              <a:srgbClr val="BEAB6F"/>
            </a:solidFill>
            <a:ln w="1905">
              <a:solidFill>
                <a:srgbClr val="000000"/>
              </a:solidFill>
              <a:round/>
              <a:headEnd/>
              <a:tailEnd/>
            </a:ln>
          </p:spPr>
          <p:txBody>
            <a:bodyPr/>
            <a:lstStyle/>
            <a:p>
              <a:endParaRPr lang="ja-JP" altLang="en-US"/>
            </a:p>
          </p:txBody>
        </p:sp>
        <p:sp>
          <p:nvSpPr>
            <p:cNvPr id="23602" name="Rectangle 41"/>
            <p:cNvSpPr>
              <a:spLocks noChangeAspect="1" noChangeArrowheads="1"/>
            </p:cNvSpPr>
            <p:nvPr/>
          </p:nvSpPr>
          <p:spPr bwMode="auto">
            <a:xfrm>
              <a:off x="7233" y="10434"/>
              <a:ext cx="108" cy="63"/>
            </a:xfrm>
            <a:prstGeom prst="rect">
              <a:avLst/>
            </a:prstGeom>
            <a:solidFill>
              <a:srgbClr val="7F999C"/>
            </a:solidFill>
            <a:ln w="1905">
              <a:solidFill>
                <a:srgbClr val="000000"/>
              </a:solidFill>
              <a:miter lim="800000"/>
              <a:headEnd/>
              <a:tailEnd/>
            </a:ln>
          </p:spPr>
          <p:txBody>
            <a:bodyPr/>
            <a:lstStyle/>
            <a:p>
              <a:pPr algn="ctr"/>
              <a:endParaRPr lang="ja-JP" altLang="en-US" b="0" u="none">
                <a:solidFill>
                  <a:schemeClr val="tx1"/>
                </a:solidFill>
                <a:latin typeface="Arial" pitchFamily="34" charset="0"/>
              </a:endParaRPr>
            </a:p>
          </p:txBody>
        </p:sp>
        <p:sp>
          <p:nvSpPr>
            <p:cNvPr id="23603" name="Freeform 42"/>
            <p:cNvSpPr>
              <a:spLocks noChangeAspect="1"/>
            </p:cNvSpPr>
            <p:nvPr/>
          </p:nvSpPr>
          <p:spPr bwMode="auto">
            <a:xfrm>
              <a:off x="6932" y="10518"/>
              <a:ext cx="114" cy="51"/>
            </a:xfrm>
            <a:custGeom>
              <a:avLst/>
              <a:gdLst>
                <a:gd name="T0" fmla="*/ 1858 w 101"/>
                <a:gd name="T1" fmla="*/ 919 h 45"/>
                <a:gd name="T2" fmla="*/ 1858 w 101"/>
                <a:gd name="T3" fmla="*/ 0 h 45"/>
                <a:gd name="T4" fmla="*/ 125 w 101"/>
                <a:gd name="T5" fmla="*/ 0 h 45"/>
                <a:gd name="T6" fmla="*/ 0 w 101"/>
                <a:gd name="T7" fmla="*/ 919 h 45"/>
                <a:gd name="T8" fmla="*/ 1858 w 101"/>
                <a:gd name="T9" fmla="*/ 919 h 45"/>
                <a:gd name="T10" fmla="*/ 0 60000 65536"/>
                <a:gd name="T11" fmla="*/ 0 60000 65536"/>
                <a:gd name="T12" fmla="*/ 0 60000 65536"/>
                <a:gd name="T13" fmla="*/ 0 60000 65536"/>
                <a:gd name="T14" fmla="*/ 0 60000 65536"/>
                <a:gd name="T15" fmla="*/ 0 w 101"/>
                <a:gd name="T16" fmla="*/ 0 h 45"/>
                <a:gd name="T17" fmla="*/ 101 w 101"/>
                <a:gd name="T18" fmla="*/ 45 h 45"/>
              </a:gdLst>
              <a:ahLst/>
              <a:cxnLst>
                <a:cxn ang="T10">
                  <a:pos x="T0" y="T1"/>
                </a:cxn>
                <a:cxn ang="T11">
                  <a:pos x="T2" y="T3"/>
                </a:cxn>
                <a:cxn ang="T12">
                  <a:pos x="T4" y="T5"/>
                </a:cxn>
                <a:cxn ang="T13">
                  <a:pos x="T6" y="T7"/>
                </a:cxn>
                <a:cxn ang="T14">
                  <a:pos x="T8" y="T9"/>
                </a:cxn>
              </a:cxnLst>
              <a:rect l="T15" t="T16" r="T17" b="T18"/>
              <a:pathLst>
                <a:path w="101" h="45">
                  <a:moveTo>
                    <a:pt x="101" y="45"/>
                  </a:moveTo>
                  <a:lnTo>
                    <a:pt x="101" y="0"/>
                  </a:lnTo>
                  <a:lnTo>
                    <a:pt x="7" y="0"/>
                  </a:lnTo>
                  <a:lnTo>
                    <a:pt x="0" y="45"/>
                  </a:lnTo>
                  <a:lnTo>
                    <a:pt x="101" y="45"/>
                  </a:lnTo>
                  <a:close/>
                </a:path>
              </a:pathLst>
            </a:custGeom>
            <a:solidFill>
              <a:srgbClr val="404040"/>
            </a:solidFill>
            <a:ln w="1905">
              <a:solidFill>
                <a:srgbClr val="000000"/>
              </a:solidFill>
              <a:round/>
              <a:headEnd/>
              <a:tailEnd/>
            </a:ln>
          </p:spPr>
          <p:txBody>
            <a:bodyPr/>
            <a:lstStyle/>
            <a:p>
              <a:endParaRPr lang="ja-JP" altLang="en-US"/>
            </a:p>
          </p:txBody>
        </p:sp>
        <p:sp>
          <p:nvSpPr>
            <p:cNvPr id="23604" name="Rectangle 43"/>
            <p:cNvSpPr>
              <a:spLocks noChangeAspect="1" noChangeArrowheads="1"/>
            </p:cNvSpPr>
            <p:nvPr/>
          </p:nvSpPr>
          <p:spPr bwMode="auto">
            <a:xfrm>
              <a:off x="7111" y="10487"/>
              <a:ext cx="61" cy="136"/>
            </a:xfrm>
            <a:prstGeom prst="rect">
              <a:avLst/>
            </a:prstGeom>
            <a:solidFill>
              <a:srgbClr val="BECAC7"/>
            </a:solidFill>
            <a:ln w="1905">
              <a:solidFill>
                <a:srgbClr val="000000"/>
              </a:solidFill>
              <a:miter lim="800000"/>
              <a:headEnd/>
              <a:tailEnd/>
            </a:ln>
          </p:spPr>
          <p:txBody>
            <a:bodyPr/>
            <a:lstStyle/>
            <a:p>
              <a:pPr algn="ctr"/>
              <a:endParaRPr lang="ja-JP" altLang="en-US" b="0" u="none">
                <a:solidFill>
                  <a:schemeClr val="tx1"/>
                </a:solidFill>
                <a:latin typeface="Arial" pitchFamily="34" charset="0"/>
              </a:endParaRPr>
            </a:p>
          </p:txBody>
        </p:sp>
        <p:sp>
          <p:nvSpPr>
            <p:cNvPr id="23605" name="Freeform 44"/>
            <p:cNvSpPr>
              <a:spLocks noChangeAspect="1"/>
            </p:cNvSpPr>
            <p:nvPr/>
          </p:nvSpPr>
          <p:spPr bwMode="auto">
            <a:xfrm>
              <a:off x="7401" y="10372"/>
              <a:ext cx="1" cy="75"/>
            </a:xfrm>
            <a:custGeom>
              <a:avLst/>
              <a:gdLst>
                <a:gd name="T0" fmla="*/ 0 w 1"/>
                <a:gd name="T1" fmla="*/ 0 h 66"/>
                <a:gd name="T2" fmla="*/ 0 w 1"/>
                <a:gd name="T3" fmla="*/ 588 h 66"/>
                <a:gd name="T4" fmla="*/ 0 w 1"/>
                <a:gd name="T5" fmla="*/ 1417 h 66"/>
                <a:gd name="T6" fmla="*/ 0 w 1"/>
                <a:gd name="T7" fmla="*/ 862 h 66"/>
                <a:gd name="T8" fmla="*/ 0 w 1"/>
                <a:gd name="T9" fmla="*/ 0 h 66"/>
                <a:gd name="T10" fmla="*/ 0 60000 65536"/>
                <a:gd name="T11" fmla="*/ 0 60000 65536"/>
                <a:gd name="T12" fmla="*/ 0 60000 65536"/>
                <a:gd name="T13" fmla="*/ 0 60000 65536"/>
                <a:gd name="T14" fmla="*/ 0 60000 65536"/>
                <a:gd name="T15" fmla="*/ 0 w 1"/>
                <a:gd name="T16" fmla="*/ 0 h 66"/>
                <a:gd name="T17" fmla="*/ 1 w 1"/>
                <a:gd name="T18" fmla="*/ 66 h 66"/>
              </a:gdLst>
              <a:ahLst/>
              <a:cxnLst>
                <a:cxn ang="T10">
                  <a:pos x="T0" y="T1"/>
                </a:cxn>
                <a:cxn ang="T11">
                  <a:pos x="T2" y="T3"/>
                </a:cxn>
                <a:cxn ang="T12">
                  <a:pos x="T4" y="T5"/>
                </a:cxn>
                <a:cxn ang="T13">
                  <a:pos x="T6" y="T7"/>
                </a:cxn>
                <a:cxn ang="T14">
                  <a:pos x="T8" y="T9"/>
                </a:cxn>
              </a:cxnLst>
              <a:rect l="T15" t="T16" r="T17" b="T18"/>
              <a:pathLst>
                <a:path w="1" h="66">
                  <a:moveTo>
                    <a:pt x="0" y="0"/>
                  </a:moveTo>
                  <a:lnTo>
                    <a:pt x="0" y="28"/>
                  </a:lnTo>
                  <a:lnTo>
                    <a:pt x="0" y="66"/>
                  </a:lnTo>
                  <a:lnTo>
                    <a:pt x="0" y="41"/>
                  </a:lnTo>
                  <a:lnTo>
                    <a:pt x="0" y="0"/>
                  </a:lnTo>
                  <a:close/>
                </a:path>
              </a:pathLst>
            </a:custGeom>
            <a:solidFill>
              <a:srgbClr val="CCBD8A"/>
            </a:solidFill>
            <a:ln w="1905">
              <a:solidFill>
                <a:srgbClr val="000000"/>
              </a:solidFill>
              <a:round/>
              <a:headEnd/>
              <a:tailEnd/>
            </a:ln>
          </p:spPr>
          <p:txBody>
            <a:bodyPr/>
            <a:lstStyle/>
            <a:p>
              <a:endParaRPr lang="ja-JP" altLang="en-US"/>
            </a:p>
          </p:txBody>
        </p:sp>
        <p:sp>
          <p:nvSpPr>
            <p:cNvPr id="23606" name="Rectangle 45"/>
            <p:cNvSpPr>
              <a:spLocks noChangeAspect="1" noChangeArrowheads="1"/>
            </p:cNvSpPr>
            <p:nvPr/>
          </p:nvSpPr>
          <p:spPr bwMode="auto">
            <a:xfrm>
              <a:off x="7401" y="10404"/>
              <a:ext cx="151" cy="54"/>
            </a:xfrm>
            <a:prstGeom prst="rect">
              <a:avLst/>
            </a:prstGeom>
            <a:solidFill>
              <a:srgbClr val="A29D89"/>
            </a:solidFill>
            <a:ln w="1905">
              <a:solidFill>
                <a:srgbClr val="000000"/>
              </a:solidFill>
              <a:miter lim="800000"/>
              <a:headEnd/>
              <a:tailEnd/>
            </a:ln>
          </p:spPr>
          <p:txBody>
            <a:bodyPr/>
            <a:lstStyle/>
            <a:p>
              <a:pPr algn="ctr"/>
              <a:endParaRPr lang="ja-JP" altLang="en-US" b="0" u="none">
                <a:solidFill>
                  <a:schemeClr val="tx1"/>
                </a:solidFill>
                <a:latin typeface="Arial" pitchFamily="34" charset="0"/>
              </a:endParaRPr>
            </a:p>
          </p:txBody>
        </p:sp>
        <p:sp>
          <p:nvSpPr>
            <p:cNvPr id="23607" name="Freeform 46"/>
            <p:cNvSpPr>
              <a:spLocks noChangeAspect="1"/>
            </p:cNvSpPr>
            <p:nvPr/>
          </p:nvSpPr>
          <p:spPr bwMode="auto">
            <a:xfrm>
              <a:off x="7100" y="10268"/>
              <a:ext cx="2" cy="133"/>
            </a:xfrm>
            <a:custGeom>
              <a:avLst/>
              <a:gdLst>
                <a:gd name="T0" fmla="*/ 0 w 2"/>
                <a:gd name="T1" fmla="*/ 956 h 117"/>
                <a:gd name="T2" fmla="*/ 0 w 2"/>
                <a:gd name="T3" fmla="*/ 0 h 117"/>
                <a:gd name="T4" fmla="*/ 0 w 2"/>
                <a:gd name="T5" fmla="*/ 1307 h 117"/>
                <a:gd name="T6" fmla="*/ 0 w 2"/>
                <a:gd name="T7" fmla="*/ 2550 h 117"/>
                <a:gd name="T8" fmla="*/ 0 w 2"/>
                <a:gd name="T9" fmla="*/ 956 h 117"/>
                <a:gd name="T10" fmla="*/ 0 60000 65536"/>
                <a:gd name="T11" fmla="*/ 0 60000 65536"/>
                <a:gd name="T12" fmla="*/ 0 60000 65536"/>
                <a:gd name="T13" fmla="*/ 0 60000 65536"/>
                <a:gd name="T14" fmla="*/ 0 60000 65536"/>
                <a:gd name="T15" fmla="*/ 0 w 2"/>
                <a:gd name="T16" fmla="*/ 0 h 117"/>
                <a:gd name="T17" fmla="*/ 2 w 2"/>
                <a:gd name="T18" fmla="*/ 117 h 117"/>
              </a:gdLst>
              <a:ahLst/>
              <a:cxnLst>
                <a:cxn ang="T10">
                  <a:pos x="T0" y="T1"/>
                </a:cxn>
                <a:cxn ang="T11">
                  <a:pos x="T2" y="T3"/>
                </a:cxn>
                <a:cxn ang="T12">
                  <a:pos x="T4" y="T5"/>
                </a:cxn>
                <a:cxn ang="T13">
                  <a:pos x="T6" y="T7"/>
                </a:cxn>
                <a:cxn ang="T14">
                  <a:pos x="T8" y="T9"/>
                </a:cxn>
              </a:cxnLst>
              <a:rect l="T15" t="T16" r="T17" b="T18"/>
              <a:pathLst>
                <a:path w="2" h="117">
                  <a:moveTo>
                    <a:pt x="0" y="44"/>
                  </a:moveTo>
                  <a:lnTo>
                    <a:pt x="0" y="0"/>
                  </a:lnTo>
                  <a:lnTo>
                    <a:pt x="0" y="60"/>
                  </a:lnTo>
                  <a:lnTo>
                    <a:pt x="0" y="117"/>
                  </a:lnTo>
                  <a:lnTo>
                    <a:pt x="0" y="44"/>
                  </a:lnTo>
                  <a:close/>
                </a:path>
              </a:pathLst>
            </a:custGeom>
            <a:solidFill>
              <a:srgbClr val="C5B47B"/>
            </a:solidFill>
            <a:ln w="1905">
              <a:solidFill>
                <a:srgbClr val="000000"/>
              </a:solidFill>
              <a:round/>
              <a:headEnd/>
              <a:tailEnd/>
            </a:ln>
          </p:spPr>
          <p:txBody>
            <a:bodyPr/>
            <a:lstStyle/>
            <a:p>
              <a:endParaRPr lang="ja-JP" altLang="en-US"/>
            </a:p>
          </p:txBody>
        </p:sp>
        <p:sp>
          <p:nvSpPr>
            <p:cNvPr id="23608" name="Rectangle 47"/>
            <p:cNvSpPr>
              <a:spLocks noChangeAspect="1" noChangeArrowheads="1"/>
            </p:cNvSpPr>
            <p:nvPr/>
          </p:nvSpPr>
          <p:spPr bwMode="auto">
            <a:xfrm>
              <a:off x="6953" y="10318"/>
              <a:ext cx="154" cy="89"/>
            </a:xfrm>
            <a:prstGeom prst="rect">
              <a:avLst/>
            </a:prstGeom>
            <a:solidFill>
              <a:srgbClr val="A39E8A"/>
            </a:solidFill>
            <a:ln w="1905">
              <a:solidFill>
                <a:srgbClr val="000000"/>
              </a:solidFill>
              <a:miter lim="800000"/>
              <a:headEnd/>
              <a:tailEnd/>
            </a:ln>
          </p:spPr>
          <p:txBody>
            <a:bodyPr/>
            <a:lstStyle/>
            <a:p>
              <a:pPr algn="ctr"/>
              <a:endParaRPr lang="ja-JP" altLang="en-US" b="0" u="none">
                <a:solidFill>
                  <a:schemeClr val="tx1"/>
                </a:solidFill>
                <a:latin typeface="Arial" pitchFamily="34" charset="0"/>
              </a:endParaRPr>
            </a:p>
          </p:txBody>
        </p:sp>
        <p:sp>
          <p:nvSpPr>
            <p:cNvPr id="23609" name="Freeform 48"/>
            <p:cNvSpPr>
              <a:spLocks noChangeAspect="1"/>
            </p:cNvSpPr>
            <p:nvPr/>
          </p:nvSpPr>
          <p:spPr bwMode="auto">
            <a:xfrm>
              <a:off x="7147" y="10434"/>
              <a:ext cx="158" cy="35"/>
            </a:xfrm>
            <a:custGeom>
              <a:avLst/>
              <a:gdLst>
                <a:gd name="T0" fmla="*/ 0 w 139"/>
                <a:gd name="T1" fmla="*/ 0 h 31"/>
                <a:gd name="T2" fmla="*/ 3018 w 139"/>
                <a:gd name="T3" fmla="*/ 0 h 31"/>
                <a:gd name="T4" fmla="*/ 2819 w 139"/>
                <a:gd name="T5" fmla="*/ 574 h 31"/>
                <a:gd name="T6" fmla="*/ 0 w 139"/>
                <a:gd name="T7" fmla="*/ 574 h 31"/>
                <a:gd name="T8" fmla="*/ 0 w 139"/>
                <a:gd name="T9" fmla="*/ 0 h 31"/>
                <a:gd name="T10" fmla="*/ 0 60000 65536"/>
                <a:gd name="T11" fmla="*/ 0 60000 65536"/>
                <a:gd name="T12" fmla="*/ 0 60000 65536"/>
                <a:gd name="T13" fmla="*/ 0 60000 65536"/>
                <a:gd name="T14" fmla="*/ 0 60000 65536"/>
                <a:gd name="T15" fmla="*/ 0 w 139"/>
                <a:gd name="T16" fmla="*/ 0 h 31"/>
                <a:gd name="T17" fmla="*/ 139 w 139"/>
                <a:gd name="T18" fmla="*/ 31 h 31"/>
              </a:gdLst>
              <a:ahLst/>
              <a:cxnLst>
                <a:cxn ang="T10">
                  <a:pos x="T0" y="T1"/>
                </a:cxn>
                <a:cxn ang="T11">
                  <a:pos x="T2" y="T3"/>
                </a:cxn>
                <a:cxn ang="T12">
                  <a:pos x="T4" y="T5"/>
                </a:cxn>
                <a:cxn ang="T13">
                  <a:pos x="T6" y="T7"/>
                </a:cxn>
                <a:cxn ang="T14">
                  <a:pos x="T8" y="T9"/>
                </a:cxn>
              </a:cxnLst>
              <a:rect l="T15" t="T16" r="T17" b="T18"/>
              <a:pathLst>
                <a:path w="139" h="31">
                  <a:moveTo>
                    <a:pt x="0" y="0"/>
                  </a:moveTo>
                  <a:lnTo>
                    <a:pt x="139" y="0"/>
                  </a:lnTo>
                  <a:lnTo>
                    <a:pt x="130" y="31"/>
                  </a:lnTo>
                  <a:lnTo>
                    <a:pt x="0" y="31"/>
                  </a:lnTo>
                  <a:lnTo>
                    <a:pt x="0" y="0"/>
                  </a:lnTo>
                  <a:close/>
                </a:path>
              </a:pathLst>
            </a:custGeom>
            <a:solidFill>
              <a:srgbClr val="A19DA0"/>
            </a:solidFill>
            <a:ln w="1905">
              <a:solidFill>
                <a:srgbClr val="000000"/>
              </a:solidFill>
              <a:round/>
              <a:headEnd/>
              <a:tailEnd/>
            </a:ln>
          </p:spPr>
          <p:txBody>
            <a:bodyPr/>
            <a:lstStyle/>
            <a:p>
              <a:endParaRPr lang="ja-JP" altLang="en-US"/>
            </a:p>
          </p:txBody>
        </p:sp>
        <p:sp>
          <p:nvSpPr>
            <p:cNvPr id="23610" name="Freeform 49"/>
            <p:cNvSpPr>
              <a:spLocks noChangeAspect="1"/>
            </p:cNvSpPr>
            <p:nvPr/>
          </p:nvSpPr>
          <p:spPr bwMode="auto">
            <a:xfrm>
              <a:off x="7344" y="10434"/>
              <a:ext cx="4" cy="68"/>
            </a:xfrm>
            <a:custGeom>
              <a:avLst/>
              <a:gdLst>
                <a:gd name="T0" fmla="*/ 2759 w 3"/>
                <a:gd name="T1" fmla="*/ 0 h 60"/>
                <a:gd name="T2" fmla="*/ 0 w 3"/>
                <a:gd name="T3" fmla="*/ 384 h 60"/>
                <a:gd name="T4" fmla="*/ 0 w 3"/>
                <a:gd name="T5" fmla="*/ 1210 h 60"/>
                <a:gd name="T6" fmla="*/ 0 w 3"/>
                <a:gd name="T7" fmla="*/ 632 h 60"/>
                <a:gd name="T8" fmla="*/ 2759 w 3"/>
                <a:gd name="T9" fmla="*/ 0 h 60"/>
                <a:gd name="T10" fmla="*/ 0 60000 65536"/>
                <a:gd name="T11" fmla="*/ 0 60000 65536"/>
                <a:gd name="T12" fmla="*/ 0 60000 65536"/>
                <a:gd name="T13" fmla="*/ 0 60000 65536"/>
                <a:gd name="T14" fmla="*/ 0 60000 65536"/>
                <a:gd name="T15" fmla="*/ 0 w 3"/>
                <a:gd name="T16" fmla="*/ 0 h 60"/>
                <a:gd name="T17" fmla="*/ 3 w 3"/>
                <a:gd name="T18" fmla="*/ 60 h 60"/>
              </a:gdLst>
              <a:ahLst/>
              <a:cxnLst>
                <a:cxn ang="T10">
                  <a:pos x="T0" y="T1"/>
                </a:cxn>
                <a:cxn ang="T11">
                  <a:pos x="T2" y="T3"/>
                </a:cxn>
                <a:cxn ang="T12">
                  <a:pos x="T4" y="T5"/>
                </a:cxn>
                <a:cxn ang="T13">
                  <a:pos x="T6" y="T7"/>
                </a:cxn>
                <a:cxn ang="T14">
                  <a:pos x="T8" y="T9"/>
                </a:cxn>
              </a:cxnLst>
              <a:rect l="T15" t="T16" r="T17" b="T18"/>
              <a:pathLst>
                <a:path w="3" h="60">
                  <a:moveTo>
                    <a:pt x="3" y="0"/>
                  </a:moveTo>
                  <a:lnTo>
                    <a:pt x="0" y="19"/>
                  </a:lnTo>
                  <a:lnTo>
                    <a:pt x="0" y="60"/>
                  </a:lnTo>
                  <a:lnTo>
                    <a:pt x="0" y="31"/>
                  </a:lnTo>
                  <a:lnTo>
                    <a:pt x="3" y="0"/>
                  </a:lnTo>
                  <a:close/>
                </a:path>
              </a:pathLst>
            </a:custGeom>
            <a:solidFill>
              <a:srgbClr val="313131"/>
            </a:solidFill>
            <a:ln w="1905">
              <a:solidFill>
                <a:srgbClr val="000000"/>
              </a:solidFill>
              <a:round/>
              <a:headEnd/>
              <a:tailEnd/>
            </a:ln>
          </p:spPr>
          <p:txBody>
            <a:bodyPr/>
            <a:lstStyle/>
            <a:p>
              <a:endParaRPr lang="ja-JP" altLang="en-US"/>
            </a:p>
          </p:txBody>
        </p:sp>
        <p:sp>
          <p:nvSpPr>
            <p:cNvPr id="23611" name="Rectangle 50"/>
            <p:cNvSpPr>
              <a:spLocks noChangeAspect="1" noChangeArrowheads="1"/>
            </p:cNvSpPr>
            <p:nvPr/>
          </p:nvSpPr>
          <p:spPr bwMode="auto">
            <a:xfrm>
              <a:off x="7344" y="10455"/>
              <a:ext cx="146" cy="57"/>
            </a:xfrm>
            <a:prstGeom prst="rect">
              <a:avLst/>
            </a:prstGeom>
            <a:solidFill>
              <a:srgbClr val="5C5C5C"/>
            </a:solidFill>
            <a:ln w="1905">
              <a:solidFill>
                <a:srgbClr val="000000"/>
              </a:solidFill>
              <a:miter lim="800000"/>
              <a:headEnd/>
              <a:tailEnd/>
            </a:ln>
          </p:spPr>
          <p:txBody>
            <a:bodyPr/>
            <a:lstStyle/>
            <a:p>
              <a:pPr algn="ctr"/>
              <a:endParaRPr lang="ja-JP" altLang="en-US" b="0" u="none">
                <a:solidFill>
                  <a:schemeClr val="tx1"/>
                </a:solidFill>
                <a:latin typeface="Arial" pitchFamily="34" charset="0"/>
              </a:endParaRPr>
            </a:p>
          </p:txBody>
        </p:sp>
        <p:sp>
          <p:nvSpPr>
            <p:cNvPr id="23612" name="Freeform 51"/>
            <p:cNvSpPr>
              <a:spLocks noChangeAspect="1"/>
            </p:cNvSpPr>
            <p:nvPr/>
          </p:nvSpPr>
          <p:spPr bwMode="auto">
            <a:xfrm>
              <a:off x="7222" y="10455"/>
              <a:ext cx="107" cy="47"/>
            </a:xfrm>
            <a:custGeom>
              <a:avLst/>
              <a:gdLst>
                <a:gd name="T0" fmla="*/ 229 w 95"/>
                <a:gd name="T1" fmla="*/ 0 h 41"/>
                <a:gd name="T2" fmla="*/ 1660 w 95"/>
                <a:gd name="T3" fmla="*/ 0 h 41"/>
                <a:gd name="T4" fmla="*/ 1660 w 95"/>
                <a:gd name="T5" fmla="*/ 1098 h 41"/>
                <a:gd name="T6" fmla="*/ 0 w 95"/>
                <a:gd name="T7" fmla="*/ 1098 h 41"/>
                <a:gd name="T8" fmla="*/ 229 w 95"/>
                <a:gd name="T9" fmla="*/ 0 h 41"/>
                <a:gd name="T10" fmla="*/ 0 60000 65536"/>
                <a:gd name="T11" fmla="*/ 0 60000 65536"/>
                <a:gd name="T12" fmla="*/ 0 60000 65536"/>
                <a:gd name="T13" fmla="*/ 0 60000 65536"/>
                <a:gd name="T14" fmla="*/ 0 60000 65536"/>
                <a:gd name="T15" fmla="*/ 0 w 95"/>
                <a:gd name="T16" fmla="*/ 0 h 41"/>
                <a:gd name="T17" fmla="*/ 95 w 95"/>
                <a:gd name="T18" fmla="*/ 41 h 41"/>
              </a:gdLst>
              <a:ahLst/>
              <a:cxnLst>
                <a:cxn ang="T10">
                  <a:pos x="T0" y="T1"/>
                </a:cxn>
                <a:cxn ang="T11">
                  <a:pos x="T2" y="T3"/>
                </a:cxn>
                <a:cxn ang="T12">
                  <a:pos x="T4" y="T5"/>
                </a:cxn>
                <a:cxn ang="T13">
                  <a:pos x="T6" y="T7"/>
                </a:cxn>
                <a:cxn ang="T14">
                  <a:pos x="T8" y="T9"/>
                </a:cxn>
              </a:cxnLst>
              <a:rect l="T15" t="T16" r="T17" b="T18"/>
              <a:pathLst>
                <a:path w="95" h="41">
                  <a:moveTo>
                    <a:pt x="13" y="0"/>
                  </a:moveTo>
                  <a:lnTo>
                    <a:pt x="95" y="0"/>
                  </a:lnTo>
                  <a:lnTo>
                    <a:pt x="95" y="41"/>
                  </a:lnTo>
                  <a:lnTo>
                    <a:pt x="0" y="41"/>
                  </a:lnTo>
                  <a:lnTo>
                    <a:pt x="13" y="0"/>
                  </a:lnTo>
                  <a:close/>
                </a:path>
              </a:pathLst>
            </a:custGeom>
            <a:solidFill>
              <a:srgbClr val="929795"/>
            </a:solidFill>
            <a:ln w="1905">
              <a:solidFill>
                <a:srgbClr val="000000"/>
              </a:solidFill>
              <a:round/>
              <a:headEnd/>
              <a:tailEnd/>
            </a:ln>
          </p:spPr>
          <p:txBody>
            <a:bodyPr/>
            <a:lstStyle/>
            <a:p>
              <a:endParaRPr lang="ja-JP" altLang="en-US"/>
            </a:p>
          </p:txBody>
        </p:sp>
        <p:sp>
          <p:nvSpPr>
            <p:cNvPr id="23613" name="Freeform 52"/>
            <p:cNvSpPr>
              <a:spLocks noChangeAspect="1"/>
            </p:cNvSpPr>
            <p:nvPr/>
          </p:nvSpPr>
          <p:spPr bwMode="auto">
            <a:xfrm>
              <a:off x="7147" y="10455"/>
              <a:ext cx="18" cy="114"/>
            </a:xfrm>
            <a:custGeom>
              <a:avLst/>
              <a:gdLst>
                <a:gd name="T0" fmla="*/ 99 w 16"/>
                <a:gd name="T1" fmla="*/ 1216 h 101"/>
                <a:gd name="T2" fmla="*/ 255 w 16"/>
                <a:gd name="T3" fmla="*/ 0 h 101"/>
                <a:gd name="T4" fmla="*/ 255 w 16"/>
                <a:gd name="T5" fmla="*/ 758 h 101"/>
                <a:gd name="T6" fmla="*/ 0 w 16"/>
                <a:gd name="T7" fmla="*/ 1858 h 101"/>
                <a:gd name="T8" fmla="*/ 99 w 16"/>
                <a:gd name="T9" fmla="*/ 1216 h 101"/>
                <a:gd name="T10" fmla="*/ 0 60000 65536"/>
                <a:gd name="T11" fmla="*/ 0 60000 65536"/>
                <a:gd name="T12" fmla="*/ 0 60000 65536"/>
                <a:gd name="T13" fmla="*/ 0 60000 65536"/>
                <a:gd name="T14" fmla="*/ 0 60000 65536"/>
                <a:gd name="T15" fmla="*/ 0 w 16"/>
                <a:gd name="T16" fmla="*/ 0 h 101"/>
                <a:gd name="T17" fmla="*/ 16 w 16"/>
                <a:gd name="T18" fmla="*/ 101 h 101"/>
              </a:gdLst>
              <a:ahLst/>
              <a:cxnLst>
                <a:cxn ang="T10">
                  <a:pos x="T0" y="T1"/>
                </a:cxn>
                <a:cxn ang="T11">
                  <a:pos x="T2" y="T3"/>
                </a:cxn>
                <a:cxn ang="T12">
                  <a:pos x="T4" y="T5"/>
                </a:cxn>
                <a:cxn ang="T13">
                  <a:pos x="T6" y="T7"/>
                </a:cxn>
                <a:cxn ang="T14">
                  <a:pos x="T8" y="T9"/>
                </a:cxn>
              </a:cxnLst>
              <a:rect l="T15" t="T16" r="T17" b="T18"/>
              <a:pathLst>
                <a:path w="16" h="101">
                  <a:moveTo>
                    <a:pt x="6" y="66"/>
                  </a:moveTo>
                  <a:lnTo>
                    <a:pt x="16" y="0"/>
                  </a:lnTo>
                  <a:lnTo>
                    <a:pt x="16" y="41"/>
                  </a:lnTo>
                  <a:lnTo>
                    <a:pt x="0" y="101"/>
                  </a:lnTo>
                  <a:lnTo>
                    <a:pt x="6" y="66"/>
                  </a:lnTo>
                  <a:close/>
                </a:path>
              </a:pathLst>
            </a:custGeom>
            <a:solidFill>
              <a:srgbClr val="C7D0CE"/>
            </a:solidFill>
            <a:ln w="1905">
              <a:solidFill>
                <a:srgbClr val="000000"/>
              </a:solidFill>
              <a:round/>
              <a:headEnd/>
              <a:tailEnd/>
            </a:ln>
          </p:spPr>
          <p:txBody>
            <a:bodyPr/>
            <a:lstStyle/>
            <a:p>
              <a:endParaRPr lang="ja-JP" altLang="en-US"/>
            </a:p>
          </p:txBody>
        </p:sp>
        <p:sp>
          <p:nvSpPr>
            <p:cNvPr id="23614" name="Freeform 53"/>
            <p:cNvSpPr>
              <a:spLocks noChangeAspect="1"/>
            </p:cNvSpPr>
            <p:nvPr/>
          </p:nvSpPr>
          <p:spPr bwMode="auto">
            <a:xfrm>
              <a:off x="7082" y="10530"/>
              <a:ext cx="72" cy="39"/>
            </a:xfrm>
            <a:custGeom>
              <a:avLst/>
              <a:gdLst>
                <a:gd name="T0" fmla="*/ 243 w 63"/>
                <a:gd name="T1" fmla="*/ 0 h 35"/>
                <a:gd name="T2" fmla="*/ 1544 w 63"/>
                <a:gd name="T3" fmla="*/ 0 h 35"/>
                <a:gd name="T4" fmla="*/ 1405 w 63"/>
                <a:gd name="T5" fmla="*/ 462 h 35"/>
                <a:gd name="T6" fmla="*/ 0 w 63"/>
                <a:gd name="T7" fmla="*/ 462 h 35"/>
                <a:gd name="T8" fmla="*/ 243 w 63"/>
                <a:gd name="T9" fmla="*/ 0 h 35"/>
                <a:gd name="T10" fmla="*/ 0 60000 65536"/>
                <a:gd name="T11" fmla="*/ 0 60000 65536"/>
                <a:gd name="T12" fmla="*/ 0 60000 65536"/>
                <a:gd name="T13" fmla="*/ 0 60000 65536"/>
                <a:gd name="T14" fmla="*/ 0 60000 65536"/>
                <a:gd name="T15" fmla="*/ 0 w 63"/>
                <a:gd name="T16" fmla="*/ 0 h 35"/>
                <a:gd name="T17" fmla="*/ 63 w 63"/>
                <a:gd name="T18" fmla="*/ 35 h 35"/>
              </a:gdLst>
              <a:ahLst/>
              <a:cxnLst>
                <a:cxn ang="T10">
                  <a:pos x="T0" y="T1"/>
                </a:cxn>
                <a:cxn ang="T11">
                  <a:pos x="T2" y="T3"/>
                </a:cxn>
                <a:cxn ang="T12">
                  <a:pos x="T4" y="T5"/>
                </a:cxn>
                <a:cxn ang="T13">
                  <a:pos x="T6" y="T7"/>
                </a:cxn>
                <a:cxn ang="T14">
                  <a:pos x="T8" y="T9"/>
                </a:cxn>
              </a:cxnLst>
              <a:rect l="T15" t="T16" r="T17" b="T18"/>
              <a:pathLst>
                <a:path w="63" h="35">
                  <a:moveTo>
                    <a:pt x="10" y="0"/>
                  </a:moveTo>
                  <a:lnTo>
                    <a:pt x="63" y="0"/>
                  </a:lnTo>
                  <a:lnTo>
                    <a:pt x="57" y="35"/>
                  </a:lnTo>
                  <a:lnTo>
                    <a:pt x="0" y="35"/>
                  </a:lnTo>
                  <a:lnTo>
                    <a:pt x="10" y="0"/>
                  </a:lnTo>
                  <a:close/>
                </a:path>
              </a:pathLst>
            </a:custGeom>
            <a:solidFill>
              <a:srgbClr val="9C9E9D"/>
            </a:solidFill>
            <a:ln w="1905">
              <a:solidFill>
                <a:srgbClr val="000000"/>
              </a:solidFill>
              <a:round/>
              <a:headEnd/>
              <a:tailEnd/>
            </a:ln>
          </p:spPr>
          <p:txBody>
            <a:bodyPr/>
            <a:lstStyle/>
            <a:p>
              <a:endParaRPr lang="ja-JP" altLang="en-US"/>
            </a:p>
          </p:txBody>
        </p:sp>
        <p:sp>
          <p:nvSpPr>
            <p:cNvPr id="23615" name="Freeform 54"/>
            <p:cNvSpPr>
              <a:spLocks noChangeAspect="1"/>
            </p:cNvSpPr>
            <p:nvPr/>
          </p:nvSpPr>
          <p:spPr bwMode="auto">
            <a:xfrm>
              <a:off x="7258" y="10518"/>
              <a:ext cx="3" cy="83"/>
            </a:xfrm>
            <a:custGeom>
              <a:avLst/>
              <a:gdLst>
                <a:gd name="T0" fmla="*/ 3 w 3"/>
                <a:gd name="T1" fmla="*/ 0 h 73"/>
                <a:gd name="T2" fmla="*/ 0 w 3"/>
                <a:gd name="T3" fmla="*/ 650 h 73"/>
                <a:gd name="T4" fmla="*/ 0 w 3"/>
                <a:gd name="T5" fmla="*/ 1596 h 73"/>
                <a:gd name="T6" fmla="*/ 0 w 3"/>
                <a:gd name="T7" fmla="*/ 972 h 73"/>
                <a:gd name="T8" fmla="*/ 3 w 3"/>
                <a:gd name="T9" fmla="*/ 0 h 73"/>
                <a:gd name="T10" fmla="*/ 0 60000 65536"/>
                <a:gd name="T11" fmla="*/ 0 60000 65536"/>
                <a:gd name="T12" fmla="*/ 0 60000 65536"/>
                <a:gd name="T13" fmla="*/ 0 60000 65536"/>
                <a:gd name="T14" fmla="*/ 0 60000 65536"/>
                <a:gd name="T15" fmla="*/ 0 w 3"/>
                <a:gd name="T16" fmla="*/ 0 h 73"/>
                <a:gd name="T17" fmla="*/ 3 w 3"/>
                <a:gd name="T18" fmla="*/ 73 h 73"/>
              </a:gdLst>
              <a:ahLst/>
              <a:cxnLst>
                <a:cxn ang="T10">
                  <a:pos x="T0" y="T1"/>
                </a:cxn>
                <a:cxn ang="T11">
                  <a:pos x="T2" y="T3"/>
                </a:cxn>
                <a:cxn ang="T12">
                  <a:pos x="T4" y="T5"/>
                </a:cxn>
                <a:cxn ang="T13">
                  <a:pos x="T6" y="T7"/>
                </a:cxn>
                <a:cxn ang="T14">
                  <a:pos x="T8" y="T9"/>
                </a:cxn>
              </a:cxnLst>
              <a:rect l="T15" t="T16" r="T17" b="T18"/>
              <a:pathLst>
                <a:path w="3" h="73">
                  <a:moveTo>
                    <a:pt x="3" y="0"/>
                  </a:moveTo>
                  <a:lnTo>
                    <a:pt x="0" y="29"/>
                  </a:lnTo>
                  <a:lnTo>
                    <a:pt x="0" y="73"/>
                  </a:lnTo>
                  <a:lnTo>
                    <a:pt x="0" y="45"/>
                  </a:lnTo>
                  <a:lnTo>
                    <a:pt x="3" y="0"/>
                  </a:lnTo>
                  <a:close/>
                </a:path>
              </a:pathLst>
            </a:custGeom>
            <a:solidFill>
              <a:srgbClr val="2A2A2A"/>
            </a:solidFill>
            <a:ln w="1905">
              <a:solidFill>
                <a:srgbClr val="000000"/>
              </a:solidFill>
              <a:round/>
              <a:headEnd/>
              <a:tailEnd/>
            </a:ln>
          </p:spPr>
          <p:txBody>
            <a:bodyPr/>
            <a:lstStyle/>
            <a:p>
              <a:endParaRPr lang="ja-JP" altLang="en-US"/>
            </a:p>
          </p:txBody>
        </p:sp>
        <p:sp>
          <p:nvSpPr>
            <p:cNvPr id="23616" name="Freeform 55"/>
            <p:cNvSpPr>
              <a:spLocks noChangeAspect="1"/>
            </p:cNvSpPr>
            <p:nvPr/>
          </p:nvSpPr>
          <p:spPr bwMode="auto">
            <a:xfrm>
              <a:off x="7509" y="10530"/>
              <a:ext cx="11" cy="96"/>
            </a:xfrm>
            <a:custGeom>
              <a:avLst/>
              <a:gdLst>
                <a:gd name="T0" fmla="*/ 0 w 10"/>
                <a:gd name="T1" fmla="*/ 0 h 85"/>
                <a:gd name="T2" fmla="*/ 92 w 10"/>
                <a:gd name="T3" fmla="*/ 671 h 85"/>
                <a:gd name="T4" fmla="*/ 0 w 10"/>
                <a:gd name="T5" fmla="*/ 1573 h 85"/>
                <a:gd name="T6" fmla="*/ 0 w 10"/>
                <a:gd name="T7" fmla="*/ 671 h 85"/>
                <a:gd name="T8" fmla="*/ 0 w 10"/>
                <a:gd name="T9" fmla="*/ 0 h 85"/>
                <a:gd name="T10" fmla="*/ 0 60000 65536"/>
                <a:gd name="T11" fmla="*/ 0 60000 65536"/>
                <a:gd name="T12" fmla="*/ 0 60000 65536"/>
                <a:gd name="T13" fmla="*/ 0 60000 65536"/>
                <a:gd name="T14" fmla="*/ 0 60000 65536"/>
                <a:gd name="T15" fmla="*/ 0 w 10"/>
                <a:gd name="T16" fmla="*/ 0 h 85"/>
                <a:gd name="T17" fmla="*/ 10 w 10"/>
                <a:gd name="T18" fmla="*/ 85 h 85"/>
              </a:gdLst>
              <a:ahLst/>
              <a:cxnLst>
                <a:cxn ang="T10">
                  <a:pos x="T0" y="T1"/>
                </a:cxn>
                <a:cxn ang="T11">
                  <a:pos x="T2" y="T3"/>
                </a:cxn>
                <a:cxn ang="T12">
                  <a:pos x="T4" y="T5"/>
                </a:cxn>
                <a:cxn ang="T13">
                  <a:pos x="T6" y="T7"/>
                </a:cxn>
                <a:cxn ang="T14">
                  <a:pos x="T8" y="T9"/>
                </a:cxn>
              </a:cxnLst>
              <a:rect l="T15" t="T16" r="T17" b="T18"/>
              <a:pathLst>
                <a:path w="10" h="85">
                  <a:moveTo>
                    <a:pt x="0" y="0"/>
                  </a:moveTo>
                  <a:lnTo>
                    <a:pt x="10" y="35"/>
                  </a:lnTo>
                  <a:lnTo>
                    <a:pt x="0" y="85"/>
                  </a:lnTo>
                  <a:lnTo>
                    <a:pt x="0" y="35"/>
                  </a:lnTo>
                  <a:lnTo>
                    <a:pt x="0" y="0"/>
                  </a:lnTo>
                  <a:close/>
                </a:path>
              </a:pathLst>
            </a:custGeom>
            <a:solidFill>
              <a:srgbClr val="A0A0A0"/>
            </a:solidFill>
            <a:ln w="1905">
              <a:solidFill>
                <a:srgbClr val="000000"/>
              </a:solidFill>
              <a:round/>
              <a:headEnd/>
              <a:tailEnd/>
            </a:ln>
          </p:spPr>
          <p:txBody>
            <a:bodyPr/>
            <a:lstStyle/>
            <a:p>
              <a:endParaRPr lang="ja-JP" altLang="en-US"/>
            </a:p>
          </p:txBody>
        </p:sp>
        <p:sp>
          <p:nvSpPr>
            <p:cNvPr id="23617" name="Freeform 56"/>
            <p:cNvSpPr>
              <a:spLocks noChangeAspect="1"/>
            </p:cNvSpPr>
            <p:nvPr/>
          </p:nvSpPr>
          <p:spPr bwMode="auto">
            <a:xfrm>
              <a:off x="7441" y="10537"/>
              <a:ext cx="11" cy="93"/>
            </a:xfrm>
            <a:custGeom>
              <a:avLst/>
              <a:gdLst>
                <a:gd name="T0" fmla="*/ 0 w 10"/>
                <a:gd name="T1" fmla="*/ 0 h 82"/>
                <a:gd name="T2" fmla="*/ 92 w 10"/>
                <a:gd name="T3" fmla="*/ 796 h 82"/>
                <a:gd name="T4" fmla="*/ 0 w 10"/>
                <a:gd name="T5" fmla="*/ 1676 h 82"/>
                <a:gd name="T6" fmla="*/ 0 w 10"/>
                <a:gd name="T7" fmla="*/ 796 h 82"/>
                <a:gd name="T8" fmla="*/ 0 w 10"/>
                <a:gd name="T9" fmla="*/ 0 h 82"/>
                <a:gd name="T10" fmla="*/ 0 60000 65536"/>
                <a:gd name="T11" fmla="*/ 0 60000 65536"/>
                <a:gd name="T12" fmla="*/ 0 60000 65536"/>
                <a:gd name="T13" fmla="*/ 0 60000 65536"/>
                <a:gd name="T14" fmla="*/ 0 60000 65536"/>
                <a:gd name="T15" fmla="*/ 0 w 10"/>
                <a:gd name="T16" fmla="*/ 0 h 82"/>
                <a:gd name="T17" fmla="*/ 10 w 10"/>
                <a:gd name="T18" fmla="*/ 82 h 82"/>
              </a:gdLst>
              <a:ahLst/>
              <a:cxnLst>
                <a:cxn ang="T10">
                  <a:pos x="T0" y="T1"/>
                </a:cxn>
                <a:cxn ang="T11">
                  <a:pos x="T2" y="T3"/>
                </a:cxn>
                <a:cxn ang="T12">
                  <a:pos x="T4" y="T5"/>
                </a:cxn>
                <a:cxn ang="T13">
                  <a:pos x="T6" y="T7"/>
                </a:cxn>
                <a:cxn ang="T14">
                  <a:pos x="T8" y="T9"/>
                </a:cxn>
              </a:cxnLst>
              <a:rect l="T15" t="T16" r="T17" b="T18"/>
              <a:pathLst>
                <a:path w="10" h="82">
                  <a:moveTo>
                    <a:pt x="0" y="0"/>
                  </a:moveTo>
                  <a:lnTo>
                    <a:pt x="10" y="38"/>
                  </a:lnTo>
                  <a:lnTo>
                    <a:pt x="0" y="82"/>
                  </a:lnTo>
                  <a:lnTo>
                    <a:pt x="0" y="38"/>
                  </a:lnTo>
                  <a:lnTo>
                    <a:pt x="0" y="0"/>
                  </a:lnTo>
                  <a:close/>
                </a:path>
              </a:pathLst>
            </a:custGeom>
            <a:solidFill>
              <a:srgbClr val="9D9D9D"/>
            </a:solidFill>
            <a:ln w="1905">
              <a:solidFill>
                <a:srgbClr val="000000"/>
              </a:solidFill>
              <a:round/>
              <a:headEnd/>
              <a:tailEnd/>
            </a:ln>
          </p:spPr>
          <p:txBody>
            <a:bodyPr/>
            <a:lstStyle/>
            <a:p>
              <a:endParaRPr lang="ja-JP" altLang="en-US"/>
            </a:p>
          </p:txBody>
        </p:sp>
        <p:sp>
          <p:nvSpPr>
            <p:cNvPr id="23618" name="Freeform 57"/>
            <p:cNvSpPr>
              <a:spLocks noChangeAspect="1"/>
            </p:cNvSpPr>
            <p:nvPr/>
          </p:nvSpPr>
          <p:spPr bwMode="auto">
            <a:xfrm>
              <a:off x="7046" y="10440"/>
              <a:ext cx="1" cy="129"/>
            </a:xfrm>
            <a:custGeom>
              <a:avLst/>
              <a:gdLst>
                <a:gd name="T0" fmla="*/ 0 w 1"/>
                <a:gd name="T1" fmla="*/ 1047 h 114"/>
                <a:gd name="T2" fmla="*/ 0 w 1"/>
                <a:gd name="T3" fmla="*/ 0 h 114"/>
                <a:gd name="T4" fmla="*/ 0 w 1"/>
                <a:gd name="T5" fmla="*/ 1341 h 114"/>
                <a:gd name="T6" fmla="*/ 0 w 1"/>
                <a:gd name="T7" fmla="*/ 2228 h 114"/>
                <a:gd name="T8" fmla="*/ 0 w 1"/>
                <a:gd name="T9" fmla="*/ 1047 h 114"/>
                <a:gd name="T10" fmla="*/ 0 60000 65536"/>
                <a:gd name="T11" fmla="*/ 0 60000 65536"/>
                <a:gd name="T12" fmla="*/ 0 60000 65536"/>
                <a:gd name="T13" fmla="*/ 0 60000 65536"/>
                <a:gd name="T14" fmla="*/ 0 60000 65536"/>
                <a:gd name="T15" fmla="*/ 0 w 1"/>
                <a:gd name="T16" fmla="*/ 0 h 114"/>
                <a:gd name="T17" fmla="*/ 1 w 1"/>
                <a:gd name="T18" fmla="*/ 114 h 114"/>
              </a:gdLst>
              <a:ahLst/>
              <a:cxnLst>
                <a:cxn ang="T10">
                  <a:pos x="T0" y="T1"/>
                </a:cxn>
                <a:cxn ang="T11">
                  <a:pos x="T2" y="T3"/>
                </a:cxn>
                <a:cxn ang="T12">
                  <a:pos x="T4" y="T5"/>
                </a:cxn>
                <a:cxn ang="T13">
                  <a:pos x="T6" y="T7"/>
                </a:cxn>
                <a:cxn ang="T14">
                  <a:pos x="T8" y="T9"/>
                </a:cxn>
              </a:cxnLst>
              <a:rect l="T15" t="T16" r="T17" b="T18"/>
              <a:pathLst>
                <a:path w="1" h="114">
                  <a:moveTo>
                    <a:pt x="0" y="54"/>
                  </a:moveTo>
                  <a:lnTo>
                    <a:pt x="0" y="0"/>
                  </a:lnTo>
                  <a:lnTo>
                    <a:pt x="0" y="69"/>
                  </a:lnTo>
                  <a:lnTo>
                    <a:pt x="0" y="114"/>
                  </a:lnTo>
                  <a:lnTo>
                    <a:pt x="0" y="54"/>
                  </a:lnTo>
                  <a:close/>
                </a:path>
              </a:pathLst>
            </a:custGeom>
            <a:solidFill>
              <a:srgbClr val="505050"/>
            </a:solidFill>
            <a:ln w="1905">
              <a:solidFill>
                <a:srgbClr val="000000"/>
              </a:solidFill>
              <a:round/>
              <a:headEnd/>
              <a:tailEnd/>
            </a:ln>
          </p:spPr>
          <p:txBody>
            <a:bodyPr/>
            <a:lstStyle/>
            <a:p>
              <a:endParaRPr lang="ja-JP" altLang="en-US"/>
            </a:p>
          </p:txBody>
        </p:sp>
        <p:sp>
          <p:nvSpPr>
            <p:cNvPr id="23619" name="Rectangle 58"/>
            <p:cNvSpPr>
              <a:spLocks noChangeAspect="1" noChangeArrowheads="1"/>
            </p:cNvSpPr>
            <p:nvPr/>
          </p:nvSpPr>
          <p:spPr bwMode="auto">
            <a:xfrm>
              <a:off x="6932" y="10502"/>
              <a:ext cx="122" cy="78"/>
            </a:xfrm>
            <a:prstGeom prst="rect">
              <a:avLst/>
            </a:prstGeom>
            <a:solidFill>
              <a:srgbClr val="737373"/>
            </a:solidFill>
            <a:ln w="1905">
              <a:solidFill>
                <a:srgbClr val="000000"/>
              </a:solidFill>
              <a:miter lim="800000"/>
              <a:headEnd/>
              <a:tailEnd/>
            </a:ln>
          </p:spPr>
          <p:txBody>
            <a:bodyPr/>
            <a:lstStyle/>
            <a:p>
              <a:pPr algn="ctr"/>
              <a:endParaRPr lang="ja-JP" altLang="en-US" b="0" u="none">
                <a:solidFill>
                  <a:schemeClr val="tx1"/>
                </a:solidFill>
                <a:latin typeface="Arial" pitchFamily="34" charset="0"/>
              </a:endParaRPr>
            </a:p>
          </p:txBody>
        </p:sp>
        <p:sp>
          <p:nvSpPr>
            <p:cNvPr id="23620" name="Rectangle 59"/>
            <p:cNvSpPr>
              <a:spLocks noChangeAspect="1" noChangeArrowheads="1"/>
            </p:cNvSpPr>
            <p:nvPr/>
          </p:nvSpPr>
          <p:spPr bwMode="auto">
            <a:xfrm>
              <a:off x="7401" y="10372"/>
              <a:ext cx="151" cy="43"/>
            </a:xfrm>
            <a:prstGeom prst="rect">
              <a:avLst/>
            </a:prstGeom>
            <a:solidFill>
              <a:srgbClr val="BEAB6F"/>
            </a:solidFill>
            <a:ln w="1905">
              <a:solidFill>
                <a:srgbClr val="000000"/>
              </a:solidFill>
              <a:miter lim="800000"/>
              <a:headEnd/>
              <a:tailEnd/>
            </a:ln>
          </p:spPr>
          <p:txBody>
            <a:bodyPr/>
            <a:lstStyle/>
            <a:p>
              <a:pPr algn="ctr"/>
              <a:endParaRPr lang="ja-JP" altLang="en-US" b="0" u="none">
                <a:solidFill>
                  <a:schemeClr val="tx1"/>
                </a:solidFill>
                <a:latin typeface="Arial" pitchFamily="34" charset="0"/>
              </a:endParaRPr>
            </a:p>
          </p:txBody>
        </p:sp>
        <p:sp>
          <p:nvSpPr>
            <p:cNvPr id="23621" name="Rectangle 60"/>
            <p:cNvSpPr>
              <a:spLocks noChangeAspect="1" noChangeArrowheads="1"/>
            </p:cNvSpPr>
            <p:nvPr/>
          </p:nvSpPr>
          <p:spPr bwMode="auto">
            <a:xfrm>
              <a:off x="7147" y="10301"/>
              <a:ext cx="154" cy="75"/>
            </a:xfrm>
            <a:prstGeom prst="rect">
              <a:avLst/>
            </a:prstGeom>
            <a:solidFill>
              <a:srgbClr val="BEADBB"/>
            </a:solidFill>
            <a:ln w="1905">
              <a:solidFill>
                <a:srgbClr val="000000"/>
              </a:solidFill>
              <a:miter lim="800000"/>
              <a:headEnd/>
              <a:tailEnd/>
            </a:ln>
          </p:spPr>
          <p:txBody>
            <a:bodyPr/>
            <a:lstStyle/>
            <a:p>
              <a:pPr algn="ctr"/>
              <a:endParaRPr lang="ja-JP" altLang="en-US" b="0" u="none">
                <a:solidFill>
                  <a:schemeClr val="tx1"/>
                </a:solidFill>
                <a:latin typeface="Arial" pitchFamily="34" charset="0"/>
              </a:endParaRPr>
            </a:p>
          </p:txBody>
        </p:sp>
        <p:pic>
          <p:nvPicPr>
            <p:cNvPr id="23622" name="Picture 61"/>
            <p:cNvPicPr>
              <a:picLocks noChangeAspect="1" noChangeArrowheads="1"/>
            </p:cNvPicPr>
            <p:nvPr/>
          </p:nvPicPr>
          <p:blipFill>
            <a:blip r:embed="rId23" cstate="print"/>
            <a:srcRect/>
            <a:stretch>
              <a:fillRect/>
            </a:stretch>
          </p:blipFill>
          <p:spPr bwMode="auto">
            <a:xfrm>
              <a:off x="7340" y="10337"/>
              <a:ext cx="164" cy="109"/>
            </a:xfrm>
            <a:prstGeom prst="rect">
              <a:avLst/>
            </a:prstGeom>
            <a:noFill/>
            <a:ln w="9525">
              <a:noFill/>
              <a:miter lim="800000"/>
              <a:headEnd/>
              <a:tailEnd/>
            </a:ln>
          </p:spPr>
        </p:pic>
        <p:sp>
          <p:nvSpPr>
            <p:cNvPr id="23623" name="Freeform 62"/>
            <p:cNvSpPr>
              <a:spLocks noChangeAspect="1"/>
            </p:cNvSpPr>
            <p:nvPr/>
          </p:nvSpPr>
          <p:spPr bwMode="auto">
            <a:xfrm>
              <a:off x="6953" y="10268"/>
              <a:ext cx="147" cy="50"/>
            </a:xfrm>
            <a:custGeom>
              <a:avLst/>
              <a:gdLst>
                <a:gd name="T0" fmla="*/ 2492 w 130"/>
                <a:gd name="T1" fmla="*/ 955 h 44"/>
                <a:gd name="T2" fmla="*/ 2492 w 130"/>
                <a:gd name="T3" fmla="*/ 0 h 44"/>
                <a:gd name="T4" fmla="*/ 126 w 130"/>
                <a:gd name="T5" fmla="*/ 0 h 44"/>
                <a:gd name="T6" fmla="*/ 0 w 130"/>
                <a:gd name="T7" fmla="*/ 955 h 44"/>
                <a:gd name="T8" fmla="*/ 2492 w 130"/>
                <a:gd name="T9" fmla="*/ 955 h 44"/>
                <a:gd name="T10" fmla="*/ 0 60000 65536"/>
                <a:gd name="T11" fmla="*/ 0 60000 65536"/>
                <a:gd name="T12" fmla="*/ 0 60000 65536"/>
                <a:gd name="T13" fmla="*/ 0 60000 65536"/>
                <a:gd name="T14" fmla="*/ 0 60000 65536"/>
                <a:gd name="T15" fmla="*/ 0 w 130"/>
                <a:gd name="T16" fmla="*/ 0 h 44"/>
                <a:gd name="T17" fmla="*/ 130 w 130"/>
                <a:gd name="T18" fmla="*/ 44 h 44"/>
              </a:gdLst>
              <a:ahLst/>
              <a:cxnLst>
                <a:cxn ang="T10">
                  <a:pos x="T0" y="T1"/>
                </a:cxn>
                <a:cxn ang="T11">
                  <a:pos x="T2" y="T3"/>
                </a:cxn>
                <a:cxn ang="T12">
                  <a:pos x="T4" y="T5"/>
                </a:cxn>
                <a:cxn ang="T13">
                  <a:pos x="T6" y="T7"/>
                </a:cxn>
                <a:cxn ang="T14">
                  <a:pos x="T8" y="T9"/>
                </a:cxn>
              </a:cxnLst>
              <a:rect l="T15" t="T16" r="T17" b="T18"/>
              <a:pathLst>
                <a:path w="130" h="44">
                  <a:moveTo>
                    <a:pt x="130" y="44"/>
                  </a:moveTo>
                  <a:lnTo>
                    <a:pt x="130" y="0"/>
                  </a:lnTo>
                  <a:lnTo>
                    <a:pt x="7" y="0"/>
                  </a:lnTo>
                  <a:lnTo>
                    <a:pt x="0" y="44"/>
                  </a:lnTo>
                  <a:lnTo>
                    <a:pt x="130" y="44"/>
                  </a:lnTo>
                  <a:close/>
                </a:path>
              </a:pathLst>
            </a:custGeom>
            <a:solidFill>
              <a:srgbClr val="BEAB6F"/>
            </a:solidFill>
            <a:ln w="1905">
              <a:solidFill>
                <a:srgbClr val="000000"/>
              </a:solidFill>
              <a:round/>
              <a:headEnd/>
              <a:tailEnd/>
            </a:ln>
          </p:spPr>
          <p:txBody>
            <a:bodyPr/>
            <a:lstStyle/>
            <a:p>
              <a:endParaRPr lang="ja-JP" altLang="en-US"/>
            </a:p>
          </p:txBody>
        </p:sp>
        <p:sp>
          <p:nvSpPr>
            <p:cNvPr id="23624" name="Rectangle 63"/>
            <p:cNvSpPr>
              <a:spLocks noChangeAspect="1" noChangeArrowheads="1"/>
            </p:cNvSpPr>
            <p:nvPr/>
          </p:nvSpPr>
          <p:spPr bwMode="auto">
            <a:xfrm>
              <a:off x="7233" y="10354"/>
              <a:ext cx="108" cy="75"/>
            </a:xfrm>
            <a:prstGeom prst="rect">
              <a:avLst/>
            </a:prstGeom>
            <a:solidFill>
              <a:srgbClr val="BECAC7"/>
            </a:solidFill>
            <a:ln w="1905">
              <a:solidFill>
                <a:srgbClr val="000000"/>
              </a:solidFill>
              <a:miter lim="800000"/>
              <a:headEnd/>
              <a:tailEnd/>
            </a:ln>
          </p:spPr>
          <p:txBody>
            <a:bodyPr/>
            <a:lstStyle/>
            <a:p>
              <a:pPr algn="ctr"/>
              <a:endParaRPr lang="ja-JP" altLang="en-US" b="0" u="none">
                <a:solidFill>
                  <a:schemeClr val="tx1"/>
                </a:solidFill>
                <a:latin typeface="Arial" pitchFamily="34" charset="0"/>
              </a:endParaRPr>
            </a:p>
          </p:txBody>
        </p:sp>
        <p:sp>
          <p:nvSpPr>
            <p:cNvPr id="23625" name="Freeform 64"/>
            <p:cNvSpPr>
              <a:spLocks noChangeAspect="1"/>
            </p:cNvSpPr>
            <p:nvPr/>
          </p:nvSpPr>
          <p:spPr bwMode="auto">
            <a:xfrm>
              <a:off x="6932" y="10440"/>
              <a:ext cx="114" cy="62"/>
            </a:xfrm>
            <a:custGeom>
              <a:avLst/>
              <a:gdLst>
                <a:gd name="T0" fmla="*/ 1858 w 101"/>
                <a:gd name="T1" fmla="*/ 1489 h 54"/>
                <a:gd name="T2" fmla="*/ 1858 w 101"/>
                <a:gd name="T3" fmla="*/ 0 h 54"/>
                <a:gd name="T4" fmla="*/ 125 w 101"/>
                <a:gd name="T5" fmla="*/ 0 h 54"/>
                <a:gd name="T6" fmla="*/ 0 w 101"/>
                <a:gd name="T7" fmla="*/ 1489 h 54"/>
                <a:gd name="T8" fmla="*/ 1858 w 101"/>
                <a:gd name="T9" fmla="*/ 1489 h 54"/>
                <a:gd name="T10" fmla="*/ 0 60000 65536"/>
                <a:gd name="T11" fmla="*/ 0 60000 65536"/>
                <a:gd name="T12" fmla="*/ 0 60000 65536"/>
                <a:gd name="T13" fmla="*/ 0 60000 65536"/>
                <a:gd name="T14" fmla="*/ 0 60000 65536"/>
                <a:gd name="T15" fmla="*/ 0 w 101"/>
                <a:gd name="T16" fmla="*/ 0 h 54"/>
                <a:gd name="T17" fmla="*/ 101 w 101"/>
                <a:gd name="T18" fmla="*/ 54 h 54"/>
              </a:gdLst>
              <a:ahLst/>
              <a:cxnLst>
                <a:cxn ang="T10">
                  <a:pos x="T0" y="T1"/>
                </a:cxn>
                <a:cxn ang="T11">
                  <a:pos x="T2" y="T3"/>
                </a:cxn>
                <a:cxn ang="T12">
                  <a:pos x="T4" y="T5"/>
                </a:cxn>
                <a:cxn ang="T13">
                  <a:pos x="T6" y="T7"/>
                </a:cxn>
                <a:cxn ang="T14">
                  <a:pos x="T8" y="T9"/>
                </a:cxn>
              </a:cxnLst>
              <a:rect l="T15" t="T16" r="T17" b="T18"/>
              <a:pathLst>
                <a:path w="101" h="54">
                  <a:moveTo>
                    <a:pt x="101" y="54"/>
                  </a:moveTo>
                  <a:lnTo>
                    <a:pt x="101" y="0"/>
                  </a:lnTo>
                  <a:lnTo>
                    <a:pt x="7" y="0"/>
                  </a:lnTo>
                  <a:lnTo>
                    <a:pt x="0" y="54"/>
                  </a:lnTo>
                  <a:lnTo>
                    <a:pt x="101" y="54"/>
                  </a:lnTo>
                  <a:close/>
                </a:path>
              </a:pathLst>
            </a:custGeom>
            <a:solidFill>
              <a:srgbClr val="BECAC7"/>
            </a:solidFill>
            <a:ln w="1905">
              <a:solidFill>
                <a:srgbClr val="000000"/>
              </a:solidFill>
              <a:round/>
              <a:headEnd/>
              <a:tailEnd/>
            </a:ln>
          </p:spPr>
          <p:txBody>
            <a:bodyPr/>
            <a:lstStyle/>
            <a:p>
              <a:endParaRPr lang="ja-JP" altLang="en-US"/>
            </a:p>
          </p:txBody>
        </p:sp>
        <p:sp>
          <p:nvSpPr>
            <p:cNvPr id="23626" name="Freeform 65"/>
            <p:cNvSpPr>
              <a:spLocks noChangeAspect="1"/>
            </p:cNvSpPr>
            <p:nvPr/>
          </p:nvSpPr>
          <p:spPr bwMode="auto">
            <a:xfrm>
              <a:off x="7441" y="10537"/>
              <a:ext cx="132" cy="46"/>
            </a:xfrm>
            <a:custGeom>
              <a:avLst/>
              <a:gdLst>
                <a:gd name="T0" fmla="*/ 2109 w 117"/>
                <a:gd name="T1" fmla="*/ 651 h 41"/>
                <a:gd name="T2" fmla="*/ 1982 w 117"/>
                <a:gd name="T3" fmla="*/ 0 h 41"/>
                <a:gd name="T4" fmla="*/ 0 w 117"/>
                <a:gd name="T5" fmla="*/ 0 h 41"/>
                <a:gd name="T6" fmla="*/ 179 w 117"/>
                <a:gd name="T7" fmla="*/ 651 h 41"/>
                <a:gd name="T8" fmla="*/ 2109 w 117"/>
                <a:gd name="T9" fmla="*/ 651 h 41"/>
                <a:gd name="T10" fmla="*/ 0 60000 65536"/>
                <a:gd name="T11" fmla="*/ 0 60000 65536"/>
                <a:gd name="T12" fmla="*/ 0 60000 65536"/>
                <a:gd name="T13" fmla="*/ 0 60000 65536"/>
                <a:gd name="T14" fmla="*/ 0 60000 65536"/>
                <a:gd name="T15" fmla="*/ 0 w 117"/>
                <a:gd name="T16" fmla="*/ 0 h 41"/>
                <a:gd name="T17" fmla="*/ 117 w 117"/>
                <a:gd name="T18" fmla="*/ 41 h 41"/>
              </a:gdLst>
              <a:ahLst/>
              <a:cxnLst>
                <a:cxn ang="T10">
                  <a:pos x="T0" y="T1"/>
                </a:cxn>
                <a:cxn ang="T11">
                  <a:pos x="T2" y="T3"/>
                </a:cxn>
                <a:cxn ang="T12">
                  <a:pos x="T4" y="T5"/>
                </a:cxn>
                <a:cxn ang="T13">
                  <a:pos x="T6" y="T7"/>
                </a:cxn>
                <a:cxn ang="T14">
                  <a:pos x="T8" y="T9"/>
                </a:cxn>
              </a:cxnLst>
              <a:rect l="T15" t="T16" r="T17" b="T18"/>
              <a:pathLst>
                <a:path w="117" h="41">
                  <a:moveTo>
                    <a:pt x="117" y="41"/>
                  </a:moveTo>
                  <a:lnTo>
                    <a:pt x="108" y="0"/>
                  </a:lnTo>
                  <a:lnTo>
                    <a:pt x="0" y="0"/>
                  </a:lnTo>
                  <a:lnTo>
                    <a:pt x="10" y="41"/>
                  </a:lnTo>
                  <a:lnTo>
                    <a:pt x="117" y="41"/>
                  </a:lnTo>
                  <a:close/>
                </a:path>
              </a:pathLst>
            </a:custGeom>
            <a:solidFill>
              <a:srgbClr val="7F7F7F"/>
            </a:solidFill>
            <a:ln w="1905">
              <a:solidFill>
                <a:srgbClr val="000000"/>
              </a:solidFill>
              <a:round/>
              <a:headEnd/>
              <a:tailEnd/>
            </a:ln>
          </p:spPr>
          <p:txBody>
            <a:bodyPr/>
            <a:lstStyle/>
            <a:p>
              <a:endParaRPr lang="ja-JP" altLang="en-US"/>
            </a:p>
          </p:txBody>
        </p:sp>
        <p:sp>
          <p:nvSpPr>
            <p:cNvPr id="23627" name="Rectangle 66"/>
            <p:cNvSpPr>
              <a:spLocks noChangeAspect="1" noChangeArrowheads="1"/>
            </p:cNvSpPr>
            <p:nvPr/>
          </p:nvSpPr>
          <p:spPr bwMode="auto">
            <a:xfrm>
              <a:off x="7401" y="10354"/>
              <a:ext cx="151" cy="61"/>
            </a:xfrm>
            <a:prstGeom prst="rect">
              <a:avLst/>
            </a:prstGeom>
            <a:solidFill>
              <a:srgbClr val="B2BA98"/>
            </a:solidFill>
            <a:ln w="1905">
              <a:solidFill>
                <a:srgbClr val="000000"/>
              </a:solidFill>
              <a:miter lim="800000"/>
              <a:headEnd/>
              <a:tailEnd/>
            </a:ln>
          </p:spPr>
          <p:txBody>
            <a:bodyPr/>
            <a:lstStyle/>
            <a:p>
              <a:pPr algn="ctr"/>
              <a:endParaRPr lang="ja-JP" altLang="en-US" b="0" u="none">
                <a:solidFill>
                  <a:schemeClr val="tx1"/>
                </a:solidFill>
                <a:latin typeface="Arial" pitchFamily="34" charset="0"/>
              </a:endParaRPr>
            </a:p>
          </p:txBody>
        </p:sp>
        <p:sp>
          <p:nvSpPr>
            <p:cNvPr id="23628" name="Freeform 67"/>
            <p:cNvSpPr>
              <a:spLocks noChangeAspect="1"/>
            </p:cNvSpPr>
            <p:nvPr/>
          </p:nvSpPr>
          <p:spPr bwMode="auto">
            <a:xfrm>
              <a:off x="7401" y="10354"/>
              <a:ext cx="1" cy="93"/>
            </a:xfrm>
            <a:custGeom>
              <a:avLst/>
              <a:gdLst>
                <a:gd name="T0" fmla="*/ 0 w 1"/>
                <a:gd name="T1" fmla="*/ 0 h 82"/>
                <a:gd name="T2" fmla="*/ 0 w 1"/>
                <a:gd name="T3" fmla="*/ 575 h 82"/>
                <a:gd name="T4" fmla="*/ 0 w 1"/>
                <a:gd name="T5" fmla="*/ 1676 h 82"/>
                <a:gd name="T6" fmla="*/ 0 w 1"/>
                <a:gd name="T7" fmla="*/ 918 h 82"/>
                <a:gd name="T8" fmla="*/ 0 w 1"/>
                <a:gd name="T9" fmla="*/ 0 h 82"/>
                <a:gd name="T10" fmla="*/ 0 60000 65536"/>
                <a:gd name="T11" fmla="*/ 0 60000 65536"/>
                <a:gd name="T12" fmla="*/ 0 60000 65536"/>
                <a:gd name="T13" fmla="*/ 0 60000 65536"/>
                <a:gd name="T14" fmla="*/ 0 60000 65536"/>
                <a:gd name="T15" fmla="*/ 0 w 1"/>
                <a:gd name="T16" fmla="*/ 0 h 82"/>
                <a:gd name="T17" fmla="*/ 1 w 1"/>
                <a:gd name="T18" fmla="*/ 82 h 82"/>
              </a:gdLst>
              <a:ahLst/>
              <a:cxnLst>
                <a:cxn ang="T10">
                  <a:pos x="T0" y="T1"/>
                </a:cxn>
                <a:cxn ang="T11">
                  <a:pos x="T2" y="T3"/>
                </a:cxn>
                <a:cxn ang="T12">
                  <a:pos x="T4" y="T5"/>
                </a:cxn>
                <a:cxn ang="T13">
                  <a:pos x="T6" y="T7"/>
                </a:cxn>
                <a:cxn ang="T14">
                  <a:pos x="T8" y="T9"/>
                </a:cxn>
              </a:cxnLst>
              <a:rect l="T15" t="T16" r="T17" b="T18"/>
              <a:pathLst>
                <a:path w="1" h="82">
                  <a:moveTo>
                    <a:pt x="0" y="0"/>
                  </a:moveTo>
                  <a:lnTo>
                    <a:pt x="0" y="28"/>
                  </a:lnTo>
                  <a:lnTo>
                    <a:pt x="0" y="82"/>
                  </a:lnTo>
                  <a:lnTo>
                    <a:pt x="0" y="44"/>
                  </a:lnTo>
                  <a:lnTo>
                    <a:pt x="0" y="0"/>
                  </a:lnTo>
                  <a:close/>
                </a:path>
              </a:pathLst>
            </a:custGeom>
            <a:solidFill>
              <a:srgbClr val="CEBF8E"/>
            </a:solidFill>
            <a:ln w="1905">
              <a:solidFill>
                <a:srgbClr val="000000"/>
              </a:solidFill>
              <a:round/>
              <a:headEnd/>
              <a:tailEnd/>
            </a:ln>
          </p:spPr>
          <p:txBody>
            <a:bodyPr/>
            <a:lstStyle/>
            <a:p>
              <a:endParaRPr lang="ja-JP" altLang="en-US"/>
            </a:p>
          </p:txBody>
        </p:sp>
        <p:sp>
          <p:nvSpPr>
            <p:cNvPr id="23629" name="Rectangle 68"/>
            <p:cNvSpPr>
              <a:spLocks noChangeAspect="1" noChangeArrowheads="1"/>
            </p:cNvSpPr>
            <p:nvPr/>
          </p:nvSpPr>
          <p:spPr bwMode="auto">
            <a:xfrm>
              <a:off x="7401" y="10386"/>
              <a:ext cx="151" cy="72"/>
            </a:xfrm>
            <a:prstGeom prst="rect">
              <a:avLst/>
            </a:prstGeom>
            <a:solidFill>
              <a:srgbClr val="AAB6A4"/>
            </a:solidFill>
            <a:ln w="1905">
              <a:solidFill>
                <a:srgbClr val="000000"/>
              </a:solidFill>
              <a:miter lim="800000"/>
              <a:headEnd/>
              <a:tailEnd/>
            </a:ln>
          </p:spPr>
          <p:txBody>
            <a:bodyPr/>
            <a:lstStyle/>
            <a:p>
              <a:pPr algn="ctr"/>
              <a:endParaRPr lang="ja-JP" altLang="en-US" b="0" u="none">
                <a:solidFill>
                  <a:schemeClr val="tx1"/>
                </a:solidFill>
                <a:latin typeface="Arial" pitchFamily="34" charset="0"/>
              </a:endParaRPr>
            </a:p>
          </p:txBody>
        </p:sp>
        <p:sp>
          <p:nvSpPr>
            <p:cNvPr id="23630" name="Rectangle 69"/>
            <p:cNvSpPr>
              <a:spLocks noChangeAspect="1" noChangeArrowheads="1"/>
            </p:cNvSpPr>
            <p:nvPr/>
          </p:nvSpPr>
          <p:spPr bwMode="auto">
            <a:xfrm>
              <a:off x="7401" y="10386"/>
              <a:ext cx="151" cy="72"/>
            </a:xfrm>
            <a:prstGeom prst="rect">
              <a:avLst/>
            </a:prstGeom>
            <a:solidFill>
              <a:srgbClr val="B2BA99"/>
            </a:solidFill>
            <a:ln w="1905">
              <a:solidFill>
                <a:srgbClr val="000000"/>
              </a:solidFill>
              <a:miter lim="800000"/>
              <a:headEnd/>
              <a:tailEnd/>
            </a:ln>
          </p:spPr>
          <p:txBody>
            <a:bodyPr/>
            <a:lstStyle/>
            <a:p>
              <a:pPr algn="ctr"/>
              <a:endParaRPr lang="ja-JP" altLang="en-US" b="0" u="none">
                <a:solidFill>
                  <a:schemeClr val="tx1"/>
                </a:solidFill>
                <a:latin typeface="Arial" pitchFamily="34" charset="0"/>
              </a:endParaRPr>
            </a:p>
          </p:txBody>
        </p:sp>
        <p:sp>
          <p:nvSpPr>
            <p:cNvPr id="23631" name="Freeform 70"/>
            <p:cNvSpPr>
              <a:spLocks noChangeAspect="1"/>
            </p:cNvSpPr>
            <p:nvPr/>
          </p:nvSpPr>
          <p:spPr bwMode="auto">
            <a:xfrm>
              <a:off x="7294" y="10372"/>
              <a:ext cx="11" cy="97"/>
            </a:xfrm>
            <a:custGeom>
              <a:avLst/>
              <a:gdLst>
                <a:gd name="T0" fmla="*/ 1077 w 9"/>
                <a:gd name="T1" fmla="*/ 0 h 85"/>
                <a:gd name="T2" fmla="*/ 0 w 9"/>
                <a:gd name="T3" fmla="*/ 996 h 85"/>
                <a:gd name="T4" fmla="*/ 0 w 9"/>
                <a:gd name="T5" fmla="*/ 2038 h 85"/>
                <a:gd name="T6" fmla="*/ 1077 w 9"/>
                <a:gd name="T7" fmla="*/ 1298 h 85"/>
                <a:gd name="T8" fmla="*/ 1077 w 9"/>
                <a:gd name="T9" fmla="*/ 0 h 85"/>
                <a:gd name="T10" fmla="*/ 0 60000 65536"/>
                <a:gd name="T11" fmla="*/ 0 60000 65536"/>
                <a:gd name="T12" fmla="*/ 0 60000 65536"/>
                <a:gd name="T13" fmla="*/ 0 60000 65536"/>
                <a:gd name="T14" fmla="*/ 0 60000 65536"/>
                <a:gd name="T15" fmla="*/ 0 w 9"/>
                <a:gd name="T16" fmla="*/ 0 h 85"/>
                <a:gd name="T17" fmla="*/ 9 w 9"/>
                <a:gd name="T18" fmla="*/ 85 h 85"/>
              </a:gdLst>
              <a:ahLst/>
              <a:cxnLst>
                <a:cxn ang="T10">
                  <a:pos x="T0" y="T1"/>
                </a:cxn>
                <a:cxn ang="T11">
                  <a:pos x="T2" y="T3"/>
                </a:cxn>
                <a:cxn ang="T12">
                  <a:pos x="T4" y="T5"/>
                </a:cxn>
                <a:cxn ang="T13">
                  <a:pos x="T6" y="T7"/>
                </a:cxn>
                <a:cxn ang="T14">
                  <a:pos x="T8" y="T9"/>
                </a:cxn>
              </a:cxnLst>
              <a:rect l="T15" t="T16" r="T17" b="T18"/>
              <a:pathLst>
                <a:path w="9" h="85">
                  <a:moveTo>
                    <a:pt x="9" y="0"/>
                  </a:moveTo>
                  <a:lnTo>
                    <a:pt x="0" y="41"/>
                  </a:lnTo>
                  <a:lnTo>
                    <a:pt x="0" y="85"/>
                  </a:lnTo>
                  <a:lnTo>
                    <a:pt x="9" y="54"/>
                  </a:lnTo>
                  <a:lnTo>
                    <a:pt x="9" y="0"/>
                  </a:lnTo>
                  <a:close/>
                </a:path>
              </a:pathLst>
            </a:custGeom>
            <a:solidFill>
              <a:srgbClr val="A39EA1"/>
            </a:solidFill>
            <a:ln w="1905">
              <a:solidFill>
                <a:srgbClr val="000000"/>
              </a:solidFill>
              <a:round/>
              <a:headEnd/>
              <a:tailEnd/>
            </a:ln>
          </p:spPr>
          <p:txBody>
            <a:bodyPr/>
            <a:lstStyle/>
            <a:p>
              <a:endParaRPr lang="ja-JP" altLang="en-US"/>
            </a:p>
          </p:txBody>
        </p:sp>
        <p:sp>
          <p:nvSpPr>
            <p:cNvPr id="23632" name="Freeform 71"/>
            <p:cNvSpPr>
              <a:spLocks noChangeAspect="1"/>
            </p:cNvSpPr>
            <p:nvPr/>
          </p:nvSpPr>
          <p:spPr bwMode="auto">
            <a:xfrm>
              <a:off x="7344" y="10372"/>
              <a:ext cx="4" cy="83"/>
            </a:xfrm>
            <a:custGeom>
              <a:avLst/>
              <a:gdLst>
                <a:gd name="T0" fmla="*/ 0 w 3"/>
                <a:gd name="T1" fmla="*/ 0 h 73"/>
                <a:gd name="T2" fmla="*/ 0 w 3"/>
                <a:gd name="T3" fmla="*/ 607 h 73"/>
                <a:gd name="T4" fmla="*/ 0 w 3"/>
                <a:gd name="T5" fmla="*/ 1596 h 73"/>
                <a:gd name="T6" fmla="*/ 2759 w 3"/>
                <a:gd name="T7" fmla="*/ 1161 h 73"/>
                <a:gd name="T8" fmla="*/ 0 w 3"/>
                <a:gd name="T9" fmla="*/ 0 h 73"/>
                <a:gd name="T10" fmla="*/ 0 60000 65536"/>
                <a:gd name="T11" fmla="*/ 0 60000 65536"/>
                <a:gd name="T12" fmla="*/ 0 60000 65536"/>
                <a:gd name="T13" fmla="*/ 0 60000 65536"/>
                <a:gd name="T14" fmla="*/ 0 60000 65536"/>
                <a:gd name="T15" fmla="*/ 0 w 3"/>
                <a:gd name="T16" fmla="*/ 0 h 73"/>
                <a:gd name="T17" fmla="*/ 3 w 3"/>
                <a:gd name="T18" fmla="*/ 73 h 73"/>
              </a:gdLst>
              <a:ahLst/>
              <a:cxnLst>
                <a:cxn ang="T10">
                  <a:pos x="T0" y="T1"/>
                </a:cxn>
                <a:cxn ang="T11">
                  <a:pos x="T2" y="T3"/>
                </a:cxn>
                <a:cxn ang="T12">
                  <a:pos x="T4" y="T5"/>
                </a:cxn>
                <a:cxn ang="T13">
                  <a:pos x="T6" y="T7"/>
                </a:cxn>
                <a:cxn ang="T14">
                  <a:pos x="T8" y="T9"/>
                </a:cxn>
              </a:cxnLst>
              <a:rect l="T15" t="T16" r="T17" b="T18"/>
              <a:pathLst>
                <a:path w="3" h="73">
                  <a:moveTo>
                    <a:pt x="0" y="0"/>
                  </a:moveTo>
                  <a:lnTo>
                    <a:pt x="0" y="28"/>
                  </a:lnTo>
                  <a:lnTo>
                    <a:pt x="0" y="73"/>
                  </a:lnTo>
                  <a:lnTo>
                    <a:pt x="3" y="54"/>
                  </a:lnTo>
                  <a:lnTo>
                    <a:pt x="0" y="0"/>
                  </a:lnTo>
                  <a:close/>
                </a:path>
              </a:pathLst>
            </a:custGeom>
            <a:solidFill>
              <a:srgbClr val="3B3B3B"/>
            </a:solidFill>
            <a:ln w="1905">
              <a:solidFill>
                <a:srgbClr val="000000"/>
              </a:solidFill>
              <a:round/>
              <a:headEnd/>
              <a:tailEnd/>
            </a:ln>
          </p:spPr>
          <p:txBody>
            <a:bodyPr/>
            <a:lstStyle/>
            <a:p>
              <a:endParaRPr lang="ja-JP" altLang="en-US"/>
            </a:p>
          </p:txBody>
        </p:sp>
        <p:sp>
          <p:nvSpPr>
            <p:cNvPr id="23633" name="Freeform 72"/>
            <p:cNvSpPr>
              <a:spLocks noChangeAspect="1"/>
            </p:cNvSpPr>
            <p:nvPr/>
          </p:nvSpPr>
          <p:spPr bwMode="auto">
            <a:xfrm>
              <a:off x="7136" y="10419"/>
              <a:ext cx="158" cy="50"/>
            </a:xfrm>
            <a:custGeom>
              <a:avLst/>
              <a:gdLst>
                <a:gd name="T0" fmla="*/ 2546 w 140"/>
                <a:gd name="T1" fmla="*/ 0 h 44"/>
                <a:gd name="T2" fmla="*/ 0 w 140"/>
                <a:gd name="T3" fmla="*/ 0 h 44"/>
                <a:gd name="T4" fmla="*/ 179 w 140"/>
                <a:gd name="T5" fmla="*/ 955 h 44"/>
                <a:gd name="T6" fmla="*/ 2546 w 140"/>
                <a:gd name="T7" fmla="*/ 955 h 44"/>
                <a:gd name="T8" fmla="*/ 2546 w 140"/>
                <a:gd name="T9" fmla="*/ 0 h 44"/>
                <a:gd name="T10" fmla="*/ 0 60000 65536"/>
                <a:gd name="T11" fmla="*/ 0 60000 65536"/>
                <a:gd name="T12" fmla="*/ 0 60000 65536"/>
                <a:gd name="T13" fmla="*/ 0 60000 65536"/>
                <a:gd name="T14" fmla="*/ 0 60000 65536"/>
                <a:gd name="T15" fmla="*/ 0 w 140"/>
                <a:gd name="T16" fmla="*/ 0 h 44"/>
                <a:gd name="T17" fmla="*/ 140 w 140"/>
                <a:gd name="T18" fmla="*/ 44 h 44"/>
              </a:gdLst>
              <a:ahLst/>
              <a:cxnLst>
                <a:cxn ang="T10">
                  <a:pos x="T0" y="T1"/>
                </a:cxn>
                <a:cxn ang="T11">
                  <a:pos x="T2" y="T3"/>
                </a:cxn>
                <a:cxn ang="T12">
                  <a:pos x="T4" y="T5"/>
                </a:cxn>
                <a:cxn ang="T13">
                  <a:pos x="T6" y="T7"/>
                </a:cxn>
                <a:cxn ang="T14">
                  <a:pos x="T8" y="T9"/>
                </a:cxn>
              </a:cxnLst>
              <a:rect l="T15" t="T16" r="T17" b="T18"/>
              <a:pathLst>
                <a:path w="140" h="44">
                  <a:moveTo>
                    <a:pt x="140" y="0"/>
                  </a:moveTo>
                  <a:lnTo>
                    <a:pt x="0" y="0"/>
                  </a:lnTo>
                  <a:lnTo>
                    <a:pt x="10" y="44"/>
                  </a:lnTo>
                  <a:lnTo>
                    <a:pt x="140" y="44"/>
                  </a:lnTo>
                  <a:lnTo>
                    <a:pt x="140" y="0"/>
                  </a:lnTo>
                  <a:close/>
                </a:path>
              </a:pathLst>
            </a:custGeom>
            <a:solidFill>
              <a:srgbClr val="AAB7AE"/>
            </a:solidFill>
            <a:ln w="1905">
              <a:solidFill>
                <a:srgbClr val="000000"/>
              </a:solidFill>
              <a:round/>
              <a:headEnd/>
              <a:tailEnd/>
            </a:ln>
          </p:spPr>
          <p:txBody>
            <a:bodyPr/>
            <a:lstStyle/>
            <a:p>
              <a:endParaRPr lang="ja-JP" altLang="en-US"/>
            </a:p>
          </p:txBody>
        </p:sp>
        <p:sp>
          <p:nvSpPr>
            <p:cNvPr id="23634" name="Freeform 73"/>
            <p:cNvSpPr>
              <a:spLocks noChangeAspect="1"/>
            </p:cNvSpPr>
            <p:nvPr/>
          </p:nvSpPr>
          <p:spPr bwMode="auto">
            <a:xfrm>
              <a:off x="7154" y="10401"/>
              <a:ext cx="11" cy="101"/>
            </a:xfrm>
            <a:custGeom>
              <a:avLst/>
              <a:gdLst>
                <a:gd name="T0" fmla="*/ 92 w 10"/>
                <a:gd name="T1" fmla="*/ 0 h 89"/>
                <a:gd name="T2" fmla="*/ 0 w 10"/>
                <a:gd name="T3" fmla="*/ 653 h 89"/>
                <a:gd name="T4" fmla="*/ 92 w 10"/>
                <a:gd name="T5" fmla="*/ 1871 h 89"/>
                <a:gd name="T6" fmla="*/ 92 w 10"/>
                <a:gd name="T7" fmla="*/ 994 h 89"/>
                <a:gd name="T8" fmla="*/ 92 w 10"/>
                <a:gd name="T9" fmla="*/ 0 h 89"/>
                <a:gd name="T10" fmla="*/ 0 60000 65536"/>
                <a:gd name="T11" fmla="*/ 0 60000 65536"/>
                <a:gd name="T12" fmla="*/ 0 60000 65536"/>
                <a:gd name="T13" fmla="*/ 0 60000 65536"/>
                <a:gd name="T14" fmla="*/ 0 60000 65536"/>
                <a:gd name="T15" fmla="*/ 0 w 10"/>
                <a:gd name="T16" fmla="*/ 0 h 89"/>
                <a:gd name="T17" fmla="*/ 10 w 10"/>
                <a:gd name="T18" fmla="*/ 89 h 89"/>
              </a:gdLst>
              <a:ahLst/>
              <a:cxnLst>
                <a:cxn ang="T10">
                  <a:pos x="T0" y="T1"/>
                </a:cxn>
                <a:cxn ang="T11">
                  <a:pos x="T2" y="T3"/>
                </a:cxn>
                <a:cxn ang="T12">
                  <a:pos x="T4" y="T5"/>
                </a:cxn>
                <a:cxn ang="T13">
                  <a:pos x="T6" y="T7"/>
                </a:cxn>
                <a:cxn ang="T14">
                  <a:pos x="T8" y="T9"/>
                </a:cxn>
              </a:cxnLst>
              <a:rect l="T15" t="T16" r="T17" b="T18"/>
              <a:pathLst>
                <a:path w="10" h="89">
                  <a:moveTo>
                    <a:pt x="10" y="0"/>
                  </a:moveTo>
                  <a:lnTo>
                    <a:pt x="0" y="32"/>
                  </a:lnTo>
                  <a:lnTo>
                    <a:pt x="10" y="89"/>
                  </a:lnTo>
                  <a:lnTo>
                    <a:pt x="10" y="48"/>
                  </a:lnTo>
                  <a:lnTo>
                    <a:pt x="10" y="0"/>
                  </a:lnTo>
                  <a:close/>
                </a:path>
              </a:pathLst>
            </a:custGeom>
            <a:solidFill>
              <a:srgbClr val="C5D0CD"/>
            </a:solidFill>
            <a:ln w="1905">
              <a:solidFill>
                <a:srgbClr val="000000"/>
              </a:solidFill>
              <a:round/>
              <a:headEnd/>
              <a:tailEnd/>
            </a:ln>
          </p:spPr>
          <p:txBody>
            <a:bodyPr/>
            <a:lstStyle/>
            <a:p>
              <a:endParaRPr lang="ja-JP" altLang="en-US"/>
            </a:p>
          </p:txBody>
        </p:sp>
        <p:sp>
          <p:nvSpPr>
            <p:cNvPr id="23635" name="Freeform 74"/>
            <p:cNvSpPr>
              <a:spLocks noChangeAspect="1"/>
            </p:cNvSpPr>
            <p:nvPr/>
          </p:nvSpPr>
          <p:spPr bwMode="auto">
            <a:xfrm>
              <a:off x="7344" y="10404"/>
              <a:ext cx="1" cy="98"/>
            </a:xfrm>
            <a:custGeom>
              <a:avLst/>
              <a:gdLst>
                <a:gd name="T0" fmla="*/ 0 w 1"/>
                <a:gd name="T1" fmla="*/ 0 h 86"/>
                <a:gd name="T2" fmla="*/ 0 w 1"/>
                <a:gd name="T3" fmla="*/ 974 h 86"/>
                <a:gd name="T4" fmla="*/ 0 w 1"/>
                <a:gd name="T5" fmla="*/ 1982 h 86"/>
                <a:gd name="T6" fmla="*/ 0 w 1"/>
                <a:gd name="T7" fmla="*/ 1022 h 86"/>
                <a:gd name="T8" fmla="*/ 0 w 1"/>
                <a:gd name="T9" fmla="*/ 0 h 86"/>
                <a:gd name="T10" fmla="*/ 0 60000 65536"/>
                <a:gd name="T11" fmla="*/ 0 60000 65536"/>
                <a:gd name="T12" fmla="*/ 0 60000 65536"/>
                <a:gd name="T13" fmla="*/ 0 60000 65536"/>
                <a:gd name="T14" fmla="*/ 0 60000 65536"/>
                <a:gd name="T15" fmla="*/ 0 w 1"/>
                <a:gd name="T16" fmla="*/ 0 h 86"/>
                <a:gd name="T17" fmla="*/ 1 w 1"/>
                <a:gd name="T18" fmla="*/ 86 h 86"/>
              </a:gdLst>
              <a:ahLst/>
              <a:cxnLst>
                <a:cxn ang="T10">
                  <a:pos x="T0" y="T1"/>
                </a:cxn>
                <a:cxn ang="T11">
                  <a:pos x="T2" y="T3"/>
                </a:cxn>
                <a:cxn ang="T12">
                  <a:pos x="T4" y="T5"/>
                </a:cxn>
                <a:cxn ang="T13">
                  <a:pos x="T6" y="T7"/>
                </a:cxn>
                <a:cxn ang="T14">
                  <a:pos x="T8" y="T9"/>
                </a:cxn>
              </a:cxnLst>
              <a:rect l="T15" t="T16" r="T17" b="T18"/>
              <a:pathLst>
                <a:path w="1" h="86">
                  <a:moveTo>
                    <a:pt x="0" y="0"/>
                  </a:moveTo>
                  <a:lnTo>
                    <a:pt x="0" y="41"/>
                  </a:lnTo>
                  <a:lnTo>
                    <a:pt x="0" y="86"/>
                  </a:lnTo>
                  <a:lnTo>
                    <a:pt x="0" y="45"/>
                  </a:lnTo>
                  <a:lnTo>
                    <a:pt x="0" y="0"/>
                  </a:lnTo>
                  <a:close/>
                </a:path>
              </a:pathLst>
            </a:custGeom>
            <a:solidFill>
              <a:srgbClr val="363636"/>
            </a:solidFill>
            <a:ln w="1905">
              <a:solidFill>
                <a:srgbClr val="000000"/>
              </a:solidFill>
              <a:round/>
              <a:headEnd/>
              <a:tailEnd/>
            </a:ln>
          </p:spPr>
          <p:txBody>
            <a:bodyPr/>
            <a:lstStyle/>
            <a:p>
              <a:endParaRPr lang="ja-JP" altLang="en-US"/>
            </a:p>
          </p:txBody>
        </p:sp>
        <p:sp>
          <p:nvSpPr>
            <p:cNvPr id="23636" name="Freeform 75"/>
            <p:cNvSpPr>
              <a:spLocks noChangeAspect="1"/>
            </p:cNvSpPr>
            <p:nvPr/>
          </p:nvSpPr>
          <p:spPr bwMode="auto">
            <a:xfrm>
              <a:off x="7326" y="10404"/>
              <a:ext cx="3" cy="98"/>
            </a:xfrm>
            <a:custGeom>
              <a:avLst/>
              <a:gdLst>
                <a:gd name="T0" fmla="*/ 3 w 3"/>
                <a:gd name="T1" fmla="*/ 0 h 86"/>
                <a:gd name="T2" fmla="*/ 0 w 3"/>
                <a:gd name="T3" fmla="*/ 974 h 86"/>
                <a:gd name="T4" fmla="*/ 3 w 3"/>
                <a:gd name="T5" fmla="*/ 1982 h 86"/>
                <a:gd name="T6" fmla="*/ 3 w 3"/>
                <a:gd name="T7" fmla="*/ 1022 h 86"/>
                <a:gd name="T8" fmla="*/ 3 w 3"/>
                <a:gd name="T9" fmla="*/ 0 h 86"/>
                <a:gd name="T10" fmla="*/ 0 60000 65536"/>
                <a:gd name="T11" fmla="*/ 0 60000 65536"/>
                <a:gd name="T12" fmla="*/ 0 60000 65536"/>
                <a:gd name="T13" fmla="*/ 0 60000 65536"/>
                <a:gd name="T14" fmla="*/ 0 60000 65536"/>
                <a:gd name="T15" fmla="*/ 0 w 3"/>
                <a:gd name="T16" fmla="*/ 0 h 86"/>
                <a:gd name="T17" fmla="*/ 3 w 3"/>
                <a:gd name="T18" fmla="*/ 86 h 86"/>
              </a:gdLst>
              <a:ahLst/>
              <a:cxnLst>
                <a:cxn ang="T10">
                  <a:pos x="T0" y="T1"/>
                </a:cxn>
                <a:cxn ang="T11">
                  <a:pos x="T2" y="T3"/>
                </a:cxn>
                <a:cxn ang="T12">
                  <a:pos x="T4" y="T5"/>
                </a:cxn>
                <a:cxn ang="T13">
                  <a:pos x="T6" y="T7"/>
                </a:cxn>
                <a:cxn ang="T14">
                  <a:pos x="T8" y="T9"/>
                </a:cxn>
              </a:cxnLst>
              <a:rect l="T15" t="T16" r="T17" b="T18"/>
              <a:pathLst>
                <a:path w="3" h="86">
                  <a:moveTo>
                    <a:pt x="3" y="0"/>
                  </a:moveTo>
                  <a:lnTo>
                    <a:pt x="0" y="41"/>
                  </a:lnTo>
                  <a:lnTo>
                    <a:pt x="3" y="86"/>
                  </a:lnTo>
                  <a:lnTo>
                    <a:pt x="3" y="45"/>
                  </a:lnTo>
                  <a:lnTo>
                    <a:pt x="3" y="0"/>
                  </a:lnTo>
                  <a:close/>
                </a:path>
              </a:pathLst>
            </a:custGeom>
            <a:solidFill>
              <a:srgbClr val="939897"/>
            </a:solidFill>
            <a:ln w="1905">
              <a:solidFill>
                <a:srgbClr val="000000"/>
              </a:solidFill>
              <a:round/>
              <a:headEnd/>
              <a:tailEnd/>
            </a:ln>
          </p:spPr>
          <p:txBody>
            <a:bodyPr/>
            <a:lstStyle/>
            <a:p>
              <a:endParaRPr lang="ja-JP" altLang="en-US"/>
            </a:p>
          </p:txBody>
        </p:sp>
        <p:sp>
          <p:nvSpPr>
            <p:cNvPr id="23637" name="Freeform 76"/>
            <p:cNvSpPr>
              <a:spLocks noChangeAspect="1"/>
            </p:cNvSpPr>
            <p:nvPr/>
          </p:nvSpPr>
          <p:spPr bwMode="auto">
            <a:xfrm>
              <a:off x="7473" y="10404"/>
              <a:ext cx="11" cy="98"/>
            </a:xfrm>
            <a:custGeom>
              <a:avLst/>
              <a:gdLst>
                <a:gd name="T0" fmla="*/ 1077 w 9"/>
                <a:gd name="T1" fmla="*/ 0 h 86"/>
                <a:gd name="T2" fmla="*/ 0 w 9"/>
                <a:gd name="T3" fmla="*/ 974 h 86"/>
                <a:gd name="T4" fmla="*/ 1077 w 9"/>
                <a:gd name="T5" fmla="*/ 1982 h 86"/>
                <a:gd name="T6" fmla="*/ 1077 w 9"/>
                <a:gd name="T7" fmla="*/ 1022 h 86"/>
                <a:gd name="T8" fmla="*/ 1077 w 9"/>
                <a:gd name="T9" fmla="*/ 0 h 86"/>
                <a:gd name="T10" fmla="*/ 0 60000 65536"/>
                <a:gd name="T11" fmla="*/ 0 60000 65536"/>
                <a:gd name="T12" fmla="*/ 0 60000 65536"/>
                <a:gd name="T13" fmla="*/ 0 60000 65536"/>
                <a:gd name="T14" fmla="*/ 0 60000 65536"/>
                <a:gd name="T15" fmla="*/ 0 w 9"/>
                <a:gd name="T16" fmla="*/ 0 h 86"/>
                <a:gd name="T17" fmla="*/ 9 w 9"/>
                <a:gd name="T18" fmla="*/ 86 h 86"/>
              </a:gdLst>
              <a:ahLst/>
              <a:cxnLst>
                <a:cxn ang="T10">
                  <a:pos x="T0" y="T1"/>
                </a:cxn>
                <a:cxn ang="T11">
                  <a:pos x="T2" y="T3"/>
                </a:cxn>
                <a:cxn ang="T12">
                  <a:pos x="T4" y="T5"/>
                </a:cxn>
                <a:cxn ang="T13">
                  <a:pos x="T6" y="T7"/>
                </a:cxn>
                <a:cxn ang="T14">
                  <a:pos x="T8" y="T9"/>
                </a:cxn>
              </a:cxnLst>
              <a:rect l="T15" t="T16" r="T17" b="T18"/>
              <a:pathLst>
                <a:path w="9" h="86">
                  <a:moveTo>
                    <a:pt x="9" y="0"/>
                  </a:moveTo>
                  <a:lnTo>
                    <a:pt x="0" y="41"/>
                  </a:lnTo>
                  <a:lnTo>
                    <a:pt x="9" y="86"/>
                  </a:lnTo>
                  <a:lnTo>
                    <a:pt x="9" y="45"/>
                  </a:lnTo>
                  <a:lnTo>
                    <a:pt x="9" y="0"/>
                  </a:lnTo>
                  <a:close/>
                </a:path>
              </a:pathLst>
            </a:custGeom>
            <a:solidFill>
              <a:srgbClr val="666666"/>
            </a:solidFill>
            <a:ln w="1905">
              <a:solidFill>
                <a:srgbClr val="000000"/>
              </a:solidFill>
              <a:round/>
              <a:headEnd/>
              <a:tailEnd/>
            </a:ln>
          </p:spPr>
          <p:txBody>
            <a:bodyPr/>
            <a:lstStyle/>
            <a:p>
              <a:endParaRPr lang="ja-JP" altLang="en-US"/>
            </a:p>
          </p:txBody>
        </p:sp>
        <p:sp>
          <p:nvSpPr>
            <p:cNvPr id="23638" name="Freeform 77"/>
            <p:cNvSpPr>
              <a:spLocks noChangeAspect="1"/>
            </p:cNvSpPr>
            <p:nvPr/>
          </p:nvSpPr>
          <p:spPr bwMode="auto">
            <a:xfrm>
              <a:off x="7222" y="10447"/>
              <a:ext cx="107" cy="55"/>
            </a:xfrm>
            <a:custGeom>
              <a:avLst/>
              <a:gdLst>
                <a:gd name="T0" fmla="*/ 1606 w 95"/>
                <a:gd name="T1" fmla="*/ 0 h 48"/>
                <a:gd name="T2" fmla="*/ 0 w 95"/>
                <a:gd name="T3" fmla="*/ 0 h 48"/>
                <a:gd name="T4" fmla="*/ 0 w 95"/>
                <a:gd name="T5" fmla="*/ 1260 h 48"/>
                <a:gd name="T6" fmla="*/ 1660 w 95"/>
                <a:gd name="T7" fmla="*/ 1260 h 48"/>
                <a:gd name="T8" fmla="*/ 1606 w 95"/>
                <a:gd name="T9" fmla="*/ 0 h 48"/>
                <a:gd name="T10" fmla="*/ 0 60000 65536"/>
                <a:gd name="T11" fmla="*/ 0 60000 65536"/>
                <a:gd name="T12" fmla="*/ 0 60000 65536"/>
                <a:gd name="T13" fmla="*/ 0 60000 65536"/>
                <a:gd name="T14" fmla="*/ 0 60000 65536"/>
                <a:gd name="T15" fmla="*/ 0 w 95"/>
                <a:gd name="T16" fmla="*/ 0 h 48"/>
                <a:gd name="T17" fmla="*/ 95 w 95"/>
                <a:gd name="T18" fmla="*/ 48 h 48"/>
              </a:gdLst>
              <a:ahLst/>
              <a:cxnLst>
                <a:cxn ang="T10">
                  <a:pos x="T0" y="T1"/>
                </a:cxn>
                <a:cxn ang="T11">
                  <a:pos x="T2" y="T3"/>
                </a:cxn>
                <a:cxn ang="T12">
                  <a:pos x="T4" y="T5"/>
                </a:cxn>
                <a:cxn ang="T13">
                  <a:pos x="T6" y="T7"/>
                </a:cxn>
                <a:cxn ang="T14">
                  <a:pos x="T8" y="T9"/>
                </a:cxn>
              </a:cxnLst>
              <a:rect l="T15" t="T16" r="T17" b="T18"/>
              <a:pathLst>
                <a:path w="95" h="48">
                  <a:moveTo>
                    <a:pt x="92" y="0"/>
                  </a:moveTo>
                  <a:lnTo>
                    <a:pt x="0" y="0"/>
                  </a:lnTo>
                  <a:lnTo>
                    <a:pt x="0" y="48"/>
                  </a:lnTo>
                  <a:lnTo>
                    <a:pt x="95" y="48"/>
                  </a:lnTo>
                  <a:lnTo>
                    <a:pt x="92" y="0"/>
                  </a:lnTo>
                  <a:close/>
                </a:path>
              </a:pathLst>
            </a:custGeom>
            <a:solidFill>
              <a:srgbClr val="A4B5AA"/>
            </a:solidFill>
            <a:ln w="1905">
              <a:solidFill>
                <a:srgbClr val="000000"/>
              </a:solidFill>
              <a:round/>
              <a:headEnd/>
              <a:tailEnd/>
            </a:ln>
          </p:spPr>
          <p:txBody>
            <a:bodyPr/>
            <a:lstStyle/>
            <a:p>
              <a:endParaRPr lang="ja-JP" altLang="en-US"/>
            </a:p>
          </p:txBody>
        </p:sp>
        <p:sp>
          <p:nvSpPr>
            <p:cNvPr id="23639" name="Freeform 78"/>
            <p:cNvSpPr>
              <a:spLocks noChangeAspect="1"/>
            </p:cNvSpPr>
            <p:nvPr/>
          </p:nvSpPr>
          <p:spPr bwMode="auto">
            <a:xfrm>
              <a:off x="7344" y="10447"/>
              <a:ext cx="140" cy="55"/>
            </a:xfrm>
            <a:custGeom>
              <a:avLst/>
              <a:gdLst>
                <a:gd name="T0" fmla="*/ 2530 w 123"/>
                <a:gd name="T1" fmla="*/ 0 h 48"/>
                <a:gd name="T2" fmla="*/ 0 w 123"/>
                <a:gd name="T3" fmla="*/ 0 h 48"/>
                <a:gd name="T4" fmla="*/ 0 w 123"/>
                <a:gd name="T5" fmla="*/ 1260 h 48"/>
                <a:gd name="T6" fmla="*/ 2737 w 123"/>
                <a:gd name="T7" fmla="*/ 1260 h 48"/>
                <a:gd name="T8" fmla="*/ 2530 w 123"/>
                <a:gd name="T9" fmla="*/ 0 h 48"/>
                <a:gd name="T10" fmla="*/ 0 60000 65536"/>
                <a:gd name="T11" fmla="*/ 0 60000 65536"/>
                <a:gd name="T12" fmla="*/ 0 60000 65536"/>
                <a:gd name="T13" fmla="*/ 0 60000 65536"/>
                <a:gd name="T14" fmla="*/ 0 60000 65536"/>
                <a:gd name="T15" fmla="*/ 0 w 123"/>
                <a:gd name="T16" fmla="*/ 0 h 48"/>
                <a:gd name="T17" fmla="*/ 123 w 123"/>
                <a:gd name="T18" fmla="*/ 48 h 48"/>
              </a:gdLst>
              <a:ahLst/>
              <a:cxnLst>
                <a:cxn ang="T10">
                  <a:pos x="T0" y="T1"/>
                </a:cxn>
                <a:cxn ang="T11">
                  <a:pos x="T2" y="T3"/>
                </a:cxn>
                <a:cxn ang="T12">
                  <a:pos x="T4" y="T5"/>
                </a:cxn>
                <a:cxn ang="T13">
                  <a:pos x="T6" y="T7"/>
                </a:cxn>
                <a:cxn ang="T14">
                  <a:pos x="T8" y="T9"/>
                </a:cxn>
              </a:cxnLst>
              <a:rect l="T15" t="T16" r="T17" b="T18"/>
              <a:pathLst>
                <a:path w="123" h="48">
                  <a:moveTo>
                    <a:pt x="114" y="0"/>
                  </a:moveTo>
                  <a:lnTo>
                    <a:pt x="0" y="0"/>
                  </a:lnTo>
                  <a:lnTo>
                    <a:pt x="0" y="48"/>
                  </a:lnTo>
                  <a:lnTo>
                    <a:pt x="123" y="48"/>
                  </a:lnTo>
                  <a:lnTo>
                    <a:pt x="114" y="0"/>
                  </a:lnTo>
                  <a:close/>
                </a:path>
              </a:pathLst>
            </a:custGeom>
            <a:solidFill>
              <a:srgbClr val="9BA79D"/>
            </a:solidFill>
            <a:ln w="1905">
              <a:solidFill>
                <a:srgbClr val="000000"/>
              </a:solidFill>
              <a:round/>
              <a:headEnd/>
              <a:tailEnd/>
            </a:ln>
          </p:spPr>
          <p:txBody>
            <a:bodyPr/>
            <a:lstStyle/>
            <a:p>
              <a:endParaRPr lang="ja-JP" altLang="en-US"/>
            </a:p>
          </p:txBody>
        </p:sp>
        <p:sp>
          <p:nvSpPr>
            <p:cNvPr id="23640" name="Freeform 79"/>
            <p:cNvSpPr>
              <a:spLocks noChangeAspect="1"/>
            </p:cNvSpPr>
            <p:nvPr/>
          </p:nvSpPr>
          <p:spPr bwMode="auto">
            <a:xfrm>
              <a:off x="7147" y="10469"/>
              <a:ext cx="7" cy="100"/>
            </a:xfrm>
            <a:custGeom>
              <a:avLst/>
              <a:gdLst>
                <a:gd name="T0" fmla="*/ 0 w 6"/>
                <a:gd name="T1" fmla="*/ 0 h 89"/>
                <a:gd name="T2" fmla="*/ 0 w 6"/>
                <a:gd name="T3" fmla="*/ 524 h 89"/>
                <a:gd name="T4" fmla="*/ 0 w 6"/>
                <a:gd name="T5" fmla="*/ 1462 h 89"/>
                <a:gd name="T6" fmla="*/ 226 w 6"/>
                <a:gd name="T7" fmla="*/ 899 h 89"/>
                <a:gd name="T8" fmla="*/ 0 w 6"/>
                <a:gd name="T9" fmla="*/ 0 h 89"/>
                <a:gd name="T10" fmla="*/ 0 60000 65536"/>
                <a:gd name="T11" fmla="*/ 0 60000 65536"/>
                <a:gd name="T12" fmla="*/ 0 60000 65536"/>
                <a:gd name="T13" fmla="*/ 0 60000 65536"/>
                <a:gd name="T14" fmla="*/ 0 60000 65536"/>
                <a:gd name="T15" fmla="*/ 0 w 6"/>
                <a:gd name="T16" fmla="*/ 0 h 89"/>
                <a:gd name="T17" fmla="*/ 6 w 6"/>
                <a:gd name="T18" fmla="*/ 89 h 89"/>
              </a:gdLst>
              <a:ahLst/>
              <a:cxnLst>
                <a:cxn ang="T10">
                  <a:pos x="T0" y="T1"/>
                </a:cxn>
                <a:cxn ang="T11">
                  <a:pos x="T2" y="T3"/>
                </a:cxn>
                <a:cxn ang="T12">
                  <a:pos x="T4" y="T5"/>
                </a:cxn>
                <a:cxn ang="T13">
                  <a:pos x="T6" y="T7"/>
                </a:cxn>
                <a:cxn ang="T14">
                  <a:pos x="T8" y="T9"/>
                </a:cxn>
              </a:cxnLst>
              <a:rect l="T15" t="T16" r="T17" b="T18"/>
              <a:pathLst>
                <a:path w="6" h="89">
                  <a:moveTo>
                    <a:pt x="0" y="0"/>
                  </a:moveTo>
                  <a:lnTo>
                    <a:pt x="0" y="32"/>
                  </a:lnTo>
                  <a:lnTo>
                    <a:pt x="0" y="89"/>
                  </a:lnTo>
                  <a:lnTo>
                    <a:pt x="6" y="54"/>
                  </a:lnTo>
                  <a:lnTo>
                    <a:pt x="0" y="0"/>
                  </a:lnTo>
                  <a:close/>
                </a:path>
              </a:pathLst>
            </a:custGeom>
            <a:solidFill>
              <a:srgbClr val="9DA09F"/>
            </a:solidFill>
            <a:ln w="1905">
              <a:solidFill>
                <a:srgbClr val="000000"/>
              </a:solidFill>
              <a:round/>
              <a:headEnd/>
              <a:tailEnd/>
            </a:ln>
          </p:spPr>
          <p:txBody>
            <a:bodyPr/>
            <a:lstStyle/>
            <a:p>
              <a:endParaRPr lang="ja-JP" altLang="en-US"/>
            </a:p>
          </p:txBody>
        </p:sp>
        <p:sp>
          <p:nvSpPr>
            <p:cNvPr id="23641" name="Freeform 80"/>
            <p:cNvSpPr>
              <a:spLocks noChangeAspect="1"/>
            </p:cNvSpPr>
            <p:nvPr/>
          </p:nvSpPr>
          <p:spPr bwMode="auto">
            <a:xfrm>
              <a:off x="7147" y="10440"/>
              <a:ext cx="18" cy="129"/>
            </a:xfrm>
            <a:custGeom>
              <a:avLst/>
              <a:gdLst>
                <a:gd name="T0" fmla="*/ 99 w 16"/>
                <a:gd name="T1" fmla="*/ 0 h 114"/>
                <a:gd name="T2" fmla="*/ 0 w 16"/>
                <a:gd name="T3" fmla="*/ 1169 h 114"/>
                <a:gd name="T4" fmla="*/ 0 w 16"/>
                <a:gd name="T5" fmla="*/ 2228 h 114"/>
                <a:gd name="T6" fmla="*/ 255 w 16"/>
                <a:gd name="T7" fmla="*/ 1047 h 114"/>
                <a:gd name="T8" fmla="*/ 99 w 16"/>
                <a:gd name="T9" fmla="*/ 0 h 114"/>
                <a:gd name="T10" fmla="*/ 0 60000 65536"/>
                <a:gd name="T11" fmla="*/ 0 60000 65536"/>
                <a:gd name="T12" fmla="*/ 0 60000 65536"/>
                <a:gd name="T13" fmla="*/ 0 60000 65536"/>
                <a:gd name="T14" fmla="*/ 0 60000 65536"/>
                <a:gd name="T15" fmla="*/ 0 w 16"/>
                <a:gd name="T16" fmla="*/ 0 h 114"/>
                <a:gd name="T17" fmla="*/ 16 w 16"/>
                <a:gd name="T18" fmla="*/ 114 h 114"/>
              </a:gdLst>
              <a:ahLst/>
              <a:cxnLst>
                <a:cxn ang="T10">
                  <a:pos x="T0" y="T1"/>
                </a:cxn>
                <a:cxn ang="T11">
                  <a:pos x="T2" y="T3"/>
                </a:cxn>
                <a:cxn ang="T12">
                  <a:pos x="T4" y="T5"/>
                </a:cxn>
                <a:cxn ang="T13">
                  <a:pos x="T6" y="T7"/>
                </a:cxn>
                <a:cxn ang="T14">
                  <a:pos x="T8" y="T9"/>
                </a:cxn>
              </a:cxnLst>
              <a:rect l="T15" t="T16" r="T17" b="T18"/>
              <a:pathLst>
                <a:path w="16" h="114">
                  <a:moveTo>
                    <a:pt x="6" y="0"/>
                  </a:moveTo>
                  <a:lnTo>
                    <a:pt x="0" y="60"/>
                  </a:lnTo>
                  <a:lnTo>
                    <a:pt x="0" y="114"/>
                  </a:lnTo>
                  <a:lnTo>
                    <a:pt x="16" y="54"/>
                  </a:lnTo>
                  <a:lnTo>
                    <a:pt x="6" y="0"/>
                  </a:lnTo>
                  <a:close/>
                </a:path>
              </a:pathLst>
            </a:custGeom>
            <a:solidFill>
              <a:srgbClr val="C5D0CD"/>
            </a:solidFill>
            <a:ln w="1905">
              <a:solidFill>
                <a:srgbClr val="000000"/>
              </a:solidFill>
              <a:round/>
              <a:headEnd/>
              <a:tailEnd/>
            </a:ln>
          </p:spPr>
          <p:txBody>
            <a:bodyPr/>
            <a:lstStyle/>
            <a:p>
              <a:endParaRPr lang="ja-JP" altLang="en-US"/>
            </a:p>
          </p:txBody>
        </p:sp>
        <p:sp>
          <p:nvSpPr>
            <p:cNvPr id="23642" name="Freeform 81"/>
            <p:cNvSpPr>
              <a:spLocks noChangeAspect="1"/>
            </p:cNvSpPr>
            <p:nvPr/>
          </p:nvSpPr>
          <p:spPr bwMode="auto">
            <a:xfrm>
              <a:off x="7258" y="10469"/>
              <a:ext cx="3" cy="82"/>
            </a:xfrm>
            <a:custGeom>
              <a:avLst/>
              <a:gdLst>
                <a:gd name="T0" fmla="*/ 0 w 3"/>
                <a:gd name="T1" fmla="*/ 0 h 73"/>
                <a:gd name="T2" fmla="*/ 0 w 3"/>
                <a:gd name="T3" fmla="*/ 488 h 73"/>
                <a:gd name="T4" fmla="*/ 0 w 3"/>
                <a:gd name="T5" fmla="*/ 1187 h 73"/>
                <a:gd name="T6" fmla="*/ 3 w 3"/>
                <a:gd name="T7" fmla="*/ 726 h 73"/>
                <a:gd name="T8" fmla="*/ 0 w 3"/>
                <a:gd name="T9" fmla="*/ 0 h 73"/>
                <a:gd name="T10" fmla="*/ 0 60000 65536"/>
                <a:gd name="T11" fmla="*/ 0 60000 65536"/>
                <a:gd name="T12" fmla="*/ 0 60000 65536"/>
                <a:gd name="T13" fmla="*/ 0 60000 65536"/>
                <a:gd name="T14" fmla="*/ 0 60000 65536"/>
                <a:gd name="T15" fmla="*/ 0 w 3"/>
                <a:gd name="T16" fmla="*/ 0 h 73"/>
                <a:gd name="T17" fmla="*/ 3 w 3"/>
                <a:gd name="T18" fmla="*/ 73 h 73"/>
              </a:gdLst>
              <a:ahLst/>
              <a:cxnLst>
                <a:cxn ang="T10">
                  <a:pos x="T0" y="T1"/>
                </a:cxn>
                <a:cxn ang="T11">
                  <a:pos x="T2" y="T3"/>
                </a:cxn>
                <a:cxn ang="T12">
                  <a:pos x="T4" y="T5"/>
                </a:cxn>
                <a:cxn ang="T13">
                  <a:pos x="T6" y="T7"/>
                </a:cxn>
                <a:cxn ang="T14">
                  <a:pos x="T8" y="T9"/>
                </a:cxn>
              </a:cxnLst>
              <a:rect l="T15" t="T16" r="T17" b="T18"/>
              <a:pathLst>
                <a:path w="3" h="73">
                  <a:moveTo>
                    <a:pt x="0" y="0"/>
                  </a:moveTo>
                  <a:lnTo>
                    <a:pt x="0" y="29"/>
                  </a:lnTo>
                  <a:lnTo>
                    <a:pt x="0" y="73"/>
                  </a:lnTo>
                  <a:lnTo>
                    <a:pt x="3" y="44"/>
                  </a:lnTo>
                  <a:lnTo>
                    <a:pt x="0" y="0"/>
                  </a:lnTo>
                  <a:close/>
                </a:path>
              </a:pathLst>
            </a:custGeom>
            <a:solidFill>
              <a:srgbClr val="2B2B2B"/>
            </a:solidFill>
            <a:ln w="1905">
              <a:solidFill>
                <a:srgbClr val="000000"/>
              </a:solidFill>
              <a:round/>
              <a:headEnd/>
              <a:tailEnd/>
            </a:ln>
          </p:spPr>
          <p:txBody>
            <a:bodyPr/>
            <a:lstStyle/>
            <a:p>
              <a:endParaRPr lang="ja-JP" altLang="en-US"/>
            </a:p>
          </p:txBody>
        </p:sp>
        <p:sp>
          <p:nvSpPr>
            <p:cNvPr id="23643" name="Rectangle 82"/>
            <p:cNvSpPr>
              <a:spLocks noChangeAspect="1" noChangeArrowheads="1"/>
            </p:cNvSpPr>
            <p:nvPr/>
          </p:nvSpPr>
          <p:spPr bwMode="auto">
            <a:xfrm>
              <a:off x="7089" y="10515"/>
              <a:ext cx="68" cy="65"/>
            </a:xfrm>
            <a:prstGeom prst="rect">
              <a:avLst/>
            </a:prstGeom>
            <a:solidFill>
              <a:srgbClr val="AABBAF"/>
            </a:solidFill>
            <a:ln w="1905">
              <a:solidFill>
                <a:srgbClr val="000000"/>
              </a:solidFill>
              <a:miter lim="800000"/>
              <a:headEnd/>
              <a:tailEnd/>
            </a:ln>
          </p:spPr>
          <p:txBody>
            <a:bodyPr/>
            <a:lstStyle/>
            <a:p>
              <a:pPr algn="ctr"/>
              <a:endParaRPr lang="ja-JP" altLang="en-US" b="0" u="none">
                <a:solidFill>
                  <a:schemeClr val="tx1"/>
                </a:solidFill>
                <a:latin typeface="Arial" pitchFamily="34" charset="0"/>
              </a:endParaRPr>
            </a:p>
          </p:txBody>
        </p:sp>
        <p:sp>
          <p:nvSpPr>
            <p:cNvPr id="23644" name="Freeform 83"/>
            <p:cNvSpPr>
              <a:spLocks noChangeAspect="1"/>
            </p:cNvSpPr>
            <p:nvPr/>
          </p:nvSpPr>
          <p:spPr bwMode="auto">
            <a:xfrm>
              <a:off x="7509" y="10469"/>
              <a:ext cx="11" cy="100"/>
            </a:xfrm>
            <a:custGeom>
              <a:avLst/>
              <a:gdLst>
                <a:gd name="T0" fmla="*/ 0 w 10"/>
                <a:gd name="T1" fmla="*/ 0 h 89"/>
                <a:gd name="T2" fmla="*/ 92 w 10"/>
                <a:gd name="T3" fmla="*/ 727 h 89"/>
                <a:gd name="T4" fmla="*/ 92 w 10"/>
                <a:gd name="T5" fmla="*/ 1462 h 89"/>
                <a:gd name="T6" fmla="*/ 0 w 10"/>
                <a:gd name="T7" fmla="*/ 899 h 89"/>
                <a:gd name="T8" fmla="*/ 0 w 10"/>
                <a:gd name="T9" fmla="*/ 0 h 89"/>
                <a:gd name="T10" fmla="*/ 0 60000 65536"/>
                <a:gd name="T11" fmla="*/ 0 60000 65536"/>
                <a:gd name="T12" fmla="*/ 0 60000 65536"/>
                <a:gd name="T13" fmla="*/ 0 60000 65536"/>
                <a:gd name="T14" fmla="*/ 0 60000 65536"/>
                <a:gd name="T15" fmla="*/ 0 w 10"/>
                <a:gd name="T16" fmla="*/ 0 h 89"/>
                <a:gd name="T17" fmla="*/ 10 w 10"/>
                <a:gd name="T18" fmla="*/ 89 h 89"/>
              </a:gdLst>
              <a:ahLst/>
              <a:cxnLst>
                <a:cxn ang="T10">
                  <a:pos x="T0" y="T1"/>
                </a:cxn>
                <a:cxn ang="T11">
                  <a:pos x="T2" y="T3"/>
                </a:cxn>
                <a:cxn ang="T12">
                  <a:pos x="T4" y="T5"/>
                </a:cxn>
                <a:cxn ang="T13">
                  <a:pos x="T6" y="T7"/>
                </a:cxn>
                <a:cxn ang="T14">
                  <a:pos x="T8" y="T9"/>
                </a:cxn>
              </a:cxnLst>
              <a:rect l="T15" t="T16" r="T17" b="T18"/>
              <a:pathLst>
                <a:path w="10" h="89">
                  <a:moveTo>
                    <a:pt x="0" y="0"/>
                  </a:moveTo>
                  <a:lnTo>
                    <a:pt x="10" y="44"/>
                  </a:lnTo>
                  <a:lnTo>
                    <a:pt x="10" y="89"/>
                  </a:lnTo>
                  <a:lnTo>
                    <a:pt x="0" y="54"/>
                  </a:lnTo>
                  <a:lnTo>
                    <a:pt x="0" y="0"/>
                  </a:lnTo>
                  <a:close/>
                </a:path>
              </a:pathLst>
            </a:custGeom>
            <a:solidFill>
              <a:srgbClr val="909090"/>
            </a:solidFill>
            <a:ln w="1905">
              <a:solidFill>
                <a:srgbClr val="000000"/>
              </a:solidFill>
              <a:round/>
              <a:headEnd/>
              <a:tailEnd/>
            </a:ln>
          </p:spPr>
          <p:txBody>
            <a:bodyPr/>
            <a:lstStyle/>
            <a:p>
              <a:endParaRPr lang="ja-JP" altLang="en-US"/>
            </a:p>
          </p:txBody>
        </p:sp>
        <p:sp>
          <p:nvSpPr>
            <p:cNvPr id="23645" name="Freeform 84"/>
            <p:cNvSpPr>
              <a:spLocks noChangeAspect="1"/>
            </p:cNvSpPr>
            <p:nvPr/>
          </p:nvSpPr>
          <p:spPr bwMode="auto">
            <a:xfrm>
              <a:off x="7441" y="10480"/>
              <a:ext cx="11" cy="103"/>
            </a:xfrm>
            <a:custGeom>
              <a:avLst/>
              <a:gdLst>
                <a:gd name="T0" fmla="*/ 0 w 10"/>
                <a:gd name="T1" fmla="*/ 0 h 91"/>
                <a:gd name="T2" fmla="*/ 0 w 10"/>
                <a:gd name="T3" fmla="*/ 649 h 91"/>
                <a:gd name="T4" fmla="*/ 92 w 10"/>
                <a:gd name="T5" fmla="*/ 1771 h 91"/>
                <a:gd name="T6" fmla="*/ 0 w 10"/>
                <a:gd name="T7" fmla="*/ 999 h 91"/>
                <a:gd name="T8" fmla="*/ 0 w 10"/>
                <a:gd name="T9" fmla="*/ 0 h 91"/>
                <a:gd name="T10" fmla="*/ 0 60000 65536"/>
                <a:gd name="T11" fmla="*/ 0 60000 65536"/>
                <a:gd name="T12" fmla="*/ 0 60000 65536"/>
                <a:gd name="T13" fmla="*/ 0 60000 65536"/>
                <a:gd name="T14" fmla="*/ 0 60000 65536"/>
                <a:gd name="T15" fmla="*/ 0 w 10"/>
                <a:gd name="T16" fmla="*/ 0 h 91"/>
                <a:gd name="T17" fmla="*/ 10 w 10"/>
                <a:gd name="T18" fmla="*/ 91 h 91"/>
              </a:gdLst>
              <a:ahLst/>
              <a:cxnLst>
                <a:cxn ang="T10">
                  <a:pos x="T0" y="T1"/>
                </a:cxn>
                <a:cxn ang="T11">
                  <a:pos x="T2" y="T3"/>
                </a:cxn>
                <a:cxn ang="T12">
                  <a:pos x="T4" y="T5"/>
                </a:cxn>
                <a:cxn ang="T13">
                  <a:pos x="T6" y="T7"/>
                </a:cxn>
                <a:cxn ang="T14">
                  <a:pos x="T8" y="T9"/>
                </a:cxn>
              </a:cxnLst>
              <a:rect l="T15" t="T16" r="T17" b="T18"/>
              <a:pathLst>
                <a:path w="10" h="91">
                  <a:moveTo>
                    <a:pt x="0" y="0"/>
                  </a:moveTo>
                  <a:lnTo>
                    <a:pt x="0" y="34"/>
                  </a:lnTo>
                  <a:lnTo>
                    <a:pt x="10" y="91"/>
                  </a:lnTo>
                  <a:lnTo>
                    <a:pt x="0" y="50"/>
                  </a:lnTo>
                  <a:lnTo>
                    <a:pt x="0" y="0"/>
                  </a:lnTo>
                  <a:close/>
                </a:path>
              </a:pathLst>
            </a:custGeom>
            <a:solidFill>
              <a:srgbClr val="8C8C8C"/>
            </a:solidFill>
            <a:ln w="1905">
              <a:solidFill>
                <a:srgbClr val="000000"/>
              </a:solidFill>
              <a:round/>
              <a:headEnd/>
              <a:tailEnd/>
            </a:ln>
          </p:spPr>
          <p:txBody>
            <a:bodyPr/>
            <a:lstStyle/>
            <a:p>
              <a:endParaRPr lang="ja-JP" altLang="en-US"/>
            </a:p>
          </p:txBody>
        </p:sp>
        <p:sp>
          <p:nvSpPr>
            <p:cNvPr id="23646" name="Freeform 85"/>
            <p:cNvSpPr>
              <a:spLocks noChangeAspect="1"/>
            </p:cNvSpPr>
            <p:nvPr/>
          </p:nvSpPr>
          <p:spPr bwMode="auto">
            <a:xfrm>
              <a:off x="7247" y="10502"/>
              <a:ext cx="11" cy="99"/>
            </a:xfrm>
            <a:custGeom>
              <a:avLst/>
              <a:gdLst>
                <a:gd name="T0" fmla="*/ 92 w 10"/>
                <a:gd name="T1" fmla="*/ 0 h 88"/>
                <a:gd name="T2" fmla="*/ 0 w 10"/>
                <a:gd name="T3" fmla="*/ 528 h 88"/>
                <a:gd name="T4" fmla="*/ 92 w 10"/>
                <a:gd name="T5" fmla="*/ 1484 h 88"/>
                <a:gd name="T6" fmla="*/ 92 w 10"/>
                <a:gd name="T7" fmla="*/ 752 h 88"/>
                <a:gd name="T8" fmla="*/ 92 w 10"/>
                <a:gd name="T9" fmla="*/ 0 h 88"/>
                <a:gd name="T10" fmla="*/ 0 60000 65536"/>
                <a:gd name="T11" fmla="*/ 0 60000 65536"/>
                <a:gd name="T12" fmla="*/ 0 60000 65536"/>
                <a:gd name="T13" fmla="*/ 0 60000 65536"/>
                <a:gd name="T14" fmla="*/ 0 60000 65536"/>
                <a:gd name="T15" fmla="*/ 0 w 10"/>
                <a:gd name="T16" fmla="*/ 0 h 88"/>
                <a:gd name="T17" fmla="*/ 10 w 10"/>
                <a:gd name="T18" fmla="*/ 88 h 88"/>
              </a:gdLst>
              <a:ahLst/>
              <a:cxnLst>
                <a:cxn ang="T10">
                  <a:pos x="T0" y="T1"/>
                </a:cxn>
                <a:cxn ang="T11">
                  <a:pos x="T2" y="T3"/>
                </a:cxn>
                <a:cxn ang="T12">
                  <a:pos x="T4" y="T5"/>
                </a:cxn>
                <a:cxn ang="T13">
                  <a:pos x="T6" y="T7"/>
                </a:cxn>
                <a:cxn ang="T14">
                  <a:pos x="T8" y="T9"/>
                </a:cxn>
              </a:cxnLst>
              <a:rect l="T15" t="T16" r="T17" b="T18"/>
              <a:pathLst>
                <a:path w="10" h="88">
                  <a:moveTo>
                    <a:pt x="10" y="0"/>
                  </a:moveTo>
                  <a:lnTo>
                    <a:pt x="0" y="31"/>
                  </a:lnTo>
                  <a:lnTo>
                    <a:pt x="10" y="88"/>
                  </a:lnTo>
                  <a:lnTo>
                    <a:pt x="10" y="44"/>
                  </a:lnTo>
                  <a:lnTo>
                    <a:pt x="10" y="0"/>
                  </a:lnTo>
                  <a:close/>
                </a:path>
              </a:pathLst>
            </a:custGeom>
            <a:solidFill>
              <a:srgbClr val="2A2A2A"/>
            </a:solidFill>
            <a:ln w="1905">
              <a:solidFill>
                <a:srgbClr val="000000"/>
              </a:solidFill>
              <a:round/>
              <a:headEnd/>
              <a:tailEnd/>
            </a:ln>
          </p:spPr>
          <p:txBody>
            <a:bodyPr/>
            <a:lstStyle/>
            <a:p>
              <a:endParaRPr lang="ja-JP" altLang="en-US"/>
            </a:p>
          </p:txBody>
        </p:sp>
        <p:sp>
          <p:nvSpPr>
            <p:cNvPr id="23647" name="Freeform 86"/>
            <p:cNvSpPr>
              <a:spLocks noChangeAspect="1"/>
            </p:cNvSpPr>
            <p:nvPr/>
          </p:nvSpPr>
          <p:spPr bwMode="auto">
            <a:xfrm>
              <a:off x="7441" y="10518"/>
              <a:ext cx="132" cy="65"/>
            </a:xfrm>
            <a:custGeom>
              <a:avLst/>
              <a:gdLst>
                <a:gd name="T0" fmla="*/ 0 w 117"/>
                <a:gd name="T1" fmla="*/ 0 h 57"/>
                <a:gd name="T2" fmla="*/ 2109 w 117"/>
                <a:gd name="T3" fmla="*/ 0 h 57"/>
                <a:gd name="T4" fmla="*/ 2109 w 117"/>
                <a:gd name="T5" fmla="*/ 1322 h 57"/>
                <a:gd name="T6" fmla="*/ 179 w 117"/>
                <a:gd name="T7" fmla="*/ 1322 h 57"/>
                <a:gd name="T8" fmla="*/ 0 w 117"/>
                <a:gd name="T9" fmla="*/ 0 h 57"/>
                <a:gd name="T10" fmla="*/ 0 60000 65536"/>
                <a:gd name="T11" fmla="*/ 0 60000 65536"/>
                <a:gd name="T12" fmla="*/ 0 60000 65536"/>
                <a:gd name="T13" fmla="*/ 0 60000 65536"/>
                <a:gd name="T14" fmla="*/ 0 60000 65536"/>
                <a:gd name="T15" fmla="*/ 0 w 117"/>
                <a:gd name="T16" fmla="*/ 0 h 57"/>
                <a:gd name="T17" fmla="*/ 117 w 117"/>
                <a:gd name="T18" fmla="*/ 57 h 57"/>
              </a:gdLst>
              <a:ahLst/>
              <a:cxnLst>
                <a:cxn ang="T10">
                  <a:pos x="T0" y="T1"/>
                </a:cxn>
                <a:cxn ang="T11">
                  <a:pos x="T2" y="T3"/>
                </a:cxn>
                <a:cxn ang="T12">
                  <a:pos x="T4" y="T5"/>
                </a:cxn>
                <a:cxn ang="T13">
                  <a:pos x="T6" y="T7"/>
                </a:cxn>
                <a:cxn ang="T14">
                  <a:pos x="T8" y="T9"/>
                </a:cxn>
              </a:cxnLst>
              <a:rect l="T15" t="T16" r="T17" b="T18"/>
              <a:pathLst>
                <a:path w="117" h="57">
                  <a:moveTo>
                    <a:pt x="0" y="0"/>
                  </a:moveTo>
                  <a:lnTo>
                    <a:pt x="117" y="0"/>
                  </a:lnTo>
                  <a:lnTo>
                    <a:pt x="117" y="57"/>
                  </a:lnTo>
                  <a:lnTo>
                    <a:pt x="10" y="57"/>
                  </a:lnTo>
                  <a:lnTo>
                    <a:pt x="0" y="0"/>
                  </a:lnTo>
                  <a:close/>
                </a:path>
              </a:pathLst>
            </a:custGeom>
            <a:solidFill>
              <a:srgbClr val="A6B4A8"/>
            </a:solidFill>
            <a:ln w="1905">
              <a:solidFill>
                <a:srgbClr val="000000"/>
              </a:solidFill>
              <a:round/>
              <a:headEnd/>
              <a:tailEnd/>
            </a:ln>
          </p:spPr>
          <p:txBody>
            <a:bodyPr/>
            <a:lstStyle/>
            <a:p>
              <a:endParaRPr lang="ja-JP" altLang="en-US"/>
            </a:p>
          </p:txBody>
        </p:sp>
        <p:sp>
          <p:nvSpPr>
            <p:cNvPr id="23648" name="Freeform 87"/>
            <p:cNvSpPr>
              <a:spLocks noChangeAspect="1"/>
            </p:cNvSpPr>
            <p:nvPr/>
          </p:nvSpPr>
          <p:spPr bwMode="auto">
            <a:xfrm>
              <a:off x="7247" y="10537"/>
              <a:ext cx="154" cy="64"/>
            </a:xfrm>
            <a:custGeom>
              <a:avLst/>
              <a:gdLst>
                <a:gd name="T0" fmla="*/ 2687 w 136"/>
                <a:gd name="T1" fmla="*/ 0 h 57"/>
                <a:gd name="T2" fmla="*/ 0 w 136"/>
                <a:gd name="T3" fmla="*/ 0 h 57"/>
                <a:gd name="T4" fmla="*/ 186 w 136"/>
                <a:gd name="T5" fmla="*/ 924 h 57"/>
                <a:gd name="T6" fmla="*/ 2687 w 136"/>
                <a:gd name="T7" fmla="*/ 924 h 57"/>
                <a:gd name="T8" fmla="*/ 2687 w 136"/>
                <a:gd name="T9" fmla="*/ 0 h 57"/>
                <a:gd name="T10" fmla="*/ 0 60000 65536"/>
                <a:gd name="T11" fmla="*/ 0 60000 65536"/>
                <a:gd name="T12" fmla="*/ 0 60000 65536"/>
                <a:gd name="T13" fmla="*/ 0 60000 65536"/>
                <a:gd name="T14" fmla="*/ 0 60000 65536"/>
                <a:gd name="T15" fmla="*/ 0 w 136"/>
                <a:gd name="T16" fmla="*/ 0 h 57"/>
                <a:gd name="T17" fmla="*/ 136 w 136"/>
                <a:gd name="T18" fmla="*/ 57 h 57"/>
              </a:gdLst>
              <a:ahLst/>
              <a:cxnLst>
                <a:cxn ang="T10">
                  <a:pos x="T0" y="T1"/>
                </a:cxn>
                <a:cxn ang="T11">
                  <a:pos x="T2" y="T3"/>
                </a:cxn>
                <a:cxn ang="T12">
                  <a:pos x="T4" y="T5"/>
                </a:cxn>
                <a:cxn ang="T13">
                  <a:pos x="T6" y="T7"/>
                </a:cxn>
                <a:cxn ang="T14">
                  <a:pos x="T8" y="T9"/>
                </a:cxn>
              </a:cxnLst>
              <a:rect l="T15" t="T16" r="T17" b="T18"/>
              <a:pathLst>
                <a:path w="136" h="57">
                  <a:moveTo>
                    <a:pt x="136" y="0"/>
                  </a:moveTo>
                  <a:lnTo>
                    <a:pt x="0" y="0"/>
                  </a:lnTo>
                  <a:lnTo>
                    <a:pt x="10" y="57"/>
                  </a:lnTo>
                  <a:lnTo>
                    <a:pt x="136" y="57"/>
                  </a:lnTo>
                  <a:lnTo>
                    <a:pt x="136" y="0"/>
                  </a:lnTo>
                  <a:close/>
                </a:path>
              </a:pathLst>
            </a:custGeom>
            <a:solidFill>
              <a:srgbClr val="A0AEA3"/>
            </a:solidFill>
            <a:ln w="1905">
              <a:solidFill>
                <a:srgbClr val="000000"/>
              </a:solidFill>
              <a:round/>
              <a:headEnd/>
              <a:tailEnd/>
            </a:ln>
          </p:spPr>
          <p:txBody>
            <a:bodyPr/>
            <a:lstStyle/>
            <a:p>
              <a:endParaRPr lang="ja-JP" altLang="en-US"/>
            </a:p>
          </p:txBody>
        </p:sp>
        <p:sp>
          <p:nvSpPr>
            <p:cNvPr id="23649" name="Freeform 88"/>
            <p:cNvSpPr>
              <a:spLocks noChangeAspect="1"/>
            </p:cNvSpPr>
            <p:nvPr/>
          </p:nvSpPr>
          <p:spPr bwMode="auto">
            <a:xfrm>
              <a:off x="7505" y="10518"/>
              <a:ext cx="4" cy="108"/>
            </a:xfrm>
            <a:custGeom>
              <a:avLst/>
              <a:gdLst>
                <a:gd name="T0" fmla="*/ 2759 w 3"/>
                <a:gd name="T1" fmla="*/ 839 h 95"/>
                <a:gd name="T2" fmla="*/ 0 w 3"/>
                <a:gd name="T3" fmla="*/ 0 h 95"/>
                <a:gd name="T4" fmla="*/ 2759 w 3"/>
                <a:gd name="T5" fmla="*/ 966 h 95"/>
                <a:gd name="T6" fmla="*/ 2759 w 3"/>
                <a:gd name="T7" fmla="*/ 2065 h 95"/>
                <a:gd name="T8" fmla="*/ 2759 w 3"/>
                <a:gd name="T9" fmla="*/ 839 h 95"/>
                <a:gd name="T10" fmla="*/ 0 60000 65536"/>
                <a:gd name="T11" fmla="*/ 0 60000 65536"/>
                <a:gd name="T12" fmla="*/ 0 60000 65536"/>
                <a:gd name="T13" fmla="*/ 0 60000 65536"/>
                <a:gd name="T14" fmla="*/ 0 60000 65536"/>
                <a:gd name="T15" fmla="*/ 0 w 3"/>
                <a:gd name="T16" fmla="*/ 0 h 95"/>
                <a:gd name="T17" fmla="*/ 3 w 3"/>
                <a:gd name="T18" fmla="*/ 95 h 95"/>
              </a:gdLst>
              <a:ahLst/>
              <a:cxnLst>
                <a:cxn ang="T10">
                  <a:pos x="T0" y="T1"/>
                </a:cxn>
                <a:cxn ang="T11">
                  <a:pos x="T2" y="T3"/>
                </a:cxn>
                <a:cxn ang="T12">
                  <a:pos x="T4" y="T5"/>
                </a:cxn>
                <a:cxn ang="T13">
                  <a:pos x="T6" y="T7"/>
                </a:cxn>
                <a:cxn ang="T14">
                  <a:pos x="T8" y="T9"/>
                </a:cxn>
              </a:cxnLst>
              <a:rect l="T15" t="T16" r="T17" b="T18"/>
              <a:pathLst>
                <a:path w="3" h="95">
                  <a:moveTo>
                    <a:pt x="3" y="38"/>
                  </a:moveTo>
                  <a:lnTo>
                    <a:pt x="0" y="0"/>
                  </a:lnTo>
                  <a:lnTo>
                    <a:pt x="3" y="45"/>
                  </a:lnTo>
                  <a:lnTo>
                    <a:pt x="3" y="95"/>
                  </a:lnTo>
                  <a:lnTo>
                    <a:pt x="3" y="38"/>
                  </a:lnTo>
                  <a:close/>
                </a:path>
              </a:pathLst>
            </a:custGeom>
            <a:solidFill>
              <a:srgbClr val="ACACAC"/>
            </a:solidFill>
            <a:ln w="1905">
              <a:solidFill>
                <a:srgbClr val="000000"/>
              </a:solidFill>
              <a:round/>
              <a:headEnd/>
              <a:tailEnd/>
            </a:ln>
          </p:spPr>
          <p:txBody>
            <a:bodyPr/>
            <a:lstStyle/>
            <a:p>
              <a:endParaRPr lang="ja-JP" altLang="en-US"/>
            </a:p>
          </p:txBody>
        </p:sp>
        <p:sp>
          <p:nvSpPr>
            <p:cNvPr id="23650" name="Freeform 89"/>
            <p:cNvSpPr>
              <a:spLocks noChangeAspect="1"/>
            </p:cNvSpPr>
            <p:nvPr/>
          </p:nvSpPr>
          <p:spPr bwMode="auto">
            <a:xfrm>
              <a:off x="7505" y="10518"/>
              <a:ext cx="4" cy="108"/>
            </a:xfrm>
            <a:custGeom>
              <a:avLst/>
              <a:gdLst>
                <a:gd name="T0" fmla="*/ 0 w 3"/>
                <a:gd name="T1" fmla="*/ 0 h 95"/>
                <a:gd name="T2" fmla="*/ 2759 w 3"/>
                <a:gd name="T3" fmla="*/ 839 h 95"/>
                <a:gd name="T4" fmla="*/ 2759 w 3"/>
                <a:gd name="T5" fmla="*/ 2065 h 95"/>
                <a:gd name="T6" fmla="*/ 2759 w 3"/>
                <a:gd name="T7" fmla="*/ 966 h 95"/>
                <a:gd name="T8" fmla="*/ 0 w 3"/>
                <a:gd name="T9" fmla="*/ 0 h 95"/>
                <a:gd name="T10" fmla="*/ 0 60000 65536"/>
                <a:gd name="T11" fmla="*/ 0 60000 65536"/>
                <a:gd name="T12" fmla="*/ 0 60000 65536"/>
                <a:gd name="T13" fmla="*/ 0 60000 65536"/>
                <a:gd name="T14" fmla="*/ 0 60000 65536"/>
                <a:gd name="T15" fmla="*/ 0 w 3"/>
                <a:gd name="T16" fmla="*/ 0 h 95"/>
                <a:gd name="T17" fmla="*/ 3 w 3"/>
                <a:gd name="T18" fmla="*/ 95 h 95"/>
              </a:gdLst>
              <a:ahLst/>
              <a:cxnLst>
                <a:cxn ang="T10">
                  <a:pos x="T0" y="T1"/>
                </a:cxn>
                <a:cxn ang="T11">
                  <a:pos x="T2" y="T3"/>
                </a:cxn>
                <a:cxn ang="T12">
                  <a:pos x="T4" y="T5"/>
                </a:cxn>
                <a:cxn ang="T13">
                  <a:pos x="T6" y="T7"/>
                </a:cxn>
                <a:cxn ang="T14">
                  <a:pos x="T8" y="T9"/>
                </a:cxn>
              </a:cxnLst>
              <a:rect l="T15" t="T16" r="T17" b="T18"/>
              <a:pathLst>
                <a:path w="3" h="95">
                  <a:moveTo>
                    <a:pt x="0" y="0"/>
                  </a:moveTo>
                  <a:lnTo>
                    <a:pt x="3" y="38"/>
                  </a:lnTo>
                  <a:lnTo>
                    <a:pt x="3" y="95"/>
                  </a:lnTo>
                  <a:lnTo>
                    <a:pt x="3" y="45"/>
                  </a:lnTo>
                  <a:lnTo>
                    <a:pt x="0" y="0"/>
                  </a:lnTo>
                  <a:close/>
                </a:path>
              </a:pathLst>
            </a:custGeom>
            <a:solidFill>
              <a:srgbClr val="909090"/>
            </a:solidFill>
            <a:ln w="1905">
              <a:solidFill>
                <a:srgbClr val="000000"/>
              </a:solidFill>
              <a:round/>
              <a:headEnd/>
              <a:tailEnd/>
            </a:ln>
          </p:spPr>
          <p:txBody>
            <a:bodyPr/>
            <a:lstStyle/>
            <a:p>
              <a:endParaRPr lang="ja-JP" altLang="en-US"/>
            </a:p>
          </p:txBody>
        </p:sp>
        <p:sp>
          <p:nvSpPr>
            <p:cNvPr id="23651" name="Freeform 90"/>
            <p:cNvSpPr>
              <a:spLocks noChangeAspect="1"/>
            </p:cNvSpPr>
            <p:nvPr/>
          </p:nvSpPr>
          <p:spPr bwMode="auto">
            <a:xfrm>
              <a:off x="7509" y="10518"/>
              <a:ext cx="11" cy="108"/>
            </a:xfrm>
            <a:custGeom>
              <a:avLst/>
              <a:gdLst>
                <a:gd name="T0" fmla="*/ 92 w 10"/>
                <a:gd name="T1" fmla="*/ 0 h 95"/>
                <a:gd name="T2" fmla="*/ 0 w 10"/>
                <a:gd name="T3" fmla="*/ 839 h 95"/>
                <a:gd name="T4" fmla="*/ 0 w 10"/>
                <a:gd name="T5" fmla="*/ 2065 h 95"/>
                <a:gd name="T6" fmla="*/ 92 w 10"/>
                <a:gd name="T7" fmla="*/ 966 h 95"/>
                <a:gd name="T8" fmla="*/ 92 w 10"/>
                <a:gd name="T9" fmla="*/ 0 h 95"/>
                <a:gd name="T10" fmla="*/ 0 60000 65536"/>
                <a:gd name="T11" fmla="*/ 0 60000 65536"/>
                <a:gd name="T12" fmla="*/ 0 60000 65536"/>
                <a:gd name="T13" fmla="*/ 0 60000 65536"/>
                <a:gd name="T14" fmla="*/ 0 60000 65536"/>
                <a:gd name="T15" fmla="*/ 0 w 10"/>
                <a:gd name="T16" fmla="*/ 0 h 95"/>
                <a:gd name="T17" fmla="*/ 10 w 10"/>
                <a:gd name="T18" fmla="*/ 95 h 95"/>
              </a:gdLst>
              <a:ahLst/>
              <a:cxnLst>
                <a:cxn ang="T10">
                  <a:pos x="T0" y="T1"/>
                </a:cxn>
                <a:cxn ang="T11">
                  <a:pos x="T2" y="T3"/>
                </a:cxn>
                <a:cxn ang="T12">
                  <a:pos x="T4" y="T5"/>
                </a:cxn>
                <a:cxn ang="T13">
                  <a:pos x="T6" y="T7"/>
                </a:cxn>
                <a:cxn ang="T14">
                  <a:pos x="T8" y="T9"/>
                </a:cxn>
              </a:cxnLst>
              <a:rect l="T15" t="T16" r="T17" b="T18"/>
              <a:pathLst>
                <a:path w="10" h="95">
                  <a:moveTo>
                    <a:pt x="10" y="0"/>
                  </a:moveTo>
                  <a:lnTo>
                    <a:pt x="0" y="38"/>
                  </a:lnTo>
                  <a:lnTo>
                    <a:pt x="0" y="95"/>
                  </a:lnTo>
                  <a:lnTo>
                    <a:pt x="10" y="45"/>
                  </a:lnTo>
                  <a:lnTo>
                    <a:pt x="10" y="0"/>
                  </a:lnTo>
                  <a:close/>
                </a:path>
              </a:pathLst>
            </a:custGeom>
            <a:solidFill>
              <a:srgbClr val="A8A8A8"/>
            </a:solidFill>
            <a:ln w="1905">
              <a:solidFill>
                <a:srgbClr val="000000"/>
              </a:solidFill>
              <a:round/>
              <a:headEnd/>
              <a:tailEnd/>
            </a:ln>
          </p:spPr>
          <p:txBody>
            <a:bodyPr/>
            <a:lstStyle/>
            <a:p>
              <a:endParaRPr lang="ja-JP" altLang="en-US"/>
            </a:p>
          </p:txBody>
        </p:sp>
        <p:sp>
          <p:nvSpPr>
            <p:cNvPr id="23652" name="Freeform 91"/>
            <p:cNvSpPr>
              <a:spLocks noChangeAspect="1"/>
            </p:cNvSpPr>
            <p:nvPr/>
          </p:nvSpPr>
          <p:spPr bwMode="auto">
            <a:xfrm>
              <a:off x="7441" y="10518"/>
              <a:ext cx="11" cy="112"/>
            </a:xfrm>
            <a:custGeom>
              <a:avLst/>
              <a:gdLst>
                <a:gd name="T0" fmla="*/ 0 w 10"/>
                <a:gd name="T1" fmla="*/ 0 h 98"/>
                <a:gd name="T2" fmla="*/ 0 w 10"/>
                <a:gd name="T3" fmla="*/ 1087 h 98"/>
                <a:gd name="T4" fmla="*/ 0 w 10"/>
                <a:gd name="T5" fmla="*/ 2422 h 98"/>
                <a:gd name="T6" fmla="*/ 92 w 10"/>
                <a:gd name="T7" fmla="*/ 1405 h 98"/>
                <a:gd name="T8" fmla="*/ 0 w 10"/>
                <a:gd name="T9" fmla="*/ 0 h 98"/>
                <a:gd name="T10" fmla="*/ 0 60000 65536"/>
                <a:gd name="T11" fmla="*/ 0 60000 65536"/>
                <a:gd name="T12" fmla="*/ 0 60000 65536"/>
                <a:gd name="T13" fmla="*/ 0 60000 65536"/>
                <a:gd name="T14" fmla="*/ 0 60000 65536"/>
                <a:gd name="T15" fmla="*/ 0 w 10"/>
                <a:gd name="T16" fmla="*/ 0 h 98"/>
                <a:gd name="T17" fmla="*/ 10 w 10"/>
                <a:gd name="T18" fmla="*/ 98 h 98"/>
              </a:gdLst>
              <a:ahLst/>
              <a:cxnLst>
                <a:cxn ang="T10">
                  <a:pos x="T0" y="T1"/>
                </a:cxn>
                <a:cxn ang="T11">
                  <a:pos x="T2" y="T3"/>
                </a:cxn>
                <a:cxn ang="T12">
                  <a:pos x="T4" y="T5"/>
                </a:cxn>
                <a:cxn ang="T13">
                  <a:pos x="T6" y="T7"/>
                </a:cxn>
                <a:cxn ang="T14">
                  <a:pos x="T8" y="T9"/>
                </a:cxn>
              </a:cxnLst>
              <a:rect l="T15" t="T16" r="T17" b="T18"/>
              <a:pathLst>
                <a:path w="10" h="98">
                  <a:moveTo>
                    <a:pt x="0" y="0"/>
                  </a:moveTo>
                  <a:lnTo>
                    <a:pt x="0" y="45"/>
                  </a:lnTo>
                  <a:lnTo>
                    <a:pt x="0" y="98"/>
                  </a:lnTo>
                  <a:lnTo>
                    <a:pt x="10" y="57"/>
                  </a:lnTo>
                  <a:lnTo>
                    <a:pt x="0" y="0"/>
                  </a:lnTo>
                  <a:close/>
                </a:path>
              </a:pathLst>
            </a:custGeom>
            <a:solidFill>
              <a:srgbClr val="A3A3A3"/>
            </a:solidFill>
            <a:ln w="1905">
              <a:solidFill>
                <a:srgbClr val="000000"/>
              </a:solidFill>
              <a:round/>
              <a:headEnd/>
              <a:tailEnd/>
            </a:ln>
          </p:spPr>
          <p:txBody>
            <a:bodyPr/>
            <a:lstStyle/>
            <a:p>
              <a:endParaRPr lang="ja-JP" altLang="en-US"/>
            </a:p>
          </p:txBody>
        </p:sp>
        <p:sp>
          <p:nvSpPr>
            <p:cNvPr id="23653" name="Freeform 92"/>
            <p:cNvSpPr>
              <a:spLocks noChangeAspect="1"/>
            </p:cNvSpPr>
            <p:nvPr/>
          </p:nvSpPr>
          <p:spPr bwMode="auto">
            <a:xfrm>
              <a:off x="7505" y="10518"/>
              <a:ext cx="140" cy="44"/>
            </a:xfrm>
            <a:custGeom>
              <a:avLst/>
              <a:gdLst>
                <a:gd name="T0" fmla="*/ 2737 w 123"/>
                <a:gd name="T1" fmla="*/ 1271 h 38"/>
                <a:gd name="T2" fmla="*/ 2405 w 123"/>
                <a:gd name="T3" fmla="*/ 0 h 38"/>
                <a:gd name="T4" fmla="*/ 0 w 123"/>
                <a:gd name="T5" fmla="*/ 0 h 38"/>
                <a:gd name="T6" fmla="*/ 3 w 123"/>
                <a:gd name="T7" fmla="*/ 1271 h 38"/>
                <a:gd name="T8" fmla="*/ 2737 w 123"/>
                <a:gd name="T9" fmla="*/ 1271 h 38"/>
                <a:gd name="T10" fmla="*/ 0 60000 65536"/>
                <a:gd name="T11" fmla="*/ 0 60000 65536"/>
                <a:gd name="T12" fmla="*/ 0 60000 65536"/>
                <a:gd name="T13" fmla="*/ 0 60000 65536"/>
                <a:gd name="T14" fmla="*/ 0 60000 65536"/>
                <a:gd name="T15" fmla="*/ 0 w 123"/>
                <a:gd name="T16" fmla="*/ 0 h 38"/>
                <a:gd name="T17" fmla="*/ 123 w 123"/>
                <a:gd name="T18" fmla="*/ 38 h 38"/>
              </a:gdLst>
              <a:ahLst/>
              <a:cxnLst>
                <a:cxn ang="T10">
                  <a:pos x="T0" y="T1"/>
                </a:cxn>
                <a:cxn ang="T11">
                  <a:pos x="T2" y="T3"/>
                </a:cxn>
                <a:cxn ang="T12">
                  <a:pos x="T4" y="T5"/>
                </a:cxn>
                <a:cxn ang="T13">
                  <a:pos x="T6" y="T7"/>
                </a:cxn>
                <a:cxn ang="T14">
                  <a:pos x="T8" y="T9"/>
                </a:cxn>
              </a:cxnLst>
              <a:rect l="T15" t="T16" r="T17" b="T18"/>
              <a:pathLst>
                <a:path w="123" h="38">
                  <a:moveTo>
                    <a:pt x="123" y="38"/>
                  </a:moveTo>
                  <a:lnTo>
                    <a:pt x="108" y="0"/>
                  </a:lnTo>
                  <a:lnTo>
                    <a:pt x="0" y="0"/>
                  </a:lnTo>
                  <a:lnTo>
                    <a:pt x="3" y="38"/>
                  </a:lnTo>
                  <a:lnTo>
                    <a:pt x="123" y="38"/>
                  </a:lnTo>
                  <a:close/>
                </a:path>
              </a:pathLst>
            </a:custGeom>
            <a:solidFill>
              <a:srgbClr val="7F7F7F"/>
            </a:solidFill>
            <a:ln w="1905">
              <a:solidFill>
                <a:srgbClr val="000000"/>
              </a:solidFill>
              <a:round/>
              <a:headEnd/>
              <a:tailEnd/>
            </a:ln>
          </p:spPr>
          <p:txBody>
            <a:bodyPr/>
            <a:lstStyle/>
            <a:p>
              <a:endParaRPr lang="ja-JP" altLang="en-US"/>
            </a:p>
          </p:txBody>
        </p:sp>
        <p:sp>
          <p:nvSpPr>
            <p:cNvPr id="23654" name="Freeform 93"/>
            <p:cNvSpPr>
              <a:spLocks noChangeAspect="1"/>
            </p:cNvSpPr>
            <p:nvPr/>
          </p:nvSpPr>
          <p:spPr bwMode="auto">
            <a:xfrm>
              <a:off x="7401" y="10369"/>
              <a:ext cx="140" cy="17"/>
            </a:xfrm>
            <a:custGeom>
              <a:avLst/>
              <a:gdLst>
                <a:gd name="T0" fmla="*/ 2269 w 124"/>
                <a:gd name="T1" fmla="*/ 299 h 15"/>
                <a:gd name="T2" fmla="*/ 2252 w 124"/>
                <a:gd name="T3" fmla="*/ 0 h 15"/>
                <a:gd name="T4" fmla="*/ 0 w 124"/>
                <a:gd name="T5" fmla="*/ 0 h 15"/>
                <a:gd name="T6" fmla="*/ 0 w 124"/>
                <a:gd name="T7" fmla="*/ 299 h 15"/>
                <a:gd name="T8" fmla="*/ 2269 w 124"/>
                <a:gd name="T9" fmla="*/ 299 h 15"/>
                <a:gd name="T10" fmla="*/ 0 60000 65536"/>
                <a:gd name="T11" fmla="*/ 0 60000 65536"/>
                <a:gd name="T12" fmla="*/ 0 60000 65536"/>
                <a:gd name="T13" fmla="*/ 0 60000 65536"/>
                <a:gd name="T14" fmla="*/ 0 60000 65536"/>
                <a:gd name="T15" fmla="*/ 0 w 124"/>
                <a:gd name="T16" fmla="*/ 0 h 15"/>
                <a:gd name="T17" fmla="*/ 124 w 124"/>
                <a:gd name="T18" fmla="*/ 15 h 15"/>
              </a:gdLst>
              <a:ahLst/>
              <a:cxnLst>
                <a:cxn ang="T10">
                  <a:pos x="T0" y="T1"/>
                </a:cxn>
                <a:cxn ang="T11">
                  <a:pos x="T2" y="T3"/>
                </a:cxn>
                <a:cxn ang="T12">
                  <a:pos x="T4" y="T5"/>
                </a:cxn>
                <a:cxn ang="T13">
                  <a:pos x="T6" y="T7"/>
                </a:cxn>
                <a:cxn ang="T14">
                  <a:pos x="T8" y="T9"/>
                </a:cxn>
              </a:cxnLst>
              <a:rect l="T15" t="T16" r="T17" b="T18"/>
              <a:pathLst>
                <a:path w="124" h="15">
                  <a:moveTo>
                    <a:pt x="124" y="15"/>
                  </a:moveTo>
                  <a:lnTo>
                    <a:pt x="121" y="0"/>
                  </a:lnTo>
                  <a:lnTo>
                    <a:pt x="0" y="0"/>
                  </a:lnTo>
                  <a:lnTo>
                    <a:pt x="0" y="15"/>
                  </a:lnTo>
                  <a:lnTo>
                    <a:pt x="124" y="15"/>
                  </a:lnTo>
                  <a:close/>
                </a:path>
              </a:pathLst>
            </a:custGeom>
            <a:solidFill>
              <a:srgbClr val="BEAB6F"/>
            </a:solidFill>
            <a:ln w="1905">
              <a:solidFill>
                <a:srgbClr val="000000"/>
              </a:solidFill>
              <a:round/>
              <a:headEnd/>
              <a:tailEnd/>
            </a:ln>
          </p:spPr>
          <p:txBody>
            <a:bodyPr/>
            <a:lstStyle/>
            <a:p>
              <a:endParaRPr lang="ja-JP" altLang="en-US"/>
            </a:p>
          </p:txBody>
        </p:sp>
        <p:sp>
          <p:nvSpPr>
            <p:cNvPr id="23655" name="Freeform 94"/>
            <p:cNvSpPr>
              <a:spLocks noChangeAspect="1"/>
            </p:cNvSpPr>
            <p:nvPr/>
          </p:nvSpPr>
          <p:spPr bwMode="auto">
            <a:xfrm>
              <a:off x="7441" y="10518"/>
              <a:ext cx="132" cy="51"/>
            </a:xfrm>
            <a:custGeom>
              <a:avLst/>
              <a:gdLst>
                <a:gd name="T0" fmla="*/ 2109 w 117"/>
                <a:gd name="T1" fmla="*/ 919 h 45"/>
                <a:gd name="T2" fmla="*/ 1982 w 117"/>
                <a:gd name="T3" fmla="*/ 0 h 45"/>
                <a:gd name="T4" fmla="*/ 0 w 117"/>
                <a:gd name="T5" fmla="*/ 0 h 45"/>
                <a:gd name="T6" fmla="*/ 0 w 117"/>
                <a:gd name="T7" fmla="*/ 919 h 45"/>
                <a:gd name="T8" fmla="*/ 2109 w 117"/>
                <a:gd name="T9" fmla="*/ 919 h 45"/>
                <a:gd name="T10" fmla="*/ 0 60000 65536"/>
                <a:gd name="T11" fmla="*/ 0 60000 65536"/>
                <a:gd name="T12" fmla="*/ 0 60000 65536"/>
                <a:gd name="T13" fmla="*/ 0 60000 65536"/>
                <a:gd name="T14" fmla="*/ 0 60000 65536"/>
                <a:gd name="T15" fmla="*/ 0 w 117"/>
                <a:gd name="T16" fmla="*/ 0 h 45"/>
                <a:gd name="T17" fmla="*/ 117 w 117"/>
                <a:gd name="T18" fmla="*/ 45 h 45"/>
              </a:gdLst>
              <a:ahLst/>
              <a:cxnLst>
                <a:cxn ang="T10">
                  <a:pos x="T0" y="T1"/>
                </a:cxn>
                <a:cxn ang="T11">
                  <a:pos x="T2" y="T3"/>
                </a:cxn>
                <a:cxn ang="T12">
                  <a:pos x="T4" y="T5"/>
                </a:cxn>
                <a:cxn ang="T13">
                  <a:pos x="T6" y="T7"/>
                </a:cxn>
                <a:cxn ang="T14">
                  <a:pos x="T8" y="T9"/>
                </a:cxn>
              </a:cxnLst>
              <a:rect l="T15" t="T16" r="T17" b="T18"/>
              <a:pathLst>
                <a:path w="117" h="45">
                  <a:moveTo>
                    <a:pt x="117" y="45"/>
                  </a:moveTo>
                  <a:lnTo>
                    <a:pt x="108" y="0"/>
                  </a:lnTo>
                  <a:lnTo>
                    <a:pt x="0" y="0"/>
                  </a:lnTo>
                  <a:lnTo>
                    <a:pt x="0" y="45"/>
                  </a:lnTo>
                  <a:lnTo>
                    <a:pt x="117" y="45"/>
                  </a:lnTo>
                  <a:close/>
                </a:path>
              </a:pathLst>
            </a:custGeom>
            <a:solidFill>
              <a:srgbClr val="7F7F7F"/>
            </a:solidFill>
            <a:ln w="1905">
              <a:solidFill>
                <a:srgbClr val="000000"/>
              </a:solidFill>
              <a:round/>
              <a:headEnd/>
              <a:tailEnd/>
            </a:ln>
          </p:spPr>
          <p:txBody>
            <a:bodyPr/>
            <a:lstStyle/>
            <a:p>
              <a:endParaRPr lang="ja-JP" altLang="en-US"/>
            </a:p>
          </p:txBody>
        </p:sp>
        <p:sp>
          <p:nvSpPr>
            <p:cNvPr id="23656" name="Freeform 95"/>
            <p:cNvSpPr>
              <a:spLocks noChangeAspect="1"/>
            </p:cNvSpPr>
            <p:nvPr/>
          </p:nvSpPr>
          <p:spPr bwMode="auto">
            <a:xfrm>
              <a:off x="7401" y="10326"/>
              <a:ext cx="1" cy="60"/>
            </a:xfrm>
            <a:custGeom>
              <a:avLst/>
              <a:gdLst>
                <a:gd name="T0" fmla="*/ 0 w 1"/>
                <a:gd name="T1" fmla="*/ 0 h 53"/>
                <a:gd name="T2" fmla="*/ 0 w 1"/>
                <a:gd name="T3" fmla="*/ 491 h 53"/>
                <a:gd name="T4" fmla="*/ 0 w 1"/>
                <a:gd name="T5" fmla="*/ 1040 h 53"/>
                <a:gd name="T6" fmla="*/ 0 w 1"/>
                <a:gd name="T7" fmla="*/ 735 h 53"/>
                <a:gd name="T8" fmla="*/ 0 w 1"/>
                <a:gd name="T9" fmla="*/ 0 h 53"/>
                <a:gd name="T10" fmla="*/ 0 60000 65536"/>
                <a:gd name="T11" fmla="*/ 0 60000 65536"/>
                <a:gd name="T12" fmla="*/ 0 60000 65536"/>
                <a:gd name="T13" fmla="*/ 0 60000 65536"/>
                <a:gd name="T14" fmla="*/ 0 60000 65536"/>
                <a:gd name="T15" fmla="*/ 0 w 1"/>
                <a:gd name="T16" fmla="*/ 0 h 53"/>
                <a:gd name="T17" fmla="*/ 1 w 1"/>
                <a:gd name="T18" fmla="*/ 53 h 53"/>
              </a:gdLst>
              <a:ahLst/>
              <a:cxnLst>
                <a:cxn ang="T10">
                  <a:pos x="T0" y="T1"/>
                </a:cxn>
                <a:cxn ang="T11">
                  <a:pos x="T2" y="T3"/>
                </a:cxn>
                <a:cxn ang="T12">
                  <a:pos x="T4" y="T5"/>
                </a:cxn>
                <a:cxn ang="T13">
                  <a:pos x="T6" y="T7"/>
                </a:cxn>
                <a:cxn ang="T14">
                  <a:pos x="T8" y="T9"/>
                </a:cxn>
              </a:cxnLst>
              <a:rect l="T15" t="T16" r="T17" b="T18"/>
              <a:pathLst>
                <a:path w="1" h="53">
                  <a:moveTo>
                    <a:pt x="0" y="0"/>
                  </a:moveTo>
                  <a:lnTo>
                    <a:pt x="0" y="25"/>
                  </a:lnTo>
                  <a:lnTo>
                    <a:pt x="0" y="53"/>
                  </a:lnTo>
                  <a:lnTo>
                    <a:pt x="0" y="38"/>
                  </a:lnTo>
                  <a:lnTo>
                    <a:pt x="0" y="0"/>
                  </a:lnTo>
                  <a:close/>
                </a:path>
              </a:pathLst>
            </a:custGeom>
            <a:solidFill>
              <a:srgbClr val="CCBD8A"/>
            </a:solidFill>
            <a:ln w="1905">
              <a:solidFill>
                <a:srgbClr val="000000"/>
              </a:solidFill>
              <a:round/>
              <a:headEnd/>
              <a:tailEnd/>
            </a:ln>
          </p:spPr>
          <p:txBody>
            <a:bodyPr/>
            <a:lstStyle/>
            <a:p>
              <a:endParaRPr lang="ja-JP" altLang="en-US"/>
            </a:p>
          </p:txBody>
        </p:sp>
        <p:sp>
          <p:nvSpPr>
            <p:cNvPr id="23657" name="Rectangle 96"/>
            <p:cNvSpPr>
              <a:spLocks noChangeAspect="1" noChangeArrowheads="1"/>
            </p:cNvSpPr>
            <p:nvPr/>
          </p:nvSpPr>
          <p:spPr bwMode="auto">
            <a:xfrm>
              <a:off x="7401" y="10354"/>
              <a:ext cx="151" cy="43"/>
            </a:xfrm>
            <a:prstGeom prst="rect">
              <a:avLst/>
            </a:prstGeom>
            <a:solidFill>
              <a:srgbClr val="A29D89"/>
            </a:solidFill>
            <a:ln w="1905">
              <a:solidFill>
                <a:srgbClr val="000000"/>
              </a:solidFill>
              <a:miter lim="800000"/>
              <a:headEnd/>
              <a:tailEnd/>
            </a:ln>
          </p:spPr>
          <p:txBody>
            <a:bodyPr/>
            <a:lstStyle/>
            <a:p>
              <a:pPr algn="ctr"/>
              <a:endParaRPr lang="ja-JP" altLang="en-US" b="0" u="none">
                <a:solidFill>
                  <a:schemeClr val="tx1"/>
                </a:solidFill>
                <a:latin typeface="Arial" pitchFamily="34" charset="0"/>
              </a:endParaRPr>
            </a:p>
          </p:txBody>
        </p:sp>
        <p:sp>
          <p:nvSpPr>
            <p:cNvPr id="23658" name="Freeform 97"/>
            <p:cNvSpPr>
              <a:spLocks noChangeAspect="1"/>
            </p:cNvSpPr>
            <p:nvPr/>
          </p:nvSpPr>
          <p:spPr bwMode="auto">
            <a:xfrm>
              <a:off x="7136" y="10372"/>
              <a:ext cx="169" cy="47"/>
            </a:xfrm>
            <a:custGeom>
              <a:avLst/>
              <a:gdLst>
                <a:gd name="T0" fmla="*/ 186 w 149"/>
                <a:gd name="T1" fmla="*/ 0 h 41"/>
                <a:gd name="T2" fmla="*/ 3073 w 149"/>
                <a:gd name="T3" fmla="*/ 0 h 41"/>
                <a:gd name="T4" fmla="*/ 2864 w 149"/>
                <a:gd name="T5" fmla="*/ 1098 h 41"/>
                <a:gd name="T6" fmla="*/ 0 w 149"/>
                <a:gd name="T7" fmla="*/ 1098 h 41"/>
                <a:gd name="T8" fmla="*/ 186 w 149"/>
                <a:gd name="T9" fmla="*/ 0 h 41"/>
                <a:gd name="T10" fmla="*/ 0 60000 65536"/>
                <a:gd name="T11" fmla="*/ 0 60000 65536"/>
                <a:gd name="T12" fmla="*/ 0 60000 65536"/>
                <a:gd name="T13" fmla="*/ 0 60000 65536"/>
                <a:gd name="T14" fmla="*/ 0 60000 65536"/>
                <a:gd name="T15" fmla="*/ 0 w 149"/>
                <a:gd name="T16" fmla="*/ 0 h 41"/>
                <a:gd name="T17" fmla="*/ 149 w 149"/>
                <a:gd name="T18" fmla="*/ 41 h 41"/>
              </a:gdLst>
              <a:ahLst/>
              <a:cxnLst>
                <a:cxn ang="T10">
                  <a:pos x="T0" y="T1"/>
                </a:cxn>
                <a:cxn ang="T11">
                  <a:pos x="T2" y="T3"/>
                </a:cxn>
                <a:cxn ang="T12">
                  <a:pos x="T4" y="T5"/>
                </a:cxn>
                <a:cxn ang="T13">
                  <a:pos x="T6" y="T7"/>
                </a:cxn>
                <a:cxn ang="T14">
                  <a:pos x="T8" y="T9"/>
                </a:cxn>
              </a:cxnLst>
              <a:rect l="T15" t="T16" r="T17" b="T18"/>
              <a:pathLst>
                <a:path w="149" h="41">
                  <a:moveTo>
                    <a:pt x="10" y="0"/>
                  </a:moveTo>
                  <a:lnTo>
                    <a:pt x="149" y="0"/>
                  </a:lnTo>
                  <a:lnTo>
                    <a:pt x="140" y="41"/>
                  </a:lnTo>
                  <a:lnTo>
                    <a:pt x="0" y="41"/>
                  </a:lnTo>
                  <a:lnTo>
                    <a:pt x="10" y="0"/>
                  </a:lnTo>
                  <a:close/>
                </a:path>
              </a:pathLst>
            </a:custGeom>
            <a:solidFill>
              <a:srgbClr val="7F999C"/>
            </a:solidFill>
            <a:ln w="1905">
              <a:solidFill>
                <a:srgbClr val="000000"/>
              </a:solidFill>
              <a:round/>
              <a:headEnd/>
              <a:tailEnd/>
            </a:ln>
          </p:spPr>
          <p:txBody>
            <a:bodyPr/>
            <a:lstStyle/>
            <a:p>
              <a:endParaRPr lang="ja-JP" altLang="en-US"/>
            </a:p>
          </p:txBody>
        </p:sp>
        <p:sp>
          <p:nvSpPr>
            <p:cNvPr id="23659" name="Freeform 98"/>
            <p:cNvSpPr>
              <a:spLocks noChangeAspect="1"/>
            </p:cNvSpPr>
            <p:nvPr/>
          </p:nvSpPr>
          <p:spPr bwMode="auto">
            <a:xfrm>
              <a:off x="7344" y="10372"/>
              <a:ext cx="1" cy="75"/>
            </a:xfrm>
            <a:custGeom>
              <a:avLst/>
              <a:gdLst>
                <a:gd name="T0" fmla="*/ 0 w 1"/>
                <a:gd name="T1" fmla="*/ 0 h 66"/>
                <a:gd name="T2" fmla="*/ 0 w 1"/>
                <a:gd name="T3" fmla="*/ 588 h 66"/>
                <a:gd name="T4" fmla="*/ 0 w 1"/>
                <a:gd name="T5" fmla="*/ 1417 h 66"/>
                <a:gd name="T6" fmla="*/ 0 w 1"/>
                <a:gd name="T7" fmla="*/ 862 h 66"/>
                <a:gd name="T8" fmla="*/ 0 w 1"/>
                <a:gd name="T9" fmla="*/ 0 h 66"/>
                <a:gd name="T10" fmla="*/ 0 60000 65536"/>
                <a:gd name="T11" fmla="*/ 0 60000 65536"/>
                <a:gd name="T12" fmla="*/ 0 60000 65536"/>
                <a:gd name="T13" fmla="*/ 0 60000 65536"/>
                <a:gd name="T14" fmla="*/ 0 60000 65536"/>
                <a:gd name="T15" fmla="*/ 0 w 1"/>
                <a:gd name="T16" fmla="*/ 0 h 66"/>
                <a:gd name="T17" fmla="*/ 1 w 1"/>
                <a:gd name="T18" fmla="*/ 66 h 66"/>
              </a:gdLst>
              <a:ahLst/>
              <a:cxnLst>
                <a:cxn ang="T10">
                  <a:pos x="T0" y="T1"/>
                </a:cxn>
                <a:cxn ang="T11">
                  <a:pos x="T2" y="T3"/>
                </a:cxn>
                <a:cxn ang="T12">
                  <a:pos x="T4" y="T5"/>
                </a:cxn>
                <a:cxn ang="T13">
                  <a:pos x="T6" y="T7"/>
                </a:cxn>
                <a:cxn ang="T14">
                  <a:pos x="T8" y="T9"/>
                </a:cxn>
              </a:cxnLst>
              <a:rect l="T15" t="T16" r="T17" b="T18"/>
              <a:pathLst>
                <a:path w="1" h="66">
                  <a:moveTo>
                    <a:pt x="0" y="0"/>
                  </a:moveTo>
                  <a:lnTo>
                    <a:pt x="0" y="28"/>
                  </a:lnTo>
                  <a:lnTo>
                    <a:pt x="0" y="66"/>
                  </a:lnTo>
                  <a:lnTo>
                    <a:pt x="0" y="41"/>
                  </a:lnTo>
                  <a:lnTo>
                    <a:pt x="0" y="0"/>
                  </a:lnTo>
                  <a:close/>
                </a:path>
              </a:pathLst>
            </a:custGeom>
            <a:solidFill>
              <a:srgbClr val="313131"/>
            </a:solidFill>
            <a:ln w="1905">
              <a:solidFill>
                <a:srgbClr val="000000"/>
              </a:solidFill>
              <a:round/>
              <a:headEnd/>
              <a:tailEnd/>
            </a:ln>
          </p:spPr>
          <p:txBody>
            <a:bodyPr/>
            <a:lstStyle/>
            <a:p>
              <a:endParaRPr lang="ja-JP" altLang="en-US"/>
            </a:p>
          </p:txBody>
        </p:sp>
        <p:sp>
          <p:nvSpPr>
            <p:cNvPr id="23660" name="Freeform 99"/>
            <p:cNvSpPr>
              <a:spLocks noChangeAspect="1"/>
            </p:cNvSpPr>
            <p:nvPr/>
          </p:nvSpPr>
          <p:spPr bwMode="auto">
            <a:xfrm>
              <a:off x="7344" y="10404"/>
              <a:ext cx="140" cy="43"/>
            </a:xfrm>
            <a:custGeom>
              <a:avLst/>
              <a:gdLst>
                <a:gd name="T0" fmla="*/ 0 w 123"/>
                <a:gd name="T1" fmla="*/ 0 h 38"/>
                <a:gd name="T2" fmla="*/ 2737 w 123"/>
                <a:gd name="T3" fmla="*/ 0 h 38"/>
                <a:gd name="T4" fmla="*/ 2530 w 123"/>
                <a:gd name="T5" fmla="*/ 733 h 38"/>
                <a:gd name="T6" fmla="*/ 0 w 123"/>
                <a:gd name="T7" fmla="*/ 733 h 38"/>
                <a:gd name="T8" fmla="*/ 0 w 123"/>
                <a:gd name="T9" fmla="*/ 0 h 38"/>
                <a:gd name="T10" fmla="*/ 0 60000 65536"/>
                <a:gd name="T11" fmla="*/ 0 60000 65536"/>
                <a:gd name="T12" fmla="*/ 0 60000 65536"/>
                <a:gd name="T13" fmla="*/ 0 60000 65536"/>
                <a:gd name="T14" fmla="*/ 0 60000 65536"/>
                <a:gd name="T15" fmla="*/ 0 w 123"/>
                <a:gd name="T16" fmla="*/ 0 h 38"/>
                <a:gd name="T17" fmla="*/ 123 w 123"/>
                <a:gd name="T18" fmla="*/ 38 h 38"/>
              </a:gdLst>
              <a:ahLst/>
              <a:cxnLst>
                <a:cxn ang="T10">
                  <a:pos x="T0" y="T1"/>
                </a:cxn>
                <a:cxn ang="T11">
                  <a:pos x="T2" y="T3"/>
                </a:cxn>
                <a:cxn ang="T12">
                  <a:pos x="T4" y="T5"/>
                </a:cxn>
                <a:cxn ang="T13">
                  <a:pos x="T6" y="T7"/>
                </a:cxn>
                <a:cxn ang="T14">
                  <a:pos x="T8" y="T9"/>
                </a:cxn>
              </a:cxnLst>
              <a:rect l="T15" t="T16" r="T17" b="T18"/>
              <a:pathLst>
                <a:path w="123" h="38">
                  <a:moveTo>
                    <a:pt x="0" y="0"/>
                  </a:moveTo>
                  <a:lnTo>
                    <a:pt x="123" y="0"/>
                  </a:lnTo>
                  <a:lnTo>
                    <a:pt x="114" y="38"/>
                  </a:lnTo>
                  <a:lnTo>
                    <a:pt x="0" y="38"/>
                  </a:lnTo>
                  <a:lnTo>
                    <a:pt x="0" y="0"/>
                  </a:lnTo>
                  <a:close/>
                </a:path>
              </a:pathLst>
            </a:custGeom>
            <a:solidFill>
              <a:srgbClr val="5C5C5C"/>
            </a:solidFill>
            <a:ln w="1905">
              <a:solidFill>
                <a:srgbClr val="000000"/>
              </a:solidFill>
              <a:round/>
              <a:headEnd/>
              <a:tailEnd/>
            </a:ln>
          </p:spPr>
          <p:txBody>
            <a:bodyPr/>
            <a:lstStyle/>
            <a:p>
              <a:endParaRPr lang="ja-JP" altLang="en-US"/>
            </a:p>
          </p:txBody>
        </p:sp>
        <p:sp>
          <p:nvSpPr>
            <p:cNvPr id="23661" name="Freeform 100"/>
            <p:cNvSpPr>
              <a:spLocks noChangeAspect="1"/>
            </p:cNvSpPr>
            <p:nvPr/>
          </p:nvSpPr>
          <p:spPr bwMode="auto">
            <a:xfrm>
              <a:off x="7222" y="10404"/>
              <a:ext cx="107" cy="43"/>
            </a:xfrm>
            <a:custGeom>
              <a:avLst/>
              <a:gdLst>
                <a:gd name="T0" fmla="*/ 229 w 95"/>
                <a:gd name="T1" fmla="*/ 0 h 38"/>
                <a:gd name="T2" fmla="*/ 1660 w 95"/>
                <a:gd name="T3" fmla="*/ 0 h 38"/>
                <a:gd name="T4" fmla="*/ 1606 w 95"/>
                <a:gd name="T5" fmla="*/ 733 h 38"/>
                <a:gd name="T6" fmla="*/ 0 w 95"/>
                <a:gd name="T7" fmla="*/ 733 h 38"/>
                <a:gd name="T8" fmla="*/ 229 w 95"/>
                <a:gd name="T9" fmla="*/ 0 h 38"/>
                <a:gd name="T10" fmla="*/ 0 60000 65536"/>
                <a:gd name="T11" fmla="*/ 0 60000 65536"/>
                <a:gd name="T12" fmla="*/ 0 60000 65536"/>
                <a:gd name="T13" fmla="*/ 0 60000 65536"/>
                <a:gd name="T14" fmla="*/ 0 60000 65536"/>
                <a:gd name="T15" fmla="*/ 0 w 95"/>
                <a:gd name="T16" fmla="*/ 0 h 38"/>
                <a:gd name="T17" fmla="*/ 95 w 95"/>
                <a:gd name="T18" fmla="*/ 38 h 38"/>
              </a:gdLst>
              <a:ahLst/>
              <a:cxnLst>
                <a:cxn ang="T10">
                  <a:pos x="T0" y="T1"/>
                </a:cxn>
                <a:cxn ang="T11">
                  <a:pos x="T2" y="T3"/>
                </a:cxn>
                <a:cxn ang="T12">
                  <a:pos x="T4" y="T5"/>
                </a:cxn>
                <a:cxn ang="T13">
                  <a:pos x="T6" y="T7"/>
                </a:cxn>
                <a:cxn ang="T14">
                  <a:pos x="T8" y="T9"/>
                </a:cxn>
              </a:cxnLst>
              <a:rect l="T15" t="T16" r="T17" b="T18"/>
              <a:pathLst>
                <a:path w="95" h="38">
                  <a:moveTo>
                    <a:pt x="13" y="0"/>
                  </a:moveTo>
                  <a:lnTo>
                    <a:pt x="95" y="0"/>
                  </a:lnTo>
                  <a:lnTo>
                    <a:pt x="92" y="38"/>
                  </a:lnTo>
                  <a:lnTo>
                    <a:pt x="0" y="38"/>
                  </a:lnTo>
                  <a:lnTo>
                    <a:pt x="13" y="0"/>
                  </a:lnTo>
                  <a:close/>
                </a:path>
              </a:pathLst>
            </a:custGeom>
            <a:solidFill>
              <a:srgbClr val="929795"/>
            </a:solidFill>
            <a:ln w="1905">
              <a:solidFill>
                <a:srgbClr val="000000"/>
              </a:solidFill>
              <a:round/>
              <a:headEnd/>
              <a:tailEnd/>
            </a:ln>
          </p:spPr>
          <p:txBody>
            <a:bodyPr/>
            <a:lstStyle/>
            <a:p>
              <a:endParaRPr lang="ja-JP" altLang="en-US"/>
            </a:p>
          </p:txBody>
        </p:sp>
        <p:sp>
          <p:nvSpPr>
            <p:cNvPr id="23662" name="Freeform 101"/>
            <p:cNvSpPr>
              <a:spLocks noChangeAspect="1"/>
            </p:cNvSpPr>
            <p:nvPr/>
          </p:nvSpPr>
          <p:spPr bwMode="auto">
            <a:xfrm>
              <a:off x="7147" y="10401"/>
              <a:ext cx="18" cy="107"/>
            </a:xfrm>
            <a:custGeom>
              <a:avLst/>
              <a:gdLst>
                <a:gd name="T0" fmla="*/ 0 w 16"/>
                <a:gd name="T1" fmla="*/ 1056 h 95"/>
                <a:gd name="T2" fmla="*/ 255 w 16"/>
                <a:gd name="T3" fmla="*/ 0 h 95"/>
                <a:gd name="T4" fmla="*/ 99 w 16"/>
                <a:gd name="T5" fmla="*/ 553 h 95"/>
                <a:gd name="T6" fmla="*/ 0 w 16"/>
                <a:gd name="T7" fmla="*/ 1660 h 95"/>
                <a:gd name="T8" fmla="*/ 0 w 16"/>
                <a:gd name="T9" fmla="*/ 1056 h 95"/>
                <a:gd name="T10" fmla="*/ 0 60000 65536"/>
                <a:gd name="T11" fmla="*/ 0 60000 65536"/>
                <a:gd name="T12" fmla="*/ 0 60000 65536"/>
                <a:gd name="T13" fmla="*/ 0 60000 65536"/>
                <a:gd name="T14" fmla="*/ 0 60000 65536"/>
                <a:gd name="T15" fmla="*/ 0 w 16"/>
                <a:gd name="T16" fmla="*/ 0 h 95"/>
                <a:gd name="T17" fmla="*/ 16 w 16"/>
                <a:gd name="T18" fmla="*/ 95 h 95"/>
              </a:gdLst>
              <a:ahLst/>
              <a:cxnLst>
                <a:cxn ang="T10">
                  <a:pos x="T0" y="T1"/>
                </a:cxn>
                <a:cxn ang="T11">
                  <a:pos x="T2" y="T3"/>
                </a:cxn>
                <a:cxn ang="T12">
                  <a:pos x="T4" y="T5"/>
                </a:cxn>
                <a:cxn ang="T13">
                  <a:pos x="T6" y="T7"/>
                </a:cxn>
                <a:cxn ang="T14">
                  <a:pos x="T8" y="T9"/>
                </a:cxn>
              </a:cxnLst>
              <a:rect l="T15" t="T16" r="T17" b="T18"/>
              <a:pathLst>
                <a:path w="16" h="95">
                  <a:moveTo>
                    <a:pt x="0" y="60"/>
                  </a:moveTo>
                  <a:lnTo>
                    <a:pt x="16" y="0"/>
                  </a:lnTo>
                  <a:lnTo>
                    <a:pt x="6" y="32"/>
                  </a:lnTo>
                  <a:lnTo>
                    <a:pt x="0" y="95"/>
                  </a:lnTo>
                  <a:lnTo>
                    <a:pt x="0" y="60"/>
                  </a:lnTo>
                  <a:close/>
                </a:path>
              </a:pathLst>
            </a:custGeom>
            <a:solidFill>
              <a:srgbClr val="C7D0CE"/>
            </a:solidFill>
            <a:ln w="1905">
              <a:solidFill>
                <a:srgbClr val="000000"/>
              </a:solidFill>
              <a:round/>
              <a:headEnd/>
              <a:tailEnd/>
            </a:ln>
          </p:spPr>
          <p:txBody>
            <a:bodyPr/>
            <a:lstStyle/>
            <a:p>
              <a:endParaRPr lang="ja-JP" altLang="en-US"/>
            </a:p>
          </p:txBody>
        </p:sp>
        <p:sp>
          <p:nvSpPr>
            <p:cNvPr id="23663" name="Freeform 102"/>
            <p:cNvSpPr>
              <a:spLocks noChangeAspect="1"/>
            </p:cNvSpPr>
            <p:nvPr/>
          </p:nvSpPr>
          <p:spPr bwMode="auto">
            <a:xfrm>
              <a:off x="7082" y="10469"/>
              <a:ext cx="65" cy="39"/>
            </a:xfrm>
            <a:custGeom>
              <a:avLst/>
              <a:gdLst>
                <a:gd name="T0" fmla="*/ 237 w 57"/>
                <a:gd name="T1" fmla="*/ 0 h 35"/>
                <a:gd name="T2" fmla="*/ 1322 w 57"/>
                <a:gd name="T3" fmla="*/ 0 h 35"/>
                <a:gd name="T4" fmla="*/ 1322 w 57"/>
                <a:gd name="T5" fmla="*/ 462 h 35"/>
                <a:gd name="T6" fmla="*/ 0 w 57"/>
                <a:gd name="T7" fmla="*/ 462 h 35"/>
                <a:gd name="T8" fmla="*/ 237 w 57"/>
                <a:gd name="T9" fmla="*/ 0 h 35"/>
                <a:gd name="T10" fmla="*/ 0 60000 65536"/>
                <a:gd name="T11" fmla="*/ 0 60000 65536"/>
                <a:gd name="T12" fmla="*/ 0 60000 65536"/>
                <a:gd name="T13" fmla="*/ 0 60000 65536"/>
                <a:gd name="T14" fmla="*/ 0 60000 65536"/>
                <a:gd name="T15" fmla="*/ 0 w 57"/>
                <a:gd name="T16" fmla="*/ 0 h 35"/>
                <a:gd name="T17" fmla="*/ 57 w 57"/>
                <a:gd name="T18" fmla="*/ 35 h 35"/>
              </a:gdLst>
              <a:ahLst/>
              <a:cxnLst>
                <a:cxn ang="T10">
                  <a:pos x="T0" y="T1"/>
                </a:cxn>
                <a:cxn ang="T11">
                  <a:pos x="T2" y="T3"/>
                </a:cxn>
                <a:cxn ang="T12">
                  <a:pos x="T4" y="T5"/>
                </a:cxn>
                <a:cxn ang="T13">
                  <a:pos x="T6" y="T7"/>
                </a:cxn>
                <a:cxn ang="T14">
                  <a:pos x="T8" y="T9"/>
                </a:cxn>
              </a:cxnLst>
              <a:rect l="T15" t="T16" r="T17" b="T18"/>
              <a:pathLst>
                <a:path w="57" h="35">
                  <a:moveTo>
                    <a:pt x="10" y="0"/>
                  </a:moveTo>
                  <a:lnTo>
                    <a:pt x="57" y="0"/>
                  </a:lnTo>
                  <a:lnTo>
                    <a:pt x="57" y="35"/>
                  </a:lnTo>
                  <a:lnTo>
                    <a:pt x="0" y="35"/>
                  </a:lnTo>
                  <a:lnTo>
                    <a:pt x="10" y="0"/>
                  </a:lnTo>
                  <a:close/>
                </a:path>
              </a:pathLst>
            </a:custGeom>
            <a:solidFill>
              <a:srgbClr val="9C9E9D"/>
            </a:solidFill>
            <a:ln w="1905">
              <a:solidFill>
                <a:srgbClr val="000000"/>
              </a:solidFill>
              <a:round/>
              <a:headEnd/>
              <a:tailEnd/>
            </a:ln>
          </p:spPr>
          <p:txBody>
            <a:bodyPr/>
            <a:lstStyle/>
            <a:p>
              <a:endParaRPr lang="ja-JP" altLang="en-US"/>
            </a:p>
          </p:txBody>
        </p:sp>
        <p:sp>
          <p:nvSpPr>
            <p:cNvPr id="23664" name="Freeform 103"/>
            <p:cNvSpPr>
              <a:spLocks noChangeAspect="1"/>
            </p:cNvSpPr>
            <p:nvPr/>
          </p:nvSpPr>
          <p:spPr bwMode="auto">
            <a:xfrm>
              <a:off x="7247" y="10469"/>
              <a:ext cx="11" cy="68"/>
            </a:xfrm>
            <a:custGeom>
              <a:avLst/>
              <a:gdLst>
                <a:gd name="T0" fmla="*/ 92 w 10"/>
                <a:gd name="T1" fmla="*/ 0 h 60"/>
                <a:gd name="T2" fmla="*/ 92 w 10"/>
                <a:gd name="T3" fmla="*/ 575 h 60"/>
                <a:gd name="T4" fmla="*/ 0 w 10"/>
                <a:gd name="T5" fmla="*/ 1210 h 60"/>
                <a:gd name="T6" fmla="*/ 92 w 10"/>
                <a:gd name="T7" fmla="*/ 634 h 60"/>
                <a:gd name="T8" fmla="*/ 92 w 10"/>
                <a:gd name="T9" fmla="*/ 0 h 60"/>
                <a:gd name="T10" fmla="*/ 0 60000 65536"/>
                <a:gd name="T11" fmla="*/ 0 60000 65536"/>
                <a:gd name="T12" fmla="*/ 0 60000 65536"/>
                <a:gd name="T13" fmla="*/ 0 60000 65536"/>
                <a:gd name="T14" fmla="*/ 0 60000 65536"/>
                <a:gd name="T15" fmla="*/ 0 w 10"/>
                <a:gd name="T16" fmla="*/ 0 h 60"/>
                <a:gd name="T17" fmla="*/ 10 w 10"/>
                <a:gd name="T18" fmla="*/ 60 h 60"/>
              </a:gdLst>
              <a:ahLst/>
              <a:cxnLst>
                <a:cxn ang="T10">
                  <a:pos x="T0" y="T1"/>
                </a:cxn>
                <a:cxn ang="T11">
                  <a:pos x="T2" y="T3"/>
                </a:cxn>
                <a:cxn ang="T12">
                  <a:pos x="T4" y="T5"/>
                </a:cxn>
                <a:cxn ang="T13">
                  <a:pos x="T6" y="T7"/>
                </a:cxn>
                <a:cxn ang="T14">
                  <a:pos x="T8" y="T9"/>
                </a:cxn>
              </a:cxnLst>
              <a:rect l="T15" t="T16" r="T17" b="T18"/>
              <a:pathLst>
                <a:path w="10" h="60">
                  <a:moveTo>
                    <a:pt x="10" y="0"/>
                  </a:moveTo>
                  <a:lnTo>
                    <a:pt x="10" y="29"/>
                  </a:lnTo>
                  <a:lnTo>
                    <a:pt x="0" y="60"/>
                  </a:lnTo>
                  <a:lnTo>
                    <a:pt x="10" y="32"/>
                  </a:lnTo>
                  <a:lnTo>
                    <a:pt x="10" y="0"/>
                  </a:lnTo>
                  <a:close/>
                </a:path>
              </a:pathLst>
            </a:custGeom>
            <a:solidFill>
              <a:srgbClr val="2A2A2A"/>
            </a:solidFill>
            <a:ln w="1905">
              <a:solidFill>
                <a:srgbClr val="000000"/>
              </a:solidFill>
              <a:round/>
              <a:headEnd/>
              <a:tailEnd/>
            </a:ln>
          </p:spPr>
          <p:txBody>
            <a:bodyPr/>
            <a:lstStyle/>
            <a:p>
              <a:endParaRPr lang="ja-JP" altLang="en-US"/>
            </a:p>
          </p:txBody>
        </p:sp>
        <p:sp>
          <p:nvSpPr>
            <p:cNvPr id="23665" name="Freeform 104"/>
            <p:cNvSpPr>
              <a:spLocks noChangeAspect="1"/>
            </p:cNvSpPr>
            <p:nvPr/>
          </p:nvSpPr>
          <p:spPr bwMode="auto">
            <a:xfrm>
              <a:off x="7505" y="10469"/>
              <a:ext cx="15" cy="93"/>
            </a:xfrm>
            <a:custGeom>
              <a:avLst/>
              <a:gdLst>
                <a:gd name="T0" fmla="*/ 3 w 13"/>
                <a:gd name="T1" fmla="*/ 0 h 82"/>
                <a:gd name="T2" fmla="*/ 404 w 13"/>
                <a:gd name="T3" fmla="*/ 918 h 82"/>
                <a:gd name="T4" fmla="*/ 3 w 13"/>
                <a:gd name="T5" fmla="*/ 1676 h 82"/>
                <a:gd name="T6" fmla="*/ 0 w 13"/>
                <a:gd name="T7" fmla="*/ 918 h 82"/>
                <a:gd name="T8" fmla="*/ 3 w 13"/>
                <a:gd name="T9" fmla="*/ 0 h 82"/>
                <a:gd name="T10" fmla="*/ 0 60000 65536"/>
                <a:gd name="T11" fmla="*/ 0 60000 65536"/>
                <a:gd name="T12" fmla="*/ 0 60000 65536"/>
                <a:gd name="T13" fmla="*/ 0 60000 65536"/>
                <a:gd name="T14" fmla="*/ 0 60000 65536"/>
                <a:gd name="T15" fmla="*/ 0 w 13"/>
                <a:gd name="T16" fmla="*/ 0 h 82"/>
                <a:gd name="T17" fmla="*/ 13 w 13"/>
                <a:gd name="T18" fmla="*/ 82 h 82"/>
              </a:gdLst>
              <a:ahLst/>
              <a:cxnLst>
                <a:cxn ang="T10">
                  <a:pos x="T0" y="T1"/>
                </a:cxn>
                <a:cxn ang="T11">
                  <a:pos x="T2" y="T3"/>
                </a:cxn>
                <a:cxn ang="T12">
                  <a:pos x="T4" y="T5"/>
                </a:cxn>
                <a:cxn ang="T13">
                  <a:pos x="T6" y="T7"/>
                </a:cxn>
                <a:cxn ang="T14">
                  <a:pos x="T8" y="T9"/>
                </a:cxn>
              </a:cxnLst>
              <a:rect l="T15" t="T16" r="T17" b="T18"/>
              <a:pathLst>
                <a:path w="13" h="82">
                  <a:moveTo>
                    <a:pt x="3" y="0"/>
                  </a:moveTo>
                  <a:lnTo>
                    <a:pt x="13" y="44"/>
                  </a:lnTo>
                  <a:lnTo>
                    <a:pt x="3" y="82"/>
                  </a:lnTo>
                  <a:lnTo>
                    <a:pt x="0" y="44"/>
                  </a:lnTo>
                  <a:lnTo>
                    <a:pt x="3" y="0"/>
                  </a:lnTo>
                  <a:close/>
                </a:path>
              </a:pathLst>
            </a:custGeom>
            <a:solidFill>
              <a:srgbClr val="A0A0A0"/>
            </a:solidFill>
            <a:ln w="1905">
              <a:solidFill>
                <a:srgbClr val="000000"/>
              </a:solidFill>
              <a:round/>
              <a:headEnd/>
              <a:tailEnd/>
            </a:ln>
          </p:spPr>
          <p:txBody>
            <a:bodyPr/>
            <a:lstStyle/>
            <a:p>
              <a:endParaRPr lang="ja-JP" altLang="en-US"/>
            </a:p>
          </p:txBody>
        </p:sp>
        <p:sp>
          <p:nvSpPr>
            <p:cNvPr id="23666" name="Freeform 105"/>
            <p:cNvSpPr>
              <a:spLocks noChangeAspect="1"/>
            </p:cNvSpPr>
            <p:nvPr/>
          </p:nvSpPr>
          <p:spPr bwMode="auto">
            <a:xfrm>
              <a:off x="7247" y="10502"/>
              <a:ext cx="154" cy="35"/>
            </a:xfrm>
            <a:custGeom>
              <a:avLst/>
              <a:gdLst>
                <a:gd name="T0" fmla="*/ 186 w 136"/>
                <a:gd name="T1" fmla="*/ 0 h 31"/>
                <a:gd name="T2" fmla="*/ 2687 w 136"/>
                <a:gd name="T3" fmla="*/ 0 h 31"/>
                <a:gd name="T4" fmla="*/ 2687 w 136"/>
                <a:gd name="T5" fmla="*/ 574 h 31"/>
                <a:gd name="T6" fmla="*/ 0 w 136"/>
                <a:gd name="T7" fmla="*/ 574 h 31"/>
                <a:gd name="T8" fmla="*/ 186 w 136"/>
                <a:gd name="T9" fmla="*/ 0 h 31"/>
                <a:gd name="T10" fmla="*/ 0 60000 65536"/>
                <a:gd name="T11" fmla="*/ 0 60000 65536"/>
                <a:gd name="T12" fmla="*/ 0 60000 65536"/>
                <a:gd name="T13" fmla="*/ 0 60000 65536"/>
                <a:gd name="T14" fmla="*/ 0 60000 65536"/>
                <a:gd name="T15" fmla="*/ 0 w 136"/>
                <a:gd name="T16" fmla="*/ 0 h 31"/>
                <a:gd name="T17" fmla="*/ 136 w 136"/>
                <a:gd name="T18" fmla="*/ 31 h 31"/>
              </a:gdLst>
              <a:ahLst/>
              <a:cxnLst>
                <a:cxn ang="T10">
                  <a:pos x="T0" y="T1"/>
                </a:cxn>
                <a:cxn ang="T11">
                  <a:pos x="T2" y="T3"/>
                </a:cxn>
                <a:cxn ang="T12">
                  <a:pos x="T4" y="T5"/>
                </a:cxn>
                <a:cxn ang="T13">
                  <a:pos x="T6" y="T7"/>
                </a:cxn>
                <a:cxn ang="T14">
                  <a:pos x="T8" y="T9"/>
                </a:cxn>
              </a:cxnLst>
              <a:rect l="T15" t="T16" r="T17" b="T18"/>
              <a:pathLst>
                <a:path w="136" h="31">
                  <a:moveTo>
                    <a:pt x="10" y="0"/>
                  </a:moveTo>
                  <a:lnTo>
                    <a:pt x="136" y="0"/>
                  </a:lnTo>
                  <a:lnTo>
                    <a:pt x="136" y="31"/>
                  </a:lnTo>
                  <a:lnTo>
                    <a:pt x="0" y="31"/>
                  </a:lnTo>
                  <a:lnTo>
                    <a:pt x="10" y="0"/>
                  </a:lnTo>
                  <a:close/>
                </a:path>
              </a:pathLst>
            </a:custGeom>
            <a:solidFill>
              <a:srgbClr val="676767"/>
            </a:solidFill>
            <a:ln w="1905">
              <a:solidFill>
                <a:srgbClr val="000000"/>
              </a:solidFill>
              <a:round/>
              <a:headEnd/>
              <a:tailEnd/>
            </a:ln>
          </p:spPr>
          <p:txBody>
            <a:bodyPr/>
            <a:lstStyle/>
            <a:p>
              <a:endParaRPr lang="ja-JP" altLang="en-US"/>
            </a:p>
          </p:txBody>
        </p:sp>
        <p:sp>
          <p:nvSpPr>
            <p:cNvPr id="23667" name="Freeform 106"/>
            <p:cNvSpPr>
              <a:spLocks noChangeAspect="1"/>
            </p:cNvSpPr>
            <p:nvPr/>
          </p:nvSpPr>
          <p:spPr bwMode="auto">
            <a:xfrm>
              <a:off x="7441" y="10480"/>
              <a:ext cx="1" cy="89"/>
            </a:xfrm>
            <a:custGeom>
              <a:avLst/>
              <a:gdLst>
                <a:gd name="T0" fmla="*/ 0 w 1"/>
                <a:gd name="T1" fmla="*/ 0 h 79"/>
                <a:gd name="T2" fmla="*/ 0 w 1"/>
                <a:gd name="T3" fmla="*/ 596 h 79"/>
                <a:gd name="T4" fmla="*/ 0 w 1"/>
                <a:gd name="T5" fmla="*/ 1377 h 79"/>
                <a:gd name="T6" fmla="*/ 0 w 1"/>
                <a:gd name="T7" fmla="*/ 596 h 79"/>
                <a:gd name="T8" fmla="*/ 0 w 1"/>
                <a:gd name="T9" fmla="*/ 0 h 79"/>
                <a:gd name="T10" fmla="*/ 0 60000 65536"/>
                <a:gd name="T11" fmla="*/ 0 60000 65536"/>
                <a:gd name="T12" fmla="*/ 0 60000 65536"/>
                <a:gd name="T13" fmla="*/ 0 60000 65536"/>
                <a:gd name="T14" fmla="*/ 0 60000 65536"/>
                <a:gd name="T15" fmla="*/ 0 w 1"/>
                <a:gd name="T16" fmla="*/ 0 h 79"/>
                <a:gd name="T17" fmla="*/ 1 w 1"/>
                <a:gd name="T18" fmla="*/ 79 h 79"/>
              </a:gdLst>
              <a:ahLst/>
              <a:cxnLst>
                <a:cxn ang="T10">
                  <a:pos x="T0" y="T1"/>
                </a:cxn>
                <a:cxn ang="T11">
                  <a:pos x="T2" y="T3"/>
                </a:cxn>
                <a:cxn ang="T12">
                  <a:pos x="T4" y="T5"/>
                </a:cxn>
                <a:cxn ang="T13">
                  <a:pos x="T6" y="T7"/>
                </a:cxn>
                <a:cxn ang="T14">
                  <a:pos x="T8" y="T9"/>
                </a:cxn>
              </a:cxnLst>
              <a:rect l="T15" t="T16" r="T17" b="T18"/>
              <a:pathLst>
                <a:path w="1" h="79">
                  <a:moveTo>
                    <a:pt x="0" y="0"/>
                  </a:moveTo>
                  <a:lnTo>
                    <a:pt x="0" y="34"/>
                  </a:lnTo>
                  <a:lnTo>
                    <a:pt x="0" y="79"/>
                  </a:lnTo>
                  <a:lnTo>
                    <a:pt x="0" y="34"/>
                  </a:lnTo>
                  <a:lnTo>
                    <a:pt x="0" y="0"/>
                  </a:lnTo>
                  <a:close/>
                </a:path>
              </a:pathLst>
            </a:custGeom>
            <a:solidFill>
              <a:srgbClr val="9D9D9D"/>
            </a:solidFill>
            <a:ln w="1905">
              <a:solidFill>
                <a:srgbClr val="000000"/>
              </a:solidFill>
              <a:round/>
              <a:headEnd/>
              <a:tailEnd/>
            </a:ln>
          </p:spPr>
          <p:txBody>
            <a:bodyPr/>
            <a:lstStyle/>
            <a:p>
              <a:endParaRPr lang="ja-JP" altLang="en-US"/>
            </a:p>
          </p:txBody>
        </p:sp>
        <p:sp>
          <p:nvSpPr>
            <p:cNvPr id="23668" name="Rectangle 107"/>
            <p:cNvSpPr>
              <a:spLocks noChangeAspect="1" noChangeArrowheads="1"/>
            </p:cNvSpPr>
            <p:nvPr/>
          </p:nvSpPr>
          <p:spPr bwMode="auto">
            <a:xfrm>
              <a:off x="7441" y="10518"/>
              <a:ext cx="143" cy="62"/>
            </a:xfrm>
            <a:prstGeom prst="rect">
              <a:avLst/>
            </a:prstGeom>
            <a:solidFill>
              <a:srgbClr val="868686"/>
            </a:solidFill>
            <a:ln w="1905">
              <a:solidFill>
                <a:srgbClr val="000000"/>
              </a:solidFill>
              <a:miter lim="800000"/>
              <a:headEnd/>
              <a:tailEnd/>
            </a:ln>
          </p:spPr>
          <p:txBody>
            <a:bodyPr/>
            <a:lstStyle/>
            <a:p>
              <a:pPr algn="ctr"/>
              <a:endParaRPr lang="ja-JP" altLang="en-US" b="0" u="none">
                <a:solidFill>
                  <a:schemeClr val="tx1"/>
                </a:solidFill>
                <a:latin typeface="Arial" pitchFamily="34" charset="0"/>
              </a:endParaRPr>
            </a:p>
          </p:txBody>
        </p:sp>
        <p:sp>
          <p:nvSpPr>
            <p:cNvPr id="23669" name="Rectangle 108"/>
            <p:cNvSpPr>
              <a:spLocks noChangeAspect="1" noChangeArrowheads="1"/>
            </p:cNvSpPr>
            <p:nvPr/>
          </p:nvSpPr>
          <p:spPr bwMode="auto">
            <a:xfrm>
              <a:off x="7401" y="10326"/>
              <a:ext cx="151" cy="40"/>
            </a:xfrm>
            <a:prstGeom prst="rect">
              <a:avLst/>
            </a:prstGeom>
            <a:solidFill>
              <a:srgbClr val="BEAB6F"/>
            </a:solidFill>
            <a:ln w="1905">
              <a:solidFill>
                <a:srgbClr val="000000"/>
              </a:solidFill>
              <a:miter lim="800000"/>
              <a:headEnd/>
              <a:tailEnd/>
            </a:ln>
          </p:spPr>
          <p:txBody>
            <a:bodyPr/>
            <a:lstStyle/>
            <a:p>
              <a:pPr algn="ctr"/>
              <a:endParaRPr lang="ja-JP" altLang="en-US" b="0" u="none">
                <a:solidFill>
                  <a:schemeClr val="tx1"/>
                </a:solidFill>
                <a:latin typeface="Arial" pitchFamily="34" charset="0"/>
              </a:endParaRPr>
            </a:p>
          </p:txBody>
        </p:sp>
        <p:sp>
          <p:nvSpPr>
            <p:cNvPr id="23670" name="Freeform 109"/>
            <p:cNvSpPr>
              <a:spLocks noChangeAspect="1"/>
            </p:cNvSpPr>
            <p:nvPr/>
          </p:nvSpPr>
          <p:spPr bwMode="auto">
            <a:xfrm>
              <a:off x="7441" y="10480"/>
              <a:ext cx="132" cy="38"/>
            </a:xfrm>
            <a:custGeom>
              <a:avLst/>
              <a:gdLst>
                <a:gd name="T0" fmla="*/ 2109 w 117"/>
                <a:gd name="T1" fmla="*/ 493 h 34"/>
                <a:gd name="T2" fmla="*/ 1982 w 117"/>
                <a:gd name="T3" fmla="*/ 0 h 34"/>
                <a:gd name="T4" fmla="*/ 0 w 117"/>
                <a:gd name="T5" fmla="*/ 0 h 34"/>
                <a:gd name="T6" fmla="*/ 0 w 117"/>
                <a:gd name="T7" fmla="*/ 493 h 34"/>
                <a:gd name="T8" fmla="*/ 2109 w 117"/>
                <a:gd name="T9" fmla="*/ 493 h 34"/>
                <a:gd name="T10" fmla="*/ 0 60000 65536"/>
                <a:gd name="T11" fmla="*/ 0 60000 65536"/>
                <a:gd name="T12" fmla="*/ 0 60000 65536"/>
                <a:gd name="T13" fmla="*/ 0 60000 65536"/>
                <a:gd name="T14" fmla="*/ 0 60000 65536"/>
                <a:gd name="T15" fmla="*/ 0 w 117"/>
                <a:gd name="T16" fmla="*/ 0 h 34"/>
                <a:gd name="T17" fmla="*/ 117 w 117"/>
                <a:gd name="T18" fmla="*/ 34 h 34"/>
              </a:gdLst>
              <a:ahLst/>
              <a:cxnLst>
                <a:cxn ang="T10">
                  <a:pos x="T0" y="T1"/>
                </a:cxn>
                <a:cxn ang="T11">
                  <a:pos x="T2" y="T3"/>
                </a:cxn>
                <a:cxn ang="T12">
                  <a:pos x="T4" y="T5"/>
                </a:cxn>
                <a:cxn ang="T13">
                  <a:pos x="T6" y="T7"/>
                </a:cxn>
                <a:cxn ang="T14">
                  <a:pos x="T8" y="T9"/>
                </a:cxn>
              </a:cxnLst>
              <a:rect l="T15" t="T16" r="T17" b="T18"/>
              <a:pathLst>
                <a:path w="117" h="34">
                  <a:moveTo>
                    <a:pt x="117" y="34"/>
                  </a:moveTo>
                  <a:lnTo>
                    <a:pt x="108" y="0"/>
                  </a:lnTo>
                  <a:lnTo>
                    <a:pt x="0" y="0"/>
                  </a:lnTo>
                  <a:lnTo>
                    <a:pt x="0" y="34"/>
                  </a:lnTo>
                  <a:lnTo>
                    <a:pt x="117" y="34"/>
                  </a:lnTo>
                  <a:close/>
                </a:path>
              </a:pathLst>
            </a:custGeom>
            <a:solidFill>
              <a:srgbClr val="BECAC7"/>
            </a:solidFill>
            <a:ln w="1905">
              <a:solidFill>
                <a:srgbClr val="000000"/>
              </a:solidFill>
              <a:round/>
              <a:headEnd/>
              <a:tailEnd/>
            </a:ln>
          </p:spPr>
          <p:txBody>
            <a:bodyPr/>
            <a:lstStyle/>
            <a:p>
              <a:endParaRPr lang="ja-JP" altLang="en-US"/>
            </a:p>
          </p:txBody>
        </p:sp>
        <p:sp>
          <p:nvSpPr>
            <p:cNvPr id="23671" name="Freeform 110"/>
            <p:cNvSpPr>
              <a:spLocks noChangeAspect="1"/>
            </p:cNvSpPr>
            <p:nvPr/>
          </p:nvSpPr>
          <p:spPr bwMode="auto">
            <a:xfrm>
              <a:off x="7100" y="10404"/>
              <a:ext cx="65" cy="133"/>
            </a:xfrm>
            <a:custGeom>
              <a:avLst/>
              <a:gdLst>
                <a:gd name="T0" fmla="*/ 1322 w 57"/>
                <a:gd name="T1" fmla="*/ 2550 h 117"/>
                <a:gd name="T2" fmla="*/ 1322 w 57"/>
                <a:gd name="T3" fmla="*/ 0 h 117"/>
                <a:gd name="T4" fmla="*/ 208 w 57"/>
                <a:gd name="T5" fmla="*/ 0 h 117"/>
                <a:gd name="T6" fmla="*/ 0 w 57"/>
                <a:gd name="T7" fmla="*/ 2550 h 117"/>
                <a:gd name="T8" fmla="*/ 1322 w 57"/>
                <a:gd name="T9" fmla="*/ 2550 h 117"/>
                <a:gd name="T10" fmla="*/ 0 60000 65536"/>
                <a:gd name="T11" fmla="*/ 0 60000 65536"/>
                <a:gd name="T12" fmla="*/ 0 60000 65536"/>
                <a:gd name="T13" fmla="*/ 0 60000 65536"/>
                <a:gd name="T14" fmla="*/ 0 60000 65536"/>
                <a:gd name="T15" fmla="*/ 0 w 57"/>
                <a:gd name="T16" fmla="*/ 0 h 117"/>
                <a:gd name="T17" fmla="*/ 57 w 57"/>
                <a:gd name="T18" fmla="*/ 117 h 117"/>
              </a:gdLst>
              <a:ahLst/>
              <a:cxnLst>
                <a:cxn ang="T10">
                  <a:pos x="T0" y="T1"/>
                </a:cxn>
                <a:cxn ang="T11">
                  <a:pos x="T2" y="T3"/>
                </a:cxn>
                <a:cxn ang="T12">
                  <a:pos x="T4" y="T5"/>
                </a:cxn>
                <a:cxn ang="T13">
                  <a:pos x="T6" y="T7"/>
                </a:cxn>
                <a:cxn ang="T14">
                  <a:pos x="T8" y="T9"/>
                </a:cxn>
              </a:cxnLst>
              <a:rect l="T15" t="T16" r="T17" b="T18"/>
              <a:pathLst>
                <a:path w="57" h="117">
                  <a:moveTo>
                    <a:pt x="57" y="117"/>
                  </a:moveTo>
                  <a:lnTo>
                    <a:pt x="57" y="0"/>
                  </a:lnTo>
                  <a:lnTo>
                    <a:pt x="9" y="0"/>
                  </a:lnTo>
                  <a:lnTo>
                    <a:pt x="0" y="117"/>
                  </a:lnTo>
                  <a:lnTo>
                    <a:pt x="57" y="117"/>
                  </a:lnTo>
                  <a:close/>
                </a:path>
              </a:pathLst>
            </a:custGeom>
            <a:solidFill>
              <a:srgbClr val="BECAC7"/>
            </a:solidFill>
            <a:ln w="1905">
              <a:solidFill>
                <a:srgbClr val="000000"/>
              </a:solidFill>
              <a:round/>
              <a:headEnd/>
              <a:tailEnd/>
            </a:ln>
          </p:spPr>
          <p:txBody>
            <a:bodyPr/>
            <a:lstStyle/>
            <a:p>
              <a:endParaRPr lang="ja-JP" altLang="en-US"/>
            </a:p>
          </p:txBody>
        </p:sp>
        <p:sp>
          <p:nvSpPr>
            <p:cNvPr id="23672" name="Freeform 111"/>
            <p:cNvSpPr>
              <a:spLocks noChangeAspect="1"/>
            </p:cNvSpPr>
            <p:nvPr/>
          </p:nvSpPr>
          <p:spPr bwMode="auto">
            <a:xfrm>
              <a:off x="6845" y="10193"/>
              <a:ext cx="76" cy="161"/>
            </a:xfrm>
            <a:custGeom>
              <a:avLst/>
              <a:gdLst>
                <a:gd name="T0" fmla="*/ 1227 w 67"/>
                <a:gd name="T1" fmla="*/ 2895 h 142"/>
                <a:gd name="T2" fmla="*/ 1383 w 67"/>
                <a:gd name="T3" fmla="*/ 0 h 142"/>
                <a:gd name="T4" fmla="*/ 88 w 67"/>
                <a:gd name="T5" fmla="*/ 0 h 142"/>
                <a:gd name="T6" fmla="*/ 0 w 67"/>
                <a:gd name="T7" fmla="*/ 2895 h 142"/>
                <a:gd name="T8" fmla="*/ 1227 w 67"/>
                <a:gd name="T9" fmla="*/ 2895 h 142"/>
                <a:gd name="T10" fmla="*/ 0 60000 65536"/>
                <a:gd name="T11" fmla="*/ 0 60000 65536"/>
                <a:gd name="T12" fmla="*/ 0 60000 65536"/>
                <a:gd name="T13" fmla="*/ 0 60000 65536"/>
                <a:gd name="T14" fmla="*/ 0 60000 65536"/>
                <a:gd name="T15" fmla="*/ 0 w 67"/>
                <a:gd name="T16" fmla="*/ 0 h 142"/>
                <a:gd name="T17" fmla="*/ 67 w 67"/>
                <a:gd name="T18" fmla="*/ 142 h 142"/>
              </a:gdLst>
              <a:ahLst/>
              <a:cxnLst>
                <a:cxn ang="T10">
                  <a:pos x="T0" y="T1"/>
                </a:cxn>
                <a:cxn ang="T11">
                  <a:pos x="T2" y="T3"/>
                </a:cxn>
                <a:cxn ang="T12">
                  <a:pos x="T4" y="T5"/>
                </a:cxn>
                <a:cxn ang="T13">
                  <a:pos x="T6" y="T7"/>
                </a:cxn>
                <a:cxn ang="T14">
                  <a:pos x="T8" y="T9"/>
                </a:cxn>
              </a:cxnLst>
              <a:rect l="T15" t="T16" r="T17" b="T18"/>
              <a:pathLst>
                <a:path w="67" h="142">
                  <a:moveTo>
                    <a:pt x="61" y="142"/>
                  </a:moveTo>
                  <a:lnTo>
                    <a:pt x="67" y="0"/>
                  </a:lnTo>
                  <a:lnTo>
                    <a:pt x="4" y="0"/>
                  </a:lnTo>
                  <a:lnTo>
                    <a:pt x="0" y="142"/>
                  </a:lnTo>
                  <a:lnTo>
                    <a:pt x="61" y="142"/>
                  </a:lnTo>
                  <a:close/>
                </a:path>
              </a:pathLst>
            </a:custGeom>
            <a:solidFill>
              <a:srgbClr val="BECAC7"/>
            </a:solidFill>
            <a:ln w="1905">
              <a:solidFill>
                <a:srgbClr val="000000"/>
              </a:solidFill>
              <a:round/>
              <a:headEnd/>
              <a:tailEnd/>
            </a:ln>
          </p:spPr>
          <p:txBody>
            <a:bodyPr/>
            <a:lstStyle/>
            <a:p>
              <a:endParaRPr lang="ja-JP" altLang="en-US"/>
            </a:p>
          </p:txBody>
        </p:sp>
        <p:sp>
          <p:nvSpPr>
            <p:cNvPr id="23673" name="Freeform 112"/>
            <p:cNvSpPr>
              <a:spLocks noChangeAspect="1"/>
            </p:cNvSpPr>
            <p:nvPr/>
          </p:nvSpPr>
          <p:spPr bwMode="auto">
            <a:xfrm>
              <a:off x="6728" y="10193"/>
              <a:ext cx="86" cy="161"/>
            </a:xfrm>
            <a:custGeom>
              <a:avLst/>
              <a:gdLst>
                <a:gd name="T0" fmla="*/ 1169 w 76"/>
                <a:gd name="T1" fmla="*/ 2895 h 142"/>
                <a:gd name="T2" fmla="*/ 1469 w 76"/>
                <a:gd name="T3" fmla="*/ 0 h 142"/>
                <a:gd name="T4" fmla="*/ 304 w 76"/>
                <a:gd name="T5" fmla="*/ 0 h 142"/>
                <a:gd name="T6" fmla="*/ 0 w 76"/>
                <a:gd name="T7" fmla="*/ 2895 h 142"/>
                <a:gd name="T8" fmla="*/ 1169 w 76"/>
                <a:gd name="T9" fmla="*/ 2895 h 142"/>
                <a:gd name="T10" fmla="*/ 0 60000 65536"/>
                <a:gd name="T11" fmla="*/ 0 60000 65536"/>
                <a:gd name="T12" fmla="*/ 0 60000 65536"/>
                <a:gd name="T13" fmla="*/ 0 60000 65536"/>
                <a:gd name="T14" fmla="*/ 0 60000 65536"/>
                <a:gd name="T15" fmla="*/ 0 w 76"/>
                <a:gd name="T16" fmla="*/ 0 h 142"/>
                <a:gd name="T17" fmla="*/ 76 w 76"/>
                <a:gd name="T18" fmla="*/ 142 h 142"/>
              </a:gdLst>
              <a:ahLst/>
              <a:cxnLst>
                <a:cxn ang="T10">
                  <a:pos x="T0" y="T1"/>
                </a:cxn>
                <a:cxn ang="T11">
                  <a:pos x="T2" y="T3"/>
                </a:cxn>
                <a:cxn ang="T12">
                  <a:pos x="T4" y="T5"/>
                </a:cxn>
                <a:cxn ang="T13">
                  <a:pos x="T6" y="T7"/>
                </a:cxn>
                <a:cxn ang="T14">
                  <a:pos x="T8" y="T9"/>
                </a:cxn>
              </a:cxnLst>
              <a:rect l="T15" t="T16" r="T17" b="T18"/>
              <a:pathLst>
                <a:path w="76" h="142">
                  <a:moveTo>
                    <a:pt x="60" y="142"/>
                  </a:moveTo>
                  <a:lnTo>
                    <a:pt x="76" y="0"/>
                  </a:lnTo>
                  <a:lnTo>
                    <a:pt x="16" y="0"/>
                  </a:lnTo>
                  <a:lnTo>
                    <a:pt x="0" y="142"/>
                  </a:lnTo>
                  <a:lnTo>
                    <a:pt x="60" y="142"/>
                  </a:lnTo>
                  <a:close/>
                </a:path>
              </a:pathLst>
            </a:custGeom>
            <a:solidFill>
              <a:srgbClr val="BECAC7"/>
            </a:solidFill>
            <a:ln w="1905">
              <a:solidFill>
                <a:srgbClr val="000000"/>
              </a:solidFill>
              <a:round/>
              <a:headEnd/>
              <a:tailEnd/>
            </a:ln>
          </p:spPr>
          <p:txBody>
            <a:bodyPr/>
            <a:lstStyle/>
            <a:p>
              <a:endParaRPr lang="ja-JP" altLang="en-US"/>
            </a:p>
          </p:txBody>
        </p:sp>
        <p:sp>
          <p:nvSpPr>
            <p:cNvPr id="23674" name="Freeform 113"/>
            <p:cNvSpPr>
              <a:spLocks noChangeAspect="1"/>
            </p:cNvSpPr>
            <p:nvPr/>
          </p:nvSpPr>
          <p:spPr bwMode="auto">
            <a:xfrm>
              <a:off x="6613" y="10193"/>
              <a:ext cx="83" cy="161"/>
            </a:xfrm>
            <a:custGeom>
              <a:avLst/>
              <a:gdLst>
                <a:gd name="T0" fmla="*/ 1401 w 73"/>
                <a:gd name="T1" fmla="*/ 2895 h 142"/>
                <a:gd name="T2" fmla="*/ 1596 w 73"/>
                <a:gd name="T3" fmla="*/ 0 h 142"/>
                <a:gd name="T4" fmla="*/ 346 w 73"/>
                <a:gd name="T5" fmla="*/ 0 h 142"/>
                <a:gd name="T6" fmla="*/ 0 w 73"/>
                <a:gd name="T7" fmla="*/ 2895 h 142"/>
                <a:gd name="T8" fmla="*/ 1401 w 73"/>
                <a:gd name="T9" fmla="*/ 2895 h 142"/>
                <a:gd name="T10" fmla="*/ 0 60000 65536"/>
                <a:gd name="T11" fmla="*/ 0 60000 65536"/>
                <a:gd name="T12" fmla="*/ 0 60000 65536"/>
                <a:gd name="T13" fmla="*/ 0 60000 65536"/>
                <a:gd name="T14" fmla="*/ 0 60000 65536"/>
                <a:gd name="T15" fmla="*/ 0 w 73"/>
                <a:gd name="T16" fmla="*/ 0 h 142"/>
                <a:gd name="T17" fmla="*/ 73 w 73"/>
                <a:gd name="T18" fmla="*/ 142 h 142"/>
              </a:gdLst>
              <a:ahLst/>
              <a:cxnLst>
                <a:cxn ang="T10">
                  <a:pos x="T0" y="T1"/>
                </a:cxn>
                <a:cxn ang="T11">
                  <a:pos x="T2" y="T3"/>
                </a:cxn>
                <a:cxn ang="T12">
                  <a:pos x="T4" y="T5"/>
                </a:cxn>
                <a:cxn ang="T13">
                  <a:pos x="T6" y="T7"/>
                </a:cxn>
                <a:cxn ang="T14">
                  <a:pos x="T8" y="T9"/>
                </a:cxn>
              </a:cxnLst>
              <a:rect l="T15" t="T16" r="T17" b="T18"/>
              <a:pathLst>
                <a:path w="73" h="142">
                  <a:moveTo>
                    <a:pt x="63" y="142"/>
                  </a:moveTo>
                  <a:lnTo>
                    <a:pt x="73" y="0"/>
                  </a:lnTo>
                  <a:lnTo>
                    <a:pt x="16" y="0"/>
                  </a:lnTo>
                  <a:lnTo>
                    <a:pt x="0" y="142"/>
                  </a:lnTo>
                  <a:lnTo>
                    <a:pt x="63" y="142"/>
                  </a:lnTo>
                  <a:close/>
                </a:path>
              </a:pathLst>
            </a:custGeom>
            <a:solidFill>
              <a:srgbClr val="BECAC7"/>
            </a:solidFill>
            <a:ln w="1905">
              <a:solidFill>
                <a:srgbClr val="000000"/>
              </a:solidFill>
              <a:round/>
              <a:headEnd/>
              <a:tailEnd/>
            </a:ln>
          </p:spPr>
          <p:txBody>
            <a:bodyPr/>
            <a:lstStyle/>
            <a:p>
              <a:endParaRPr lang="ja-JP" altLang="en-US"/>
            </a:p>
          </p:txBody>
        </p:sp>
        <p:sp>
          <p:nvSpPr>
            <p:cNvPr id="23675" name="Freeform 114"/>
            <p:cNvSpPr>
              <a:spLocks noChangeAspect="1"/>
            </p:cNvSpPr>
            <p:nvPr/>
          </p:nvSpPr>
          <p:spPr bwMode="auto">
            <a:xfrm>
              <a:off x="6495" y="10193"/>
              <a:ext cx="86" cy="161"/>
            </a:xfrm>
            <a:custGeom>
              <a:avLst/>
              <a:gdLst>
                <a:gd name="T0" fmla="*/ 1211 w 76"/>
                <a:gd name="T1" fmla="*/ 2895 h 142"/>
                <a:gd name="T2" fmla="*/ 1469 w 76"/>
                <a:gd name="T3" fmla="*/ 0 h 142"/>
                <a:gd name="T4" fmla="*/ 377 w 76"/>
                <a:gd name="T5" fmla="*/ 0 h 142"/>
                <a:gd name="T6" fmla="*/ 0 w 76"/>
                <a:gd name="T7" fmla="*/ 2895 h 142"/>
                <a:gd name="T8" fmla="*/ 1211 w 76"/>
                <a:gd name="T9" fmla="*/ 2895 h 142"/>
                <a:gd name="T10" fmla="*/ 0 60000 65536"/>
                <a:gd name="T11" fmla="*/ 0 60000 65536"/>
                <a:gd name="T12" fmla="*/ 0 60000 65536"/>
                <a:gd name="T13" fmla="*/ 0 60000 65536"/>
                <a:gd name="T14" fmla="*/ 0 60000 65536"/>
                <a:gd name="T15" fmla="*/ 0 w 76"/>
                <a:gd name="T16" fmla="*/ 0 h 142"/>
                <a:gd name="T17" fmla="*/ 76 w 76"/>
                <a:gd name="T18" fmla="*/ 142 h 142"/>
              </a:gdLst>
              <a:ahLst/>
              <a:cxnLst>
                <a:cxn ang="T10">
                  <a:pos x="T0" y="T1"/>
                </a:cxn>
                <a:cxn ang="T11">
                  <a:pos x="T2" y="T3"/>
                </a:cxn>
                <a:cxn ang="T12">
                  <a:pos x="T4" y="T5"/>
                </a:cxn>
                <a:cxn ang="T13">
                  <a:pos x="T6" y="T7"/>
                </a:cxn>
                <a:cxn ang="T14">
                  <a:pos x="T8" y="T9"/>
                </a:cxn>
              </a:cxnLst>
              <a:rect l="T15" t="T16" r="T17" b="T18"/>
              <a:pathLst>
                <a:path w="76" h="142">
                  <a:moveTo>
                    <a:pt x="63" y="142"/>
                  </a:moveTo>
                  <a:lnTo>
                    <a:pt x="76" y="0"/>
                  </a:lnTo>
                  <a:lnTo>
                    <a:pt x="19" y="0"/>
                  </a:lnTo>
                  <a:lnTo>
                    <a:pt x="0" y="142"/>
                  </a:lnTo>
                  <a:lnTo>
                    <a:pt x="63" y="142"/>
                  </a:lnTo>
                  <a:close/>
                </a:path>
              </a:pathLst>
            </a:custGeom>
            <a:solidFill>
              <a:srgbClr val="BECAC7"/>
            </a:solidFill>
            <a:ln w="1905">
              <a:solidFill>
                <a:srgbClr val="000000"/>
              </a:solidFill>
              <a:round/>
              <a:headEnd/>
              <a:tailEnd/>
            </a:ln>
          </p:spPr>
          <p:txBody>
            <a:bodyPr/>
            <a:lstStyle/>
            <a:p>
              <a:endParaRPr lang="ja-JP" altLang="en-US"/>
            </a:p>
          </p:txBody>
        </p:sp>
        <p:sp>
          <p:nvSpPr>
            <p:cNvPr id="23676" name="Freeform 115"/>
            <p:cNvSpPr>
              <a:spLocks noChangeAspect="1"/>
            </p:cNvSpPr>
            <p:nvPr/>
          </p:nvSpPr>
          <p:spPr bwMode="auto">
            <a:xfrm>
              <a:off x="6560" y="10107"/>
              <a:ext cx="21" cy="247"/>
            </a:xfrm>
            <a:custGeom>
              <a:avLst/>
              <a:gdLst>
                <a:gd name="T0" fmla="*/ 0 w 19"/>
                <a:gd name="T1" fmla="*/ 2831 h 218"/>
                <a:gd name="T2" fmla="*/ 208 w 19"/>
                <a:gd name="T3" fmla="*/ 0 h 218"/>
                <a:gd name="T4" fmla="*/ 208 w 19"/>
                <a:gd name="T5" fmla="*/ 1516 h 218"/>
                <a:gd name="T6" fmla="*/ 69 w 19"/>
                <a:gd name="T7" fmla="*/ 4362 h 218"/>
                <a:gd name="T8" fmla="*/ 0 w 19"/>
                <a:gd name="T9" fmla="*/ 2831 h 218"/>
                <a:gd name="T10" fmla="*/ 0 60000 65536"/>
                <a:gd name="T11" fmla="*/ 0 60000 65536"/>
                <a:gd name="T12" fmla="*/ 0 60000 65536"/>
                <a:gd name="T13" fmla="*/ 0 60000 65536"/>
                <a:gd name="T14" fmla="*/ 0 60000 65536"/>
                <a:gd name="T15" fmla="*/ 0 w 19"/>
                <a:gd name="T16" fmla="*/ 0 h 218"/>
                <a:gd name="T17" fmla="*/ 19 w 19"/>
                <a:gd name="T18" fmla="*/ 218 h 218"/>
              </a:gdLst>
              <a:ahLst/>
              <a:cxnLst>
                <a:cxn ang="T10">
                  <a:pos x="T0" y="T1"/>
                </a:cxn>
                <a:cxn ang="T11">
                  <a:pos x="T2" y="T3"/>
                </a:cxn>
                <a:cxn ang="T12">
                  <a:pos x="T4" y="T5"/>
                </a:cxn>
                <a:cxn ang="T13">
                  <a:pos x="T6" y="T7"/>
                </a:cxn>
                <a:cxn ang="T14">
                  <a:pos x="T8" y="T9"/>
                </a:cxn>
              </a:cxnLst>
              <a:rect l="T15" t="T16" r="T17" b="T18"/>
              <a:pathLst>
                <a:path w="19" h="218">
                  <a:moveTo>
                    <a:pt x="0" y="142"/>
                  </a:moveTo>
                  <a:lnTo>
                    <a:pt x="19" y="0"/>
                  </a:lnTo>
                  <a:lnTo>
                    <a:pt x="19" y="76"/>
                  </a:lnTo>
                  <a:lnTo>
                    <a:pt x="6" y="218"/>
                  </a:lnTo>
                  <a:lnTo>
                    <a:pt x="0" y="142"/>
                  </a:lnTo>
                  <a:close/>
                </a:path>
              </a:pathLst>
            </a:custGeom>
            <a:solidFill>
              <a:srgbClr val="BFC9C7"/>
            </a:solidFill>
            <a:ln w="1905">
              <a:solidFill>
                <a:srgbClr val="000000"/>
              </a:solidFill>
              <a:round/>
              <a:headEnd/>
              <a:tailEnd/>
            </a:ln>
          </p:spPr>
          <p:txBody>
            <a:bodyPr/>
            <a:lstStyle/>
            <a:p>
              <a:endParaRPr lang="ja-JP" altLang="en-US"/>
            </a:p>
          </p:txBody>
        </p:sp>
        <p:sp>
          <p:nvSpPr>
            <p:cNvPr id="23677" name="Freeform 116"/>
            <p:cNvSpPr>
              <a:spLocks noChangeAspect="1"/>
            </p:cNvSpPr>
            <p:nvPr/>
          </p:nvSpPr>
          <p:spPr bwMode="auto">
            <a:xfrm>
              <a:off x="6492" y="10268"/>
              <a:ext cx="75" cy="86"/>
            </a:xfrm>
            <a:custGeom>
              <a:avLst/>
              <a:gdLst>
                <a:gd name="T0" fmla="*/ 0 w 66"/>
                <a:gd name="T1" fmla="*/ 0 h 76"/>
                <a:gd name="T2" fmla="*/ 1266 w 66"/>
                <a:gd name="T3" fmla="*/ 0 h 76"/>
                <a:gd name="T4" fmla="*/ 1417 w 66"/>
                <a:gd name="T5" fmla="*/ 1469 h 76"/>
                <a:gd name="T6" fmla="*/ 3 w 66"/>
                <a:gd name="T7" fmla="*/ 1469 h 76"/>
                <a:gd name="T8" fmla="*/ 0 w 66"/>
                <a:gd name="T9" fmla="*/ 0 h 76"/>
                <a:gd name="T10" fmla="*/ 0 60000 65536"/>
                <a:gd name="T11" fmla="*/ 0 60000 65536"/>
                <a:gd name="T12" fmla="*/ 0 60000 65536"/>
                <a:gd name="T13" fmla="*/ 0 60000 65536"/>
                <a:gd name="T14" fmla="*/ 0 60000 65536"/>
                <a:gd name="T15" fmla="*/ 0 w 66"/>
                <a:gd name="T16" fmla="*/ 0 h 76"/>
                <a:gd name="T17" fmla="*/ 66 w 66"/>
                <a:gd name="T18" fmla="*/ 76 h 76"/>
              </a:gdLst>
              <a:ahLst/>
              <a:cxnLst>
                <a:cxn ang="T10">
                  <a:pos x="T0" y="T1"/>
                </a:cxn>
                <a:cxn ang="T11">
                  <a:pos x="T2" y="T3"/>
                </a:cxn>
                <a:cxn ang="T12">
                  <a:pos x="T4" y="T5"/>
                </a:cxn>
                <a:cxn ang="T13">
                  <a:pos x="T6" y="T7"/>
                </a:cxn>
                <a:cxn ang="T14">
                  <a:pos x="T8" y="T9"/>
                </a:cxn>
              </a:cxnLst>
              <a:rect l="T15" t="T16" r="T17" b="T18"/>
              <a:pathLst>
                <a:path w="66" h="76">
                  <a:moveTo>
                    <a:pt x="0" y="0"/>
                  </a:moveTo>
                  <a:lnTo>
                    <a:pt x="60" y="0"/>
                  </a:lnTo>
                  <a:lnTo>
                    <a:pt x="66" y="76"/>
                  </a:lnTo>
                  <a:lnTo>
                    <a:pt x="3" y="76"/>
                  </a:lnTo>
                  <a:lnTo>
                    <a:pt x="0" y="0"/>
                  </a:lnTo>
                  <a:close/>
                </a:path>
              </a:pathLst>
            </a:custGeom>
            <a:solidFill>
              <a:srgbClr val="979898"/>
            </a:solidFill>
            <a:ln w="1905">
              <a:solidFill>
                <a:srgbClr val="000000"/>
              </a:solidFill>
              <a:round/>
              <a:headEnd/>
              <a:tailEnd/>
            </a:ln>
          </p:spPr>
          <p:txBody>
            <a:bodyPr/>
            <a:lstStyle/>
            <a:p>
              <a:endParaRPr lang="ja-JP" altLang="en-US"/>
            </a:p>
          </p:txBody>
        </p:sp>
        <p:sp>
          <p:nvSpPr>
            <p:cNvPr id="23678" name="Freeform 117"/>
            <p:cNvSpPr>
              <a:spLocks noChangeAspect="1"/>
            </p:cNvSpPr>
            <p:nvPr/>
          </p:nvSpPr>
          <p:spPr bwMode="auto">
            <a:xfrm>
              <a:off x="6674" y="10107"/>
              <a:ext cx="22" cy="247"/>
            </a:xfrm>
            <a:custGeom>
              <a:avLst/>
              <a:gdLst>
                <a:gd name="T0" fmla="*/ 0 w 19"/>
                <a:gd name="T1" fmla="*/ 2831 h 218"/>
                <a:gd name="T2" fmla="*/ 630 w 19"/>
                <a:gd name="T3" fmla="*/ 0 h 218"/>
                <a:gd name="T4" fmla="*/ 630 w 19"/>
                <a:gd name="T5" fmla="*/ 1516 h 218"/>
                <a:gd name="T6" fmla="*/ 303 w 19"/>
                <a:gd name="T7" fmla="*/ 4362 h 218"/>
                <a:gd name="T8" fmla="*/ 0 w 19"/>
                <a:gd name="T9" fmla="*/ 2831 h 218"/>
                <a:gd name="T10" fmla="*/ 0 60000 65536"/>
                <a:gd name="T11" fmla="*/ 0 60000 65536"/>
                <a:gd name="T12" fmla="*/ 0 60000 65536"/>
                <a:gd name="T13" fmla="*/ 0 60000 65536"/>
                <a:gd name="T14" fmla="*/ 0 60000 65536"/>
                <a:gd name="T15" fmla="*/ 0 w 19"/>
                <a:gd name="T16" fmla="*/ 0 h 218"/>
                <a:gd name="T17" fmla="*/ 19 w 19"/>
                <a:gd name="T18" fmla="*/ 218 h 218"/>
              </a:gdLst>
              <a:ahLst/>
              <a:cxnLst>
                <a:cxn ang="T10">
                  <a:pos x="T0" y="T1"/>
                </a:cxn>
                <a:cxn ang="T11">
                  <a:pos x="T2" y="T3"/>
                </a:cxn>
                <a:cxn ang="T12">
                  <a:pos x="T4" y="T5"/>
                </a:cxn>
                <a:cxn ang="T13">
                  <a:pos x="T6" y="T7"/>
                </a:cxn>
                <a:cxn ang="T14">
                  <a:pos x="T8" y="T9"/>
                </a:cxn>
              </a:cxnLst>
              <a:rect l="T15" t="T16" r="T17" b="T18"/>
              <a:pathLst>
                <a:path w="19" h="218">
                  <a:moveTo>
                    <a:pt x="0" y="142"/>
                  </a:moveTo>
                  <a:lnTo>
                    <a:pt x="19" y="0"/>
                  </a:lnTo>
                  <a:lnTo>
                    <a:pt x="19" y="76"/>
                  </a:lnTo>
                  <a:lnTo>
                    <a:pt x="9" y="218"/>
                  </a:lnTo>
                  <a:lnTo>
                    <a:pt x="0" y="142"/>
                  </a:lnTo>
                  <a:close/>
                </a:path>
              </a:pathLst>
            </a:custGeom>
            <a:solidFill>
              <a:srgbClr val="C0CBC9"/>
            </a:solidFill>
            <a:ln w="1905">
              <a:solidFill>
                <a:srgbClr val="000000"/>
              </a:solidFill>
              <a:round/>
              <a:headEnd/>
              <a:tailEnd/>
            </a:ln>
          </p:spPr>
          <p:txBody>
            <a:bodyPr/>
            <a:lstStyle/>
            <a:p>
              <a:endParaRPr lang="ja-JP" altLang="en-US"/>
            </a:p>
          </p:txBody>
        </p:sp>
        <p:sp>
          <p:nvSpPr>
            <p:cNvPr id="23679" name="Freeform 118"/>
            <p:cNvSpPr>
              <a:spLocks noChangeAspect="1"/>
            </p:cNvSpPr>
            <p:nvPr/>
          </p:nvSpPr>
          <p:spPr bwMode="auto">
            <a:xfrm>
              <a:off x="6603" y="10268"/>
              <a:ext cx="81" cy="86"/>
            </a:xfrm>
            <a:custGeom>
              <a:avLst/>
              <a:gdLst>
                <a:gd name="T0" fmla="*/ 0 w 72"/>
                <a:gd name="T1" fmla="*/ 0 h 76"/>
                <a:gd name="T2" fmla="*/ 1070 w 72"/>
                <a:gd name="T3" fmla="*/ 0 h 76"/>
                <a:gd name="T4" fmla="*/ 1206 w 72"/>
                <a:gd name="T5" fmla="*/ 1469 h 76"/>
                <a:gd name="T6" fmla="*/ 141 w 72"/>
                <a:gd name="T7" fmla="*/ 1469 h 76"/>
                <a:gd name="T8" fmla="*/ 0 w 72"/>
                <a:gd name="T9" fmla="*/ 0 h 76"/>
                <a:gd name="T10" fmla="*/ 0 60000 65536"/>
                <a:gd name="T11" fmla="*/ 0 60000 65536"/>
                <a:gd name="T12" fmla="*/ 0 60000 65536"/>
                <a:gd name="T13" fmla="*/ 0 60000 65536"/>
                <a:gd name="T14" fmla="*/ 0 60000 65536"/>
                <a:gd name="T15" fmla="*/ 0 w 72"/>
                <a:gd name="T16" fmla="*/ 0 h 76"/>
                <a:gd name="T17" fmla="*/ 72 w 72"/>
                <a:gd name="T18" fmla="*/ 76 h 76"/>
              </a:gdLst>
              <a:ahLst/>
              <a:cxnLst>
                <a:cxn ang="T10">
                  <a:pos x="T0" y="T1"/>
                </a:cxn>
                <a:cxn ang="T11">
                  <a:pos x="T2" y="T3"/>
                </a:cxn>
                <a:cxn ang="T12">
                  <a:pos x="T4" y="T5"/>
                </a:cxn>
                <a:cxn ang="T13">
                  <a:pos x="T6" y="T7"/>
                </a:cxn>
                <a:cxn ang="T14">
                  <a:pos x="T8" y="T9"/>
                </a:cxn>
              </a:cxnLst>
              <a:rect l="T15" t="T16" r="T17" b="T18"/>
              <a:pathLst>
                <a:path w="72" h="76">
                  <a:moveTo>
                    <a:pt x="0" y="0"/>
                  </a:moveTo>
                  <a:lnTo>
                    <a:pt x="63" y="0"/>
                  </a:lnTo>
                  <a:lnTo>
                    <a:pt x="72" y="76"/>
                  </a:lnTo>
                  <a:lnTo>
                    <a:pt x="9" y="76"/>
                  </a:lnTo>
                  <a:lnTo>
                    <a:pt x="0" y="0"/>
                  </a:lnTo>
                  <a:close/>
                </a:path>
              </a:pathLst>
            </a:custGeom>
            <a:solidFill>
              <a:srgbClr val="979898"/>
            </a:solidFill>
            <a:ln w="1905">
              <a:solidFill>
                <a:srgbClr val="000000"/>
              </a:solidFill>
              <a:round/>
              <a:headEnd/>
              <a:tailEnd/>
            </a:ln>
          </p:spPr>
          <p:txBody>
            <a:bodyPr/>
            <a:lstStyle/>
            <a:p>
              <a:endParaRPr lang="ja-JP" altLang="en-US"/>
            </a:p>
          </p:txBody>
        </p:sp>
        <p:sp>
          <p:nvSpPr>
            <p:cNvPr id="23680" name="Freeform 119"/>
            <p:cNvSpPr>
              <a:spLocks noChangeAspect="1"/>
            </p:cNvSpPr>
            <p:nvPr/>
          </p:nvSpPr>
          <p:spPr bwMode="auto">
            <a:xfrm>
              <a:off x="6799" y="10107"/>
              <a:ext cx="15" cy="247"/>
            </a:xfrm>
            <a:custGeom>
              <a:avLst/>
              <a:gdLst>
                <a:gd name="T0" fmla="*/ 0 w 13"/>
                <a:gd name="T1" fmla="*/ 2831 h 218"/>
                <a:gd name="T2" fmla="*/ 210 w 13"/>
                <a:gd name="T3" fmla="*/ 0 h 218"/>
                <a:gd name="T4" fmla="*/ 404 w 13"/>
                <a:gd name="T5" fmla="*/ 1516 h 218"/>
                <a:gd name="T6" fmla="*/ 0 w 13"/>
                <a:gd name="T7" fmla="*/ 4362 h 218"/>
                <a:gd name="T8" fmla="*/ 0 w 13"/>
                <a:gd name="T9" fmla="*/ 2831 h 218"/>
                <a:gd name="T10" fmla="*/ 0 60000 65536"/>
                <a:gd name="T11" fmla="*/ 0 60000 65536"/>
                <a:gd name="T12" fmla="*/ 0 60000 65536"/>
                <a:gd name="T13" fmla="*/ 0 60000 65536"/>
                <a:gd name="T14" fmla="*/ 0 60000 65536"/>
                <a:gd name="T15" fmla="*/ 0 w 13"/>
                <a:gd name="T16" fmla="*/ 0 h 218"/>
                <a:gd name="T17" fmla="*/ 13 w 13"/>
                <a:gd name="T18" fmla="*/ 218 h 218"/>
              </a:gdLst>
              <a:ahLst/>
              <a:cxnLst>
                <a:cxn ang="T10">
                  <a:pos x="T0" y="T1"/>
                </a:cxn>
                <a:cxn ang="T11">
                  <a:pos x="T2" y="T3"/>
                </a:cxn>
                <a:cxn ang="T12">
                  <a:pos x="T4" y="T5"/>
                </a:cxn>
                <a:cxn ang="T13">
                  <a:pos x="T6" y="T7"/>
                </a:cxn>
                <a:cxn ang="T14">
                  <a:pos x="T8" y="T9"/>
                </a:cxn>
              </a:cxnLst>
              <a:rect l="T15" t="T16" r="T17" b="T18"/>
              <a:pathLst>
                <a:path w="13" h="218">
                  <a:moveTo>
                    <a:pt x="0" y="142"/>
                  </a:moveTo>
                  <a:lnTo>
                    <a:pt x="7" y="0"/>
                  </a:lnTo>
                  <a:lnTo>
                    <a:pt x="13" y="76"/>
                  </a:lnTo>
                  <a:lnTo>
                    <a:pt x="0" y="218"/>
                  </a:lnTo>
                  <a:lnTo>
                    <a:pt x="0" y="142"/>
                  </a:lnTo>
                  <a:close/>
                </a:path>
              </a:pathLst>
            </a:custGeom>
            <a:solidFill>
              <a:srgbClr val="C2CDCA"/>
            </a:solidFill>
            <a:ln w="1905">
              <a:solidFill>
                <a:srgbClr val="000000"/>
              </a:solidFill>
              <a:round/>
              <a:headEnd/>
              <a:tailEnd/>
            </a:ln>
          </p:spPr>
          <p:txBody>
            <a:bodyPr/>
            <a:lstStyle/>
            <a:p>
              <a:endParaRPr lang="ja-JP" altLang="en-US"/>
            </a:p>
          </p:txBody>
        </p:sp>
        <p:sp>
          <p:nvSpPr>
            <p:cNvPr id="23681" name="Freeform 120"/>
            <p:cNvSpPr>
              <a:spLocks noChangeAspect="1"/>
            </p:cNvSpPr>
            <p:nvPr/>
          </p:nvSpPr>
          <p:spPr bwMode="auto">
            <a:xfrm>
              <a:off x="6721" y="10268"/>
              <a:ext cx="78" cy="86"/>
            </a:xfrm>
            <a:custGeom>
              <a:avLst/>
              <a:gdLst>
                <a:gd name="T0" fmla="*/ 0 w 69"/>
                <a:gd name="T1" fmla="*/ 0 h 76"/>
                <a:gd name="T2" fmla="*/ 1307 w 69"/>
                <a:gd name="T3" fmla="*/ 0 h 76"/>
                <a:gd name="T4" fmla="*/ 1307 w 69"/>
                <a:gd name="T5" fmla="*/ 1469 h 76"/>
                <a:gd name="T6" fmla="*/ 111 w 69"/>
                <a:gd name="T7" fmla="*/ 1469 h 76"/>
                <a:gd name="T8" fmla="*/ 0 w 69"/>
                <a:gd name="T9" fmla="*/ 0 h 76"/>
                <a:gd name="T10" fmla="*/ 0 60000 65536"/>
                <a:gd name="T11" fmla="*/ 0 60000 65536"/>
                <a:gd name="T12" fmla="*/ 0 60000 65536"/>
                <a:gd name="T13" fmla="*/ 0 60000 65536"/>
                <a:gd name="T14" fmla="*/ 0 60000 65536"/>
                <a:gd name="T15" fmla="*/ 0 w 69"/>
                <a:gd name="T16" fmla="*/ 0 h 76"/>
                <a:gd name="T17" fmla="*/ 69 w 69"/>
                <a:gd name="T18" fmla="*/ 76 h 76"/>
              </a:gdLst>
              <a:ahLst/>
              <a:cxnLst>
                <a:cxn ang="T10">
                  <a:pos x="T0" y="T1"/>
                </a:cxn>
                <a:cxn ang="T11">
                  <a:pos x="T2" y="T3"/>
                </a:cxn>
                <a:cxn ang="T12">
                  <a:pos x="T4" y="T5"/>
                </a:cxn>
                <a:cxn ang="T13">
                  <a:pos x="T6" y="T7"/>
                </a:cxn>
                <a:cxn ang="T14">
                  <a:pos x="T8" y="T9"/>
                </a:cxn>
              </a:cxnLst>
              <a:rect l="T15" t="T16" r="T17" b="T18"/>
              <a:pathLst>
                <a:path w="69" h="76">
                  <a:moveTo>
                    <a:pt x="0" y="0"/>
                  </a:moveTo>
                  <a:lnTo>
                    <a:pt x="69" y="0"/>
                  </a:lnTo>
                  <a:lnTo>
                    <a:pt x="69" y="76"/>
                  </a:lnTo>
                  <a:lnTo>
                    <a:pt x="6" y="76"/>
                  </a:lnTo>
                  <a:lnTo>
                    <a:pt x="0" y="0"/>
                  </a:lnTo>
                  <a:close/>
                </a:path>
              </a:pathLst>
            </a:custGeom>
            <a:solidFill>
              <a:srgbClr val="979898"/>
            </a:solidFill>
            <a:ln w="1905">
              <a:solidFill>
                <a:srgbClr val="000000"/>
              </a:solidFill>
              <a:round/>
              <a:headEnd/>
              <a:tailEnd/>
            </a:ln>
          </p:spPr>
          <p:txBody>
            <a:bodyPr/>
            <a:lstStyle/>
            <a:p>
              <a:endParaRPr lang="ja-JP" altLang="en-US"/>
            </a:p>
          </p:txBody>
        </p:sp>
        <p:sp>
          <p:nvSpPr>
            <p:cNvPr id="23682" name="Freeform 121"/>
            <p:cNvSpPr>
              <a:spLocks noChangeAspect="1"/>
            </p:cNvSpPr>
            <p:nvPr/>
          </p:nvSpPr>
          <p:spPr bwMode="auto">
            <a:xfrm>
              <a:off x="6918" y="10107"/>
              <a:ext cx="3" cy="247"/>
            </a:xfrm>
            <a:custGeom>
              <a:avLst/>
              <a:gdLst>
                <a:gd name="T0" fmla="*/ 0 w 3"/>
                <a:gd name="T1" fmla="*/ 2831 h 218"/>
                <a:gd name="T2" fmla="*/ 3 w 3"/>
                <a:gd name="T3" fmla="*/ 0 h 218"/>
                <a:gd name="T4" fmla="*/ 3 w 3"/>
                <a:gd name="T5" fmla="*/ 1516 h 218"/>
                <a:gd name="T6" fmla="*/ 0 w 3"/>
                <a:gd name="T7" fmla="*/ 4362 h 218"/>
                <a:gd name="T8" fmla="*/ 0 w 3"/>
                <a:gd name="T9" fmla="*/ 2831 h 218"/>
                <a:gd name="T10" fmla="*/ 0 60000 65536"/>
                <a:gd name="T11" fmla="*/ 0 60000 65536"/>
                <a:gd name="T12" fmla="*/ 0 60000 65536"/>
                <a:gd name="T13" fmla="*/ 0 60000 65536"/>
                <a:gd name="T14" fmla="*/ 0 60000 65536"/>
                <a:gd name="T15" fmla="*/ 0 w 3"/>
                <a:gd name="T16" fmla="*/ 0 h 218"/>
                <a:gd name="T17" fmla="*/ 3 w 3"/>
                <a:gd name="T18" fmla="*/ 218 h 218"/>
              </a:gdLst>
              <a:ahLst/>
              <a:cxnLst>
                <a:cxn ang="T10">
                  <a:pos x="T0" y="T1"/>
                </a:cxn>
                <a:cxn ang="T11">
                  <a:pos x="T2" y="T3"/>
                </a:cxn>
                <a:cxn ang="T12">
                  <a:pos x="T4" y="T5"/>
                </a:cxn>
                <a:cxn ang="T13">
                  <a:pos x="T6" y="T7"/>
                </a:cxn>
                <a:cxn ang="T14">
                  <a:pos x="T8" y="T9"/>
                </a:cxn>
              </a:cxnLst>
              <a:rect l="T15" t="T16" r="T17" b="T18"/>
              <a:pathLst>
                <a:path w="3" h="218">
                  <a:moveTo>
                    <a:pt x="0" y="142"/>
                  </a:moveTo>
                  <a:lnTo>
                    <a:pt x="3" y="0"/>
                  </a:lnTo>
                  <a:lnTo>
                    <a:pt x="3" y="76"/>
                  </a:lnTo>
                  <a:lnTo>
                    <a:pt x="0" y="218"/>
                  </a:lnTo>
                  <a:lnTo>
                    <a:pt x="0" y="142"/>
                  </a:lnTo>
                  <a:close/>
                </a:path>
              </a:pathLst>
            </a:custGeom>
            <a:solidFill>
              <a:srgbClr val="C5CFCC"/>
            </a:solidFill>
            <a:ln w="1905">
              <a:solidFill>
                <a:srgbClr val="000000"/>
              </a:solidFill>
              <a:round/>
              <a:headEnd/>
              <a:tailEnd/>
            </a:ln>
          </p:spPr>
          <p:txBody>
            <a:bodyPr/>
            <a:lstStyle/>
            <a:p>
              <a:endParaRPr lang="ja-JP" altLang="en-US"/>
            </a:p>
          </p:txBody>
        </p:sp>
        <p:sp>
          <p:nvSpPr>
            <p:cNvPr id="23683" name="Rectangle 122"/>
            <p:cNvSpPr>
              <a:spLocks noChangeAspect="1" noChangeArrowheads="1"/>
            </p:cNvSpPr>
            <p:nvPr/>
          </p:nvSpPr>
          <p:spPr bwMode="auto">
            <a:xfrm>
              <a:off x="6845" y="10268"/>
              <a:ext cx="80" cy="98"/>
            </a:xfrm>
            <a:prstGeom prst="rect">
              <a:avLst/>
            </a:prstGeom>
            <a:solidFill>
              <a:srgbClr val="979898"/>
            </a:solidFill>
            <a:ln w="1905">
              <a:solidFill>
                <a:srgbClr val="000000"/>
              </a:solidFill>
              <a:miter lim="800000"/>
              <a:headEnd/>
              <a:tailEnd/>
            </a:ln>
          </p:spPr>
          <p:txBody>
            <a:bodyPr/>
            <a:lstStyle/>
            <a:p>
              <a:pPr algn="ctr"/>
              <a:endParaRPr lang="ja-JP" altLang="en-US" b="0" u="none">
                <a:solidFill>
                  <a:schemeClr val="tx1"/>
                </a:solidFill>
                <a:latin typeface="Arial" pitchFamily="34" charset="0"/>
              </a:endParaRPr>
            </a:p>
          </p:txBody>
        </p:sp>
        <p:sp>
          <p:nvSpPr>
            <p:cNvPr id="23684" name="Freeform 123"/>
            <p:cNvSpPr>
              <a:spLocks noChangeAspect="1"/>
            </p:cNvSpPr>
            <p:nvPr/>
          </p:nvSpPr>
          <p:spPr bwMode="auto">
            <a:xfrm>
              <a:off x="6845" y="10107"/>
              <a:ext cx="76" cy="161"/>
            </a:xfrm>
            <a:custGeom>
              <a:avLst/>
              <a:gdLst>
                <a:gd name="T0" fmla="*/ 1227 w 67"/>
                <a:gd name="T1" fmla="*/ 2895 h 142"/>
                <a:gd name="T2" fmla="*/ 1383 w 67"/>
                <a:gd name="T3" fmla="*/ 0 h 142"/>
                <a:gd name="T4" fmla="*/ 88 w 67"/>
                <a:gd name="T5" fmla="*/ 0 h 142"/>
                <a:gd name="T6" fmla="*/ 0 w 67"/>
                <a:gd name="T7" fmla="*/ 2895 h 142"/>
                <a:gd name="T8" fmla="*/ 1227 w 67"/>
                <a:gd name="T9" fmla="*/ 2895 h 142"/>
                <a:gd name="T10" fmla="*/ 0 60000 65536"/>
                <a:gd name="T11" fmla="*/ 0 60000 65536"/>
                <a:gd name="T12" fmla="*/ 0 60000 65536"/>
                <a:gd name="T13" fmla="*/ 0 60000 65536"/>
                <a:gd name="T14" fmla="*/ 0 60000 65536"/>
                <a:gd name="T15" fmla="*/ 0 w 67"/>
                <a:gd name="T16" fmla="*/ 0 h 142"/>
                <a:gd name="T17" fmla="*/ 67 w 67"/>
                <a:gd name="T18" fmla="*/ 142 h 142"/>
              </a:gdLst>
              <a:ahLst/>
              <a:cxnLst>
                <a:cxn ang="T10">
                  <a:pos x="T0" y="T1"/>
                </a:cxn>
                <a:cxn ang="T11">
                  <a:pos x="T2" y="T3"/>
                </a:cxn>
                <a:cxn ang="T12">
                  <a:pos x="T4" y="T5"/>
                </a:cxn>
                <a:cxn ang="T13">
                  <a:pos x="T6" y="T7"/>
                </a:cxn>
                <a:cxn ang="T14">
                  <a:pos x="T8" y="T9"/>
                </a:cxn>
              </a:cxnLst>
              <a:rect l="T15" t="T16" r="T17" b="T18"/>
              <a:pathLst>
                <a:path w="67" h="142">
                  <a:moveTo>
                    <a:pt x="61" y="142"/>
                  </a:moveTo>
                  <a:lnTo>
                    <a:pt x="67" y="0"/>
                  </a:lnTo>
                  <a:lnTo>
                    <a:pt x="4" y="0"/>
                  </a:lnTo>
                  <a:lnTo>
                    <a:pt x="0" y="142"/>
                  </a:lnTo>
                  <a:lnTo>
                    <a:pt x="61" y="142"/>
                  </a:lnTo>
                  <a:close/>
                </a:path>
              </a:pathLst>
            </a:custGeom>
            <a:solidFill>
              <a:srgbClr val="BECAC7"/>
            </a:solidFill>
            <a:ln w="1905">
              <a:solidFill>
                <a:srgbClr val="000000"/>
              </a:solidFill>
              <a:round/>
              <a:headEnd/>
              <a:tailEnd/>
            </a:ln>
          </p:spPr>
          <p:txBody>
            <a:bodyPr/>
            <a:lstStyle/>
            <a:p>
              <a:endParaRPr lang="ja-JP" altLang="en-US"/>
            </a:p>
          </p:txBody>
        </p:sp>
        <p:sp>
          <p:nvSpPr>
            <p:cNvPr id="23685" name="Freeform 124"/>
            <p:cNvSpPr>
              <a:spLocks noChangeAspect="1"/>
            </p:cNvSpPr>
            <p:nvPr/>
          </p:nvSpPr>
          <p:spPr bwMode="auto">
            <a:xfrm>
              <a:off x="6721" y="10107"/>
              <a:ext cx="89" cy="161"/>
            </a:xfrm>
            <a:custGeom>
              <a:avLst/>
              <a:gdLst>
                <a:gd name="T0" fmla="*/ 1219 w 79"/>
                <a:gd name="T1" fmla="*/ 2895 h 142"/>
                <a:gd name="T2" fmla="*/ 1377 w 79"/>
                <a:gd name="T3" fmla="*/ 0 h 142"/>
                <a:gd name="T4" fmla="*/ 287 w 79"/>
                <a:gd name="T5" fmla="*/ 0 h 142"/>
                <a:gd name="T6" fmla="*/ 0 w 79"/>
                <a:gd name="T7" fmla="*/ 2895 h 142"/>
                <a:gd name="T8" fmla="*/ 1219 w 79"/>
                <a:gd name="T9" fmla="*/ 2895 h 142"/>
                <a:gd name="T10" fmla="*/ 0 60000 65536"/>
                <a:gd name="T11" fmla="*/ 0 60000 65536"/>
                <a:gd name="T12" fmla="*/ 0 60000 65536"/>
                <a:gd name="T13" fmla="*/ 0 60000 65536"/>
                <a:gd name="T14" fmla="*/ 0 60000 65536"/>
                <a:gd name="T15" fmla="*/ 0 w 79"/>
                <a:gd name="T16" fmla="*/ 0 h 142"/>
                <a:gd name="T17" fmla="*/ 79 w 79"/>
                <a:gd name="T18" fmla="*/ 142 h 142"/>
              </a:gdLst>
              <a:ahLst/>
              <a:cxnLst>
                <a:cxn ang="T10">
                  <a:pos x="T0" y="T1"/>
                </a:cxn>
                <a:cxn ang="T11">
                  <a:pos x="T2" y="T3"/>
                </a:cxn>
                <a:cxn ang="T12">
                  <a:pos x="T4" y="T5"/>
                </a:cxn>
                <a:cxn ang="T13">
                  <a:pos x="T6" y="T7"/>
                </a:cxn>
                <a:cxn ang="T14">
                  <a:pos x="T8" y="T9"/>
                </a:cxn>
              </a:cxnLst>
              <a:rect l="T15" t="T16" r="T17" b="T18"/>
              <a:pathLst>
                <a:path w="79" h="142">
                  <a:moveTo>
                    <a:pt x="69" y="142"/>
                  </a:moveTo>
                  <a:lnTo>
                    <a:pt x="79" y="0"/>
                  </a:lnTo>
                  <a:lnTo>
                    <a:pt x="16" y="0"/>
                  </a:lnTo>
                  <a:lnTo>
                    <a:pt x="0" y="142"/>
                  </a:lnTo>
                  <a:lnTo>
                    <a:pt x="69" y="142"/>
                  </a:lnTo>
                  <a:close/>
                </a:path>
              </a:pathLst>
            </a:custGeom>
            <a:solidFill>
              <a:srgbClr val="BECAC7"/>
            </a:solidFill>
            <a:ln w="1905">
              <a:solidFill>
                <a:srgbClr val="000000"/>
              </a:solidFill>
              <a:round/>
              <a:headEnd/>
              <a:tailEnd/>
            </a:ln>
          </p:spPr>
          <p:txBody>
            <a:bodyPr/>
            <a:lstStyle/>
            <a:p>
              <a:endParaRPr lang="ja-JP" altLang="en-US"/>
            </a:p>
          </p:txBody>
        </p:sp>
        <p:sp>
          <p:nvSpPr>
            <p:cNvPr id="23686" name="Freeform 125"/>
            <p:cNvSpPr>
              <a:spLocks noChangeAspect="1"/>
            </p:cNvSpPr>
            <p:nvPr/>
          </p:nvSpPr>
          <p:spPr bwMode="auto">
            <a:xfrm>
              <a:off x="6603" y="10107"/>
              <a:ext cx="93" cy="161"/>
            </a:xfrm>
            <a:custGeom>
              <a:avLst/>
              <a:gdLst>
                <a:gd name="T0" fmla="*/ 1287 w 82"/>
                <a:gd name="T1" fmla="*/ 2895 h 142"/>
                <a:gd name="T2" fmla="*/ 1676 w 82"/>
                <a:gd name="T3" fmla="*/ 0 h 142"/>
                <a:gd name="T4" fmla="*/ 507 w 82"/>
                <a:gd name="T5" fmla="*/ 0 h 142"/>
                <a:gd name="T6" fmla="*/ 0 w 82"/>
                <a:gd name="T7" fmla="*/ 2895 h 142"/>
                <a:gd name="T8" fmla="*/ 1287 w 82"/>
                <a:gd name="T9" fmla="*/ 2895 h 142"/>
                <a:gd name="T10" fmla="*/ 0 60000 65536"/>
                <a:gd name="T11" fmla="*/ 0 60000 65536"/>
                <a:gd name="T12" fmla="*/ 0 60000 65536"/>
                <a:gd name="T13" fmla="*/ 0 60000 65536"/>
                <a:gd name="T14" fmla="*/ 0 60000 65536"/>
                <a:gd name="T15" fmla="*/ 0 w 82"/>
                <a:gd name="T16" fmla="*/ 0 h 142"/>
                <a:gd name="T17" fmla="*/ 82 w 82"/>
                <a:gd name="T18" fmla="*/ 142 h 142"/>
              </a:gdLst>
              <a:ahLst/>
              <a:cxnLst>
                <a:cxn ang="T10">
                  <a:pos x="T0" y="T1"/>
                </a:cxn>
                <a:cxn ang="T11">
                  <a:pos x="T2" y="T3"/>
                </a:cxn>
                <a:cxn ang="T12">
                  <a:pos x="T4" y="T5"/>
                </a:cxn>
                <a:cxn ang="T13">
                  <a:pos x="T6" y="T7"/>
                </a:cxn>
                <a:cxn ang="T14">
                  <a:pos x="T8" y="T9"/>
                </a:cxn>
              </a:cxnLst>
              <a:rect l="T15" t="T16" r="T17" b="T18"/>
              <a:pathLst>
                <a:path w="82" h="142">
                  <a:moveTo>
                    <a:pt x="63" y="142"/>
                  </a:moveTo>
                  <a:lnTo>
                    <a:pt x="82" y="0"/>
                  </a:lnTo>
                  <a:lnTo>
                    <a:pt x="25" y="0"/>
                  </a:lnTo>
                  <a:lnTo>
                    <a:pt x="0" y="142"/>
                  </a:lnTo>
                  <a:lnTo>
                    <a:pt x="63" y="142"/>
                  </a:lnTo>
                  <a:close/>
                </a:path>
              </a:pathLst>
            </a:custGeom>
            <a:solidFill>
              <a:srgbClr val="BECAC7"/>
            </a:solidFill>
            <a:ln w="1905">
              <a:solidFill>
                <a:srgbClr val="000000"/>
              </a:solidFill>
              <a:round/>
              <a:headEnd/>
              <a:tailEnd/>
            </a:ln>
          </p:spPr>
          <p:txBody>
            <a:bodyPr/>
            <a:lstStyle/>
            <a:p>
              <a:endParaRPr lang="ja-JP" altLang="en-US"/>
            </a:p>
          </p:txBody>
        </p:sp>
        <p:sp>
          <p:nvSpPr>
            <p:cNvPr id="23687" name="Freeform 126"/>
            <p:cNvSpPr>
              <a:spLocks noChangeAspect="1"/>
            </p:cNvSpPr>
            <p:nvPr/>
          </p:nvSpPr>
          <p:spPr bwMode="auto">
            <a:xfrm>
              <a:off x="6492" y="10107"/>
              <a:ext cx="89" cy="161"/>
            </a:xfrm>
            <a:custGeom>
              <a:avLst/>
              <a:gdLst>
                <a:gd name="T0" fmla="*/ 1063 w 79"/>
                <a:gd name="T1" fmla="*/ 2895 h 142"/>
                <a:gd name="T2" fmla="*/ 1377 w 79"/>
                <a:gd name="T3" fmla="*/ 0 h 142"/>
                <a:gd name="T4" fmla="*/ 328 w 79"/>
                <a:gd name="T5" fmla="*/ 0 h 142"/>
                <a:gd name="T6" fmla="*/ 0 w 79"/>
                <a:gd name="T7" fmla="*/ 2895 h 142"/>
                <a:gd name="T8" fmla="*/ 1063 w 79"/>
                <a:gd name="T9" fmla="*/ 2895 h 142"/>
                <a:gd name="T10" fmla="*/ 0 60000 65536"/>
                <a:gd name="T11" fmla="*/ 0 60000 65536"/>
                <a:gd name="T12" fmla="*/ 0 60000 65536"/>
                <a:gd name="T13" fmla="*/ 0 60000 65536"/>
                <a:gd name="T14" fmla="*/ 0 60000 65536"/>
                <a:gd name="T15" fmla="*/ 0 w 79"/>
                <a:gd name="T16" fmla="*/ 0 h 142"/>
                <a:gd name="T17" fmla="*/ 79 w 79"/>
                <a:gd name="T18" fmla="*/ 142 h 142"/>
              </a:gdLst>
              <a:ahLst/>
              <a:cxnLst>
                <a:cxn ang="T10">
                  <a:pos x="T0" y="T1"/>
                </a:cxn>
                <a:cxn ang="T11">
                  <a:pos x="T2" y="T3"/>
                </a:cxn>
                <a:cxn ang="T12">
                  <a:pos x="T4" y="T5"/>
                </a:cxn>
                <a:cxn ang="T13">
                  <a:pos x="T6" y="T7"/>
                </a:cxn>
                <a:cxn ang="T14">
                  <a:pos x="T8" y="T9"/>
                </a:cxn>
              </a:cxnLst>
              <a:rect l="T15" t="T16" r="T17" b="T18"/>
              <a:pathLst>
                <a:path w="79" h="142">
                  <a:moveTo>
                    <a:pt x="60" y="142"/>
                  </a:moveTo>
                  <a:lnTo>
                    <a:pt x="79" y="0"/>
                  </a:lnTo>
                  <a:lnTo>
                    <a:pt x="19" y="0"/>
                  </a:lnTo>
                  <a:lnTo>
                    <a:pt x="0" y="142"/>
                  </a:lnTo>
                  <a:lnTo>
                    <a:pt x="60" y="142"/>
                  </a:lnTo>
                  <a:close/>
                </a:path>
              </a:pathLst>
            </a:custGeom>
            <a:solidFill>
              <a:srgbClr val="BECAC7"/>
            </a:solidFill>
            <a:ln w="1905">
              <a:solidFill>
                <a:srgbClr val="000000"/>
              </a:solidFill>
              <a:round/>
              <a:headEnd/>
              <a:tailEnd/>
            </a:ln>
          </p:spPr>
          <p:txBody>
            <a:bodyPr/>
            <a:lstStyle/>
            <a:p>
              <a:endParaRPr lang="ja-JP" altLang="en-US"/>
            </a:p>
          </p:txBody>
        </p:sp>
        <p:sp>
          <p:nvSpPr>
            <p:cNvPr id="23688" name="Rectangle 127"/>
            <p:cNvSpPr>
              <a:spLocks noChangeAspect="1" noChangeArrowheads="1"/>
            </p:cNvSpPr>
            <p:nvPr/>
          </p:nvSpPr>
          <p:spPr bwMode="auto">
            <a:xfrm>
              <a:off x="6739" y="10613"/>
              <a:ext cx="121" cy="78"/>
            </a:xfrm>
            <a:prstGeom prst="rect">
              <a:avLst/>
            </a:prstGeom>
            <a:solidFill>
              <a:srgbClr val="7F999C"/>
            </a:solidFill>
            <a:ln w="1905">
              <a:solidFill>
                <a:srgbClr val="000000"/>
              </a:solidFill>
              <a:miter lim="800000"/>
              <a:headEnd/>
              <a:tailEnd/>
            </a:ln>
          </p:spPr>
          <p:txBody>
            <a:bodyPr/>
            <a:lstStyle/>
            <a:p>
              <a:pPr algn="ctr"/>
              <a:endParaRPr lang="ja-JP" altLang="en-US" b="0" u="none">
                <a:solidFill>
                  <a:schemeClr val="tx1"/>
                </a:solidFill>
                <a:latin typeface="Arial" pitchFamily="34" charset="0"/>
              </a:endParaRPr>
            </a:p>
          </p:txBody>
        </p:sp>
        <p:sp>
          <p:nvSpPr>
            <p:cNvPr id="23689" name="Rectangle 128"/>
            <p:cNvSpPr>
              <a:spLocks noChangeAspect="1" noChangeArrowheads="1"/>
            </p:cNvSpPr>
            <p:nvPr/>
          </p:nvSpPr>
          <p:spPr bwMode="auto">
            <a:xfrm>
              <a:off x="7326" y="10125"/>
              <a:ext cx="101" cy="54"/>
            </a:xfrm>
            <a:prstGeom prst="rect">
              <a:avLst/>
            </a:prstGeom>
            <a:solidFill>
              <a:srgbClr val="BFC9AD"/>
            </a:solidFill>
            <a:ln w="1905">
              <a:solidFill>
                <a:srgbClr val="000000"/>
              </a:solidFill>
              <a:miter lim="800000"/>
              <a:headEnd/>
              <a:tailEnd/>
            </a:ln>
          </p:spPr>
          <p:txBody>
            <a:bodyPr/>
            <a:lstStyle/>
            <a:p>
              <a:pPr algn="ctr"/>
              <a:endParaRPr lang="ja-JP" altLang="en-US" b="0" u="none">
                <a:solidFill>
                  <a:schemeClr val="tx1"/>
                </a:solidFill>
                <a:latin typeface="Arial" pitchFamily="34" charset="0"/>
              </a:endParaRPr>
            </a:p>
          </p:txBody>
        </p:sp>
        <p:sp>
          <p:nvSpPr>
            <p:cNvPr id="23690" name="Freeform 129"/>
            <p:cNvSpPr>
              <a:spLocks noChangeAspect="1"/>
            </p:cNvSpPr>
            <p:nvPr/>
          </p:nvSpPr>
          <p:spPr bwMode="auto">
            <a:xfrm>
              <a:off x="7111" y="10064"/>
              <a:ext cx="129" cy="65"/>
            </a:xfrm>
            <a:custGeom>
              <a:avLst/>
              <a:gdLst>
                <a:gd name="T0" fmla="*/ 2228 w 114"/>
                <a:gd name="T1" fmla="*/ 1322 h 57"/>
                <a:gd name="T2" fmla="*/ 2228 w 114"/>
                <a:gd name="T3" fmla="*/ 0 h 57"/>
                <a:gd name="T4" fmla="*/ 0 w 114"/>
                <a:gd name="T5" fmla="*/ 0 h 57"/>
                <a:gd name="T6" fmla="*/ 88 w 114"/>
                <a:gd name="T7" fmla="*/ 1322 h 57"/>
                <a:gd name="T8" fmla="*/ 2228 w 114"/>
                <a:gd name="T9" fmla="*/ 1322 h 57"/>
                <a:gd name="T10" fmla="*/ 0 60000 65536"/>
                <a:gd name="T11" fmla="*/ 0 60000 65536"/>
                <a:gd name="T12" fmla="*/ 0 60000 65536"/>
                <a:gd name="T13" fmla="*/ 0 60000 65536"/>
                <a:gd name="T14" fmla="*/ 0 60000 65536"/>
                <a:gd name="T15" fmla="*/ 0 w 114"/>
                <a:gd name="T16" fmla="*/ 0 h 57"/>
                <a:gd name="T17" fmla="*/ 114 w 114"/>
                <a:gd name="T18" fmla="*/ 57 h 57"/>
              </a:gdLst>
              <a:ahLst/>
              <a:cxnLst>
                <a:cxn ang="T10">
                  <a:pos x="T0" y="T1"/>
                </a:cxn>
                <a:cxn ang="T11">
                  <a:pos x="T2" y="T3"/>
                </a:cxn>
                <a:cxn ang="T12">
                  <a:pos x="T4" y="T5"/>
                </a:cxn>
                <a:cxn ang="T13">
                  <a:pos x="T6" y="T7"/>
                </a:cxn>
                <a:cxn ang="T14">
                  <a:pos x="T8" y="T9"/>
                </a:cxn>
              </a:cxnLst>
              <a:rect l="T15" t="T16" r="T17" b="T18"/>
              <a:pathLst>
                <a:path w="114" h="57">
                  <a:moveTo>
                    <a:pt x="114" y="57"/>
                  </a:moveTo>
                  <a:lnTo>
                    <a:pt x="114" y="0"/>
                  </a:lnTo>
                  <a:lnTo>
                    <a:pt x="0" y="0"/>
                  </a:lnTo>
                  <a:lnTo>
                    <a:pt x="4" y="57"/>
                  </a:lnTo>
                  <a:lnTo>
                    <a:pt x="114" y="57"/>
                  </a:lnTo>
                  <a:close/>
                </a:path>
              </a:pathLst>
            </a:custGeom>
            <a:solidFill>
              <a:srgbClr val="7F7F7F"/>
            </a:solidFill>
            <a:ln w="1905">
              <a:solidFill>
                <a:srgbClr val="000000"/>
              </a:solidFill>
              <a:round/>
              <a:headEnd/>
              <a:tailEnd/>
            </a:ln>
          </p:spPr>
          <p:txBody>
            <a:bodyPr/>
            <a:lstStyle/>
            <a:p>
              <a:endParaRPr lang="ja-JP" altLang="en-US"/>
            </a:p>
          </p:txBody>
        </p:sp>
        <p:sp>
          <p:nvSpPr>
            <p:cNvPr id="23691" name="Freeform 130"/>
            <p:cNvSpPr>
              <a:spLocks noChangeAspect="1"/>
            </p:cNvSpPr>
            <p:nvPr/>
          </p:nvSpPr>
          <p:spPr bwMode="auto">
            <a:xfrm>
              <a:off x="7111" y="9842"/>
              <a:ext cx="18" cy="287"/>
            </a:xfrm>
            <a:custGeom>
              <a:avLst/>
              <a:gdLst>
                <a:gd name="T0" fmla="*/ 78 w 16"/>
                <a:gd name="T1" fmla="*/ 0 h 253"/>
                <a:gd name="T2" fmla="*/ 255 w 16"/>
                <a:gd name="T3" fmla="*/ 1225 h 253"/>
                <a:gd name="T4" fmla="*/ 78 w 16"/>
                <a:gd name="T5" fmla="*/ 5223 h 253"/>
                <a:gd name="T6" fmla="*/ 0 w 16"/>
                <a:gd name="T7" fmla="*/ 3983 h 253"/>
                <a:gd name="T8" fmla="*/ 78 w 16"/>
                <a:gd name="T9" fmla="*/ 0 h 253"/>
                <a:gd name="T10" fmla="*/ 0 60000 65536"/>
                <a:gd name="T11" fmla="*/ 0 60000 65536"/>
                <a:gd name="T12" fmla="*/ 0 60000 65536"/>
                <a:gd name="T13" fmla="*/ 0 60000 65536"/>
                <a:gd name="T14" fmla="*/ 0 60000 65536"/>
                <a:gd name="T15" fmla="*/ 0 w 16"/>
                <a:gd name="T16" fmla="*/ 0 h 253"/>
                <a:gd name="T17" fmla="*/ 16 w 16"/>
                <a:gd name="T18" fmla="*/ 253 h 253"/>
              </a:gdLst>
              <a:ahLst/>
              <a:cxnLst>
                <a:cxn ang="T10">
                  <a:pos x="T0" y="T1"/>
                </a:cxn>
                <a:cxn ang="T11">
                  <a:pos x="T2" y="T3"/>
                </a:cxn>
                <a:cxn ang="T12">
                  <a:pos x="T4" y="T5"/>
                </a:cxn>
                <a:cxn ang="T13">
                  <a:pos x="T6" y="T7"/>
                </a:cxn>
                <a:cxn ang="T14">
                  <a:pos x="T8" y="T9"/>
                </a:cxn>
              </a:cxnLst>
              <a:rect l="T15" t="T16" r="T17" b="T18"/>
              <a:pathLst>
                <a:path w="16" h="253">
                  <a:moveTo>
                    <a:pt x="4" y="0"/>
                  </a:moveTo>
                  <a:lnTo>
                    <a:pt x="16" y="60"/>
                  </a:lnTo>
                  <a:lnTo>
                    <a:pt x="4" y="253"/>
                  </a:lnTo>
                  <a:lnTo>
                    <a:pt x="0" y="193"/>
                  </a:lnTo>
                  <a:lnTo>
                    <a:pt x="4" y="0"/>
                  </a:lnTo>
                  <a:close/>
                </a:path>
              </a:pathLst>
            </a:custGeom>
            <a:solidFill>
              <a:srgbClr val="A0A0A0"/>
            </a:solidFill>
            <a:ln w="1905">
              <a:solidFill>
                <a:srgbClr val="000000"/>
              </a:solidFill>
              <a:round/>
              <a:headEnd/>
              <a:tailEnd/>
            </a:ln>
          </p:spPr>
          <p:txBody>
            <a:bodyPr/>
            <a:lstStyle/>
            <a:p>
              <a:endParaRPr lang="ja-JP" altLang="en-US"/>
            </a:p>
          </p:txBody>
        </p:sp>
        <p:sp>
          <p:nvSpPr>
            <p:cNvPr id="23692" name="Freeform 131"/>
            <p:cNvSpPr>
              <a:spLocks noChangeAspect="1"/>
            </p:cNvSpPr>
            <p:nvPr/>
          </p:nvSpPr>
          <p:spPr bwMode="auto">
            <a:xfrm>
              <a:off x="7115" y="9910"/>
              <a:ext cx="143" cy="219"/>
            </a:xfrm>
            <a:custGeom>
              <a:avLst/>
              <a:gdLst>
                <a:gd name="T0" fmla="*/ 263 w 126"/>
                <a:gd name="T1" fmla="*/ 0 h 193"/>
                <a:gd name="T2" fmla="*/ 2619 w 126"/>
                <a:gd name="T3" fmla="*/ 0 h 193"/>
                <a:gd name="T4" fmla="*/ 2307 w 126"/>
                <a:gd name="T5" fmla="*/ 4023 h 193"/>
                <a:gd name="T6" fmla="*/ 0 w 126"/>
                <a:gd name="T7" fmla="*/ 4023 h 193"/>
                <a:gd name="T8" fmla="*/ 263 w 126"/>
                <a:gd name="T9" fmla="*/ 0 h 193"/>
                <a:gd name="T10" fmla="*/ 0 60000 65536"/>
                <a:gd name="T11" fmla="*/ 0 60000 65536"/>
                <a:gd name="T12" fmla="*/ 0 60000 65536"/>
                <a:gd name="T13" fmla="*/ 0 60000 65536"/>
                <a:gd name="T14" fmla="*/ 0 60000 65536"/>
                <a:gd name="T15" fmla="*/ 0 w 126"/>
                <a:gd name="T16" fmla="*/ 0 h 193"/>
                <a:gd name="T17" fmla="*/ 126 w 126"/>
                <a:gd name="T18" fmla="*/ 193 h 193"/>
              </a:gdLst>
              <a:ahLst/>
              <a:cxnLst>
                <a:cxn ang="T10">
                  <a:pos x="T0" y="T1"/>
                </a:cxn>
                <a:cxn ang="T11">
                  <a:pos x="T2" y="T3"/>
                </a:cxn>
                <a:cxn ang="T12">
                  <a:pos x="T4" y="T5"/>
                </a:cxn>
                <a:cxn ang="T13">
                  <a:pos x="T6" y="T7"/>
                </a:cxn>
                <a:cxn ang="T14">
                  <a:pos x="T8" y="T9"/>
                </a:cxn>
              </a:cxnLst>
              <a:rect l="T15" t="T16" r="T17" b="T18"/>
              <a:pathLst>
                <a:path w="126" h="193">
                  <a:moveTo>
                    <a:pt x="12" y="0"/>
                  </a:moveTo>
                  <a:lnTo>
                    <a:pt x="126" y="0"/>
                  </a:lnTo>
                  <a:lnTo>
                    <a:pt x="110" y="193"/>
                  </a:lnTo>
                  <a:lnTo>
                    <a:pt x="0" y="193"/>
                  </a:lnTo>
                  <a:lnTo>
                    <a:pt x="12" y="0"/>
                  </a:lnTo>
                  <a:close/>
                </a:path>
              </a:pathLst>
            </a:custGeom>
            <a:solidFill>
              <a:srgbClr val="BFBFBF"/>
            </a:solidFill>
            <a:ln w="1905">
              <a:solidFill>
                <a:srgbClr val="000000"/>
              </a:solidFill>
              <a:round/>
              <a:headEnd/>
              <a:tailEnd/>
            </a:ln>
          </p:spPr>
          <p:txBody>
            <a:bodyPr/>
            <a:lstStyle/>
            <a:p>
              <a:endParaRPr lang="ja-JP" altLang="en-US"/>
            </a:p>
          </p:txBody>
        </p:sp>
        <p:sp>
          <p:nvSpPr>
            <p:cNvPr id="23693" name="Freeform 132"/>
            <p:cNvSpPr>
              <a:spLocks noChangeAspect="1"/>
            </p:cNvSpPr>
            <p:nvPr/>
          </p:nvSpPr>
          <p:spPr bwMode="auto">
            <a:xfrm>
              <a:off x="7326" y="9900"/>
              <a:ext cx="3" cy="260"/>
            </a:xfrm>
            <a:custGeom>
              <a:avLst/>
              <a:gdLst>
                <a:gd name="T0" fmla="*/ 3 w 3"/>
                <a:gd name="T1" fmla="*/ 0 h 230"/>
                <a:gd name="T2" fmla="*/ 3 w 3"/>
                <a:gd name="T3" fmla="*/ 539 h 230"/>
                <a:gd name="T4" fmla="*/ 0 w 3"/>
                <a:gd name="T5" fmla="*/ 4347 h 230"/>
                <a:gd name="T6" fmla="*/ 0 w 3"/>
                <a:gd name="T7" fmla="*/ 3763 h 230"/>
                <a:gd name="T8" fmla="*/ 3 w 3"/>
                <a:gd name="T9" fmla="*/ 0 h 230"/>
                <a:gd name="T10" fmla="*/ 0 60000 65536"/>
                <a:gd name="T11" fmla="*/ 0 60000 65536"/>
                <a:gd name="T12" fmla="*/ 0 60000 65536"/>
                <a:gd name="T13" fmla="*/ 0 60000 65536"/>
                <a:gd name="T14" fmla="*/ 0 60000 65536"/>
                <a:gd name="T15" fmla="*/ 0 w 3"/>
                <a:gd name="T16" fmla="*/ 0 h 230"/>
                <a:gd name="T17" fmla="*/ 3 w 3"/>
                <a:gd name="T18" fmla="*/ 230 h 230"/>
              </a:gdLst>
              <a:ahLst/>
              <a:cxnLst>
                <a:cxn ang="T10">
                  <a:pos x="T0" y="T1"/>
                </a:cxn>
                <a:cxn ang="T11">
                  <a:pos x="T2" y="T3"/>
                </a:cxn>
                <a:cxn ang="T12">
                  <a:pos x="T4" y="T5"/>
                </a:cxn>
                <a:cxn ang="T13">
                  <a:pos x="T6" y="T7"/>
                </a:cxn>
                <a:cxn ang="T14">
                  <a:pos x="T8" y="T9"/>
                </a:cxn>
              </a:cxnLst>
              <a:rect l="T15" t="T16" r="T17" b="T18"/>
              <a:pathLst>
                <a:path w="3" h="230">
                  <a:moveTo>
                    <a:pt x="3" y="0"/>
                  </a:moveTo>
                  <a:lnTo>
                    <a:pt x="3" y="28"/>
                  </a:lnTo>
                  <a:lnTo>
                    <a:pt x="0" y="230"/>
                  </a:lnTo>
                  <a:lnTo>
                    <a:pt x="0" y="199"/>
                  </a:lnTo>
                  <a:lnTo>
                    <a:pt x="3" y="0"/>
                  </a:lnTo>
                  <a:close/>
                </a:path>
              </a:pathLst>
            </a:custGeom>
            <a:solidFill>
              <a:srgbClr val="D0D8C1"/>
            </a:solidFill>
            <a:ln w="1905">
              <a:solidFill>
                <a:srgbClr val="000000"/>
              </a:solidFill>
              <a:round/>
              <a:headEnd/>
              <a:tailEnd/>
            </a:ln>
          </p:spPr>
          <p:txBody>
            <a:bodyPr/>
            <a:lstStyle/>
            <a:p>
              <a:endParaRPr lang="ja-JP" altLang="en-US"/>
            </a:p>
          </p:txBody>
        </p:sp>
        <p:sp>
          <p:nvSpPr>
            <p:cNvPr id="23694" name="Freeform 133"/>
            <p:cNvSpPr>
              <a:spLocks noChangeAspect="1"/>
            </p:cNvSpPr>
            <p:nvPr/>
          </p:nvSpPr>
          <p:spPr bwMode="auto">
            <a:xfrm>
              <a:off x="7326" y="9928"/>
              <a:ext cx="108" cy="232"/>
            </a:xfrm>
            <a:custGeom>
              <a:avLst/>
              <a:gdLst>
                <a:gd name="T0" fmla="*/ 130 w 95"/>
                <a:gd name="T1" fmla="*/ 0 h 205"/>
                <a:gd name="T2" fmla="*/ 2065 w 95"/>
                <a:gd name="T3" fmla="*/ 0 h 205"/>
                <a:gd name="T4" fmla="*/ 1717 w 95"/>
                <a:gd name="T5" fmla="*/ 3997 h 205"/>
                <a:gd name="T6" fmla="*/ 0 w 95"/>
                <a:gd name="T7" fmla="*/ 3997 h 205"/>
                <a:gd name="T8" fmla="*/ 130 w 95"/>
                <a:gd name="T9" fmla="*/ 0 h 205"/>
                <a:gd name="T10" fmla="*/ 0 60000 65536"/>
                <a:gd name="T11" fmla="*/ 0 60000 65536"/>
                <a:gd name="T12" fmla="*/ 0 60000 65536"/>
                <a:gd name="T13" fmla="*/ 0 60000 65536"/>
                <a:gd name="T14" fmla="*/ 0 60000 65536"/>
                <a:gd name="T15" fmla="*/ 0 w 95"/>
                <a:gd name="T16" fmla="*/ 0 h 205"/>
                <a:gd name="T17" fmla="*/ 95 w 95"/>
                <a:gd name="T18" fmla="*/ 205 h 205"/>
              </a:gdLst>
              <a:ahLst/>
              <a:cxnLst>
                <a:cxn ang="T10">
                  <a:pos x="T0" y="T1"/>
                </a:cxn>
                <a:cxn ang="T11">
                  <a:pos x="T2" y="T3"/>
                </a:cxn>
                <a:cxn ang="T12">
                  <a:pos x="T4" y="T5"/>
                </a:cxn>
                <a:cxn ang="T13">
                  <a:pos x="T6" y="T7"/>
                </a:cxn>
                <a:cxn ang="T14">
                  <a:pos x="T8" y="T9"/>
                </a:cxn>
              </a:cxnLst>
              <a:rect l="T15" t="T16" r="T17" b="T18"/>
              <a:pathLst>
                <a:path w="95" h="205">
                  <a:moveTo>
                    <a:pt x="6" y="0"/>
                  </a:moveTo>
                  <a:lnTo>
                    <a:pt x="95" y="0"/>
                  </a:lnTo>
                  <a:lnTo>
                    <a:pt x="79" y="205"/>
                  </a:lnTo>
                  <a:lnTo>
                    <a:pt x="0" y="205"/>
                  </a:lnTo>
                  <a:lnTo>
                    <a:pt x="6" y="0"/>
                  </a:lnTo>
                  <a:close/>
                </a:path>
              </a:pathLst>
            </a:custGeom>
            <a:solidFill>
              <a:srgbClr val="A7AA9F"/>
            </a:solidFill>
            <a:ln w="1905">
              <a:solidFill>
                <a:srgbClr val="000000"/>
              </a:solidFill>
              <a:round/>
              <a:headEnd/>
              <a:tailEnd/>
            </a:ln>
          </p:spPr>
          <p:txBody>
            <a:bodyPr/>
            <a:lstStyle/>
            <a:p>
              <a:endParaRPr lang="ja-JP" altLang="en-US"/>
            </a:p>
          </p:txBody>
        </p:sp>
        <p:sp>
          <p:nvSpPr>
            <p:cNvPr id="23695" name="Freeform 134"/>
            <p:cNvSpPr>
              <a:spLocks noChangeAspect="1"/>
            </p:cNvSpPr>
            <p:nvPr/>
          </p:nvSpPr>
          <p:spPr bwMode="auto">
            <a:xfrm>
              <a:off x="7247" y="9953"/>
              <a:ext cx="14" cy="290"/>
            </a:xfrm>
            <a:custGeom>
              <a:avLst/>
              <a:gdLst>
                <a:gd name="T0" fmla="*/ 58 w 13"/>
                <a:gd name="T1" fmla="*/ 0 h 256"/>
                <a:gd name="T2" fmla="*/ 72 w 13"/>
                <a:gd name="T3" fmla="*/ 1021 h 256"/>
                <a:gd name="T4" fmla="*/ 58 w 13"/>
                <a:gd name="T5" fmla="*/ 5133 h 256"/>
                <a:gd name="T6" fmla="*/ 0 w 13"/>
                <a:gd name="T7" fmla="*/ 4104 h 256"/>
                <a:gd name="T8" fmla="*/ 58 w 13"/>
                <a:gd name="T9" fmla="*/ 0 h 256"/>
                <a:gd name="T10" fmla="*/ 0 60000 65536"/>
                <a:gd name="T11" fmla="*/ 0 60000 65536"/>
                <a:gd name="T12" fmla="*/ 0 60000 65536"/>
                <a:gd name="T13" fmla="*/ 0 60000 65536"/>
                <a:gd name="T14" fmla="*/ 0 60000 65536"/>
                <a:gd name="T15" fmla="*/ 0 w 13"/>
                <a:gd name="T16" fmla="*/ 0 h 256"/>
                <a:gd name="T17" fmla="*/ 13 w 13"/>
                <a:gd name="T18" fmla="*/ 256 h 256"/>
              </a:gdLst>
              <a:ahLst/>
              <a:cxnLst>
                <a:cxn ang="T10">
                  <a:pos x="T0" y="T1"/>
                </a:cxn>
                <a:cxn ang="T11">
                  <a:pos x="T2" y="T3"/>
                </a:cxn>
                <a:cxn ang="T12">
                  <a:pos x="T4" y="T5"/>
                </a:cxn>
                <a:cxn ang="T13">
                  <a:pos x="T6" y="T7"/>
                </a:cxn>
                <a:cxn ang="T14">
                  <a:pos x="T8" y="T9"/>
                </a:cxn>
              </a:cxnLst>
              <a:rect l="T15" t="T16" r="T17" b="T18"/>
              <a:pathLst>
                <a:path w="13" h="256">
                  <a:moveTo>
                    <a:pt x="10" y="0"/>
                  </a:moveTo>
                  <a:lnTo>
                    <a:pt x="13" y="51"/>
                  </a:lnTo>
                  <a:lnTo>
                    <a:pt x="10" y="256"/>
                  </a:lnTo>
                  <a:lnTo>
                    <a:pt x="0" y="206"/>
                  </a:lnTo>
                  <a:lnTo>
                    <a:pt x="10" y="0"/>
                  </a:lnTo>
                  <a:close/>
                </a:path>
              </a:pathLst>
            </a:custGeom>
            <a:solidFill>
              <a:srgbClr val="D0C291"/>
            </a:solidFill>
            <a:ln w="1905">
              <a:solidFill>
                <a:srgbClr val="000000"/>
              </a:solidFill>
              <a:round/>
              <a:headEnd/>
              <a:tailEnd/>
            </a:ln>
          </p:spPr>
          <p:txBody>
            <a:bodyPr/>
            <a:lstStyle/>
            <a:p>
              <a:endParaRPr lang="ja-JP" altLang="en-US"/>
            </a:p>
          </p:txBody>
        </p:sp>
        <p:sp>
          <p:nvSpPr>
            <p:cNvPr id="23696" name="Freeform 135"/>
            <p:cNvSpPr>
              <a:spLocks noChangeAspect="1"/>
            </p:cNvSpPr>
            <p:nvPr/>
          </p:nvSpPr>
          <p:spPr bwMode="auto">
            <a:xfrm>
              <a:off x="7258" y="10011"/>
              <a:ext cx="172" cy="232"/>
            </a:xfrm>
            <a:custGeom>
              <a:avLst/>
              <a:gdLst>
                <a:gd name="T0" fmla="*/ 3 w 152"/>
                <a:gd name="T1" fmla="*/ 0 h 205"/>
                <a:gd name="T2" fmla="*/ 2961 w 152"/>
                <a:gd name="T3" fmla="*/ 0 h 205"/>
                <a:gd name="T4" fmla="*/ 2757 w 152"/>
                <a:gd name="T5" fmla="*/ 3997 h 205"/>
                <a:gd name="T6" fmla="*/ 0 w 152"/>
                <a:gd name="T7" fmla="*/ 3997 h 205"/>
                <a:gd name="T8" fmla="*/ 3 w 152"/>
                <a:gd name="T9" fmla="*/ 0 h 205"/>
                <a:gd name="T10" fmla="*/ 0 60000 65536"/>
                <a:gd name="T11" fmla="*/ 0 60000 65536"/>
                <a:gd name="T12" fmla="*/ 0 60000 65536"/>
                <a:gd name="T13" fmla="*/ 0 60000 65536"/>
                <a:gd name="T14" fmla="*/ 0 60000 65536"/>
                <a:gd name="T15" fmla="*/ 0 w 152"/>
                <a:gd name="T16" fmla="*/ 0 h 205"/>
                <a:gd name="T17" fmla="*/ 152 w 152"/>
                <a:gd name="T18" fmla="*/ 205 h 205"/>
              </a:gdLst>
              <a:ahLst/>
              <a:cxnLst>
                <a:cxn ang="T10">
                  <a:pos x="T0" y="T1"/>
                </a:cxn>
                <a:cxn ang="T11">
                  <a:pos x="T2" y="T3"/>
                </a:cxn>
                <a:cxn ang="T12">
                  <a:pos x="T4" y="T5"/>
                </a:cxn>
                <a:cxn ang="T13">
                  <a:pos x="T6" y="T7"/>
                </a:cxn>
                <a:cxn ang="T14">
                  <a:pos x="T8" y="T9"/>
                </a:cxn>
              </a:cxnLst>
              <a:rect l="T15" t="T16" r="T17" b="T18"/>
              <a:pathLst>
                <a:path w="152" h="205">
                  <a:moveTo>
                    <a:pt x="3" y="0"/>
                  </a:moveTo>
                  <a:lnTo>
                    <a:pt x="152" y="0"/>
                  </a:lnTo>
                  <a:lnTo>
                    <a:pt x="142" y="205"/>
                  </a:lnTo>
                  <a:lnTo>
                    <a:pt x="0" y="205"/>
                  </a:lnTo>
                  <a:lnTo>
                    <a:pt x="3" y="0"/>
                  </a:lnTo>
                  <a:close/>
                </a:path>
              </a:pathLst>
            </a:custGeom>
            <a:solidFill>
              <a:srgbClr val="A6A089"/>
            </a:solidFill>
            <a:ln w="1905">
              <a:solidFill>
                <a:srgbClr val="000000"/>
              </a:solidFill>
              <a:round/>
              <a:headEnd/>
              <a:tailEnd/>
            </a:ln>
          </p:spPr>
          <p:txBody>
            <a:bodyPr/>
            <a:lstStyle/>
            <a:p>
              <a:endParaRPr lang="ja-JP" altLang="en-US"/>
            </a:p>
          </p:txBody>
        </p:sp>
        <p:sp>
          <p:nvSpPr>
            <p:cNvPr id="23697" name="Freeform 136"/>
            <p:cNvSpPr>
              <a:spLocks noChangeAspect="1"/>
            </p:cNvSpPr>
            <p:nvPr/>
          </p:nvSpPr>
          <p:spPr bwMode="auto">
            <a:xfrm>
              <a:off x="7416" y="9960"/>
              <a:ext cx="25" cy="341"/>
            </a:xfrm>
            <a:custGeom>
              <a:avLst/>
              <a:gdLst>
                <a:gd name="T0" fmla="*/ 343 w 22"/>
                <a:gd name="T1" fmla="*/ 0 h 301"/>
                <a:gd name="T2" fmla="*/ 468 w 22"/>
                <a:gd name="T3" fmla="*/ 1761 h 301"/>
                <a:gd name="T4" fmla="*/ 343 w 22"/>
                <a:gd name="T5" fmla="*/ 6019 h 301"/>
                <a:gd name="T6" fmla="*/ 0 w 22"/>
                <a:gd name="T7" fmla="*/ 4111 h 301"/>
                <a:gd name="T8" fmla="*/ 343 w 22"/>
                <a:gd name="T9" fmla="*/ 0 h 301"/>
                <a:gd name="T10" fmla="*/ 0 60000 65536"/>
                <a:gd name="T11" fmla="*/ 0 60000 65536"/>
                <a:gd name="T12" fmla="*/ 0 60000 65536"/>
                <a:gd name="T13" fmla="*/ 0 60000 65536"/>
                <a:gd name="T14" fmla="*/ 0 60000 65536"/>
                <a:gd name="T15" fmla="*/ 0 w 22"/>
                <a:gd name="T16" fmla="*/ 0 h 301"/>
                <a:gd name="T17" fmla="*/ 22 w 22"/>
                <a:gd name="T18" fmla="*/ 301 h 301"/>
              </a:gdLst>
              <a:ahLst/>
              <a:cxnLst>
                <a:cxn ang="T10">
                  <a:pos x="T0" y="T1"/>
                </a:cxn>
                <a:cxn ang="T11">
                  <a:pos x="T2" y="T3"/>
                </a:cxn>
                <a:cxn ang="T12">
                  <a:pos x="T4" y="T5"/>
                </a:cxn>
                <a:cxn ang="T13">
                  <a:pos x="T6" y="T7"/>
                </a:cxn>
                <a:cxn ang="T14">
                  <a:pos x="T8" y="T9"/>
                </a:cxn>
              </a:cxnLst>
              <a:rect l="T15" t="T16" r="T17" b="T18"/>
              <a:pathLst>
                <a:path w="22" h="301">
                  <a:moveTo>
                    <a:pt x="16" y="0"/>
                  </a:moveTo>
                  <a:lnTo>
                    <a:pt x="22" y="89"/>
                  </a:lnTo>
                  <a:lnTo>
                    <a:pt x="16" y="301"/>
                  </a:lnTo>
                  <a:lnTo>
                    <a:pt x="0" y="206"/>
                  </a:lnTo>
                  <a:lnTo>
                    <a:pt x="16" y="0"/>
                  </a:lnTo>
                  <a:close/>
                </a:path>
              </a:pathLst>
            </a:custGeom>
            <a:solidFill>
              <a:srgbClr val="A5A5A5"/>
            </a:solidFill>
            <a:ln w="1905">
              <a:solidFill>
                <a:srgbClr val="000000"/>
              </a:solidFill>
              <a:round/>
              <a:headEnd/>
              <a:tailEnd/>
            </a:ln>
          </p:spPr>
          <p:txBody>
            <a:bodyPr/>
            <a:lstStyle/>
            <a:p>
              <a:endParaRPr lang="ja-JP" altLang="en-US"/>
            </a:p>
          </p:txBody>
        </p:sp>
        <p:sp>
          <p:nvSpPr>
            <p:cNvPr id="23698" name="Freeform 137"/>
            <p:cNvSpPr>
              <a:spLocks noChangeAspect="1"/>
            </p:cNvSpPr>
            <p:nvPr/>
          </p:nvSpPr>
          <p:spPr bwMode="auto">
            <a:xfrm>
              <a:off x="7434" y="10064"/>
              <a:ext cx="93" cy="237"/>
            </a:xfrm>
            <a:custGeom>
              <a:avLst/>
              <a:gdLst>
                <a:gd name="T0" fmla="*/ 113 w 82"/>
                <a:gd name="T1" fmla="*/ 0 h 209"/>
                <a:gd name="T2" fmla="*/ 1676 w 82"/>
                <a:gd name="T3" fmla="*/ 0 h 209"/>
                <a:gd name="T4" fmla="*/ 1569 w 82"/>
                <a:gd name="T5" fmla="*/ 4284 h 209"/>
                <a:gd name="T6" fmla="*/ 0 w 82"/>
                <a:gd name="T7" fmla="*/ 4284 h 209"/>
                <a:gd name="T8" fmla="*/ 113 w 82"/>
                <a:gd name="T9" fmla="*/ 0 h 209"/>
                <a:gd name="T10" fmla="*/ 0 60000 65536"/>
                <a:gd name="T11" fmla="*/ 0 60000 65536"/>
                <a:gd name="T12" fmla="*/ 0 60000 65536"/>
                <a:gd name="T13" fmla="*/ 0 60000 65536"/>
                <a:gd name="T14" fmla="*/ 0 60000 65536"/>
                <a:gd name="T15" fmla="*/ 0 w 82"/>
                <a:gd name="T16" fmla="*/ 0 h 209"/>
                <a:gd name="T17" fmla="*/ 82 w 82"/>
                <a:gd name="T18" fmla="*/ 209 h 209"/>
              </a:gdLst>
              <a:ahLst/>
              <a:cxnLst>
                <a:cxn ang="T10">
                  <a:pos x="T0" y="T1"/>
                </a:cxn>
                <a:cxn ang="T11">
                  <a:pos x="T2" y="T3"/>
                </a:cxn>
                <a:cxn ang="T12">
                  <a:pos x="T4" y="T5"/>
                </a:cxn>
                <a:cxn ang="T13">
                  <a:pos x="T6" y="T7"/>
                </a:cxn>
                <a:cxn ang="T14">
                  <a:pos x="T8" y="T9"/>
                </a:cxn>
              </a:cxnLst>
              <a:rect l="T15" t="T16" r="T17" b="T18"/>
              <a:pathLst>
                <a:path w="82" h="209">
                  <a:moveTo>
                    <a:pt x="6" y="0"/>
                  </a:moveTo>
                  <a:lnTo>
                    <a:pt x="82" y="0"/>
                  </a:lnTo>
                  <a:lnTo>
                    <a:pt x="76" y="209"/>
                  </a:lnTo>
                  <a:lnTo>
                    <a:pt x="0" y="209"/>
                  </a:lnTo>
                  <a:lnTo>
                    <a:pt x="6" y="0"/>
                  </a:lnTo>
                  <a:close/>
                </a:path>
              </a:pathLst>
            </a:custGeom>
            <a:solidFill>
              <a:srgbClr val="BECAC7"/>
            </a:solidFill>
            <a:ln w="1905">
              <a:solidFill>
                <a:srgbClr val="000000"/>
              </a:solidFill>
              <a:round/>
              <a:headEnd/>
              <a:tailEnd/>
            </a:ln>
          </p:spPr>
          <p:txBody>
            <a:bodyPr/>
            <a:lstStyle/>
            <a:p>
              <a:endParaRPr lang="ja-JP" altLang="en-US"/>
            </a:p>
          </p:txBody>
        </p:sp>
        <p:sp>
          <p:nvSpPr>
            <p:cNvPr id="23699" name="Freeform 138"/>
            <p:cNvSpPr>
              <a:spLocks noChangeAspect="1"/>
            </p:cNvSpPr>
            <p:nvPr/>
          </p:nvSpPr>
          <p:spPr bwMode="auto">
            <a:xfrm>
              <a:off x="7329" y="9900"/>
              <a:ext cx="105" cy="28"/>
            </a:xfrm>
            <a:custGeom>
              <a:avLst/>
              <a:gdLst>
                <a:gd name="T0" fmla="*/ 2202 w 92"/>
                <a:gd name="T1" fmla="*/ 376 h 25"/>
                <a:gd name="T2" fmla="*/ 1946 w 92"/>
                <a:gd name="T3" fmla="*/ 0 h 25"/>
                <a:gd name="T4" fmla="*/ 0 w 92"/>
                <a:gd name="T5" fmla="*/ 0 h 25"/>
                <a:gd name="T6" fmla="*/ 0 w 92"/>
                <a:gd name="T7" fmla="*/ 376 h 25"/>
                <a:gd name="T8" fmla="*/ 2202 w 92"/>
                <a:gd name="T9" fmla="*/ 376 h 25"/>
                <a:gd name="T10" fmla="*/ 0 60000 65536"/>
                <a:gd name="T11" fmla="*/ 0 60000 65536"/>
                <a:gd name="T12" fmla="*/ 0 60000 65536"/>
                <a:gd name="T13" fmla="*/ 0 60000 65536"/>
                <a:gd name="T14" fmla="*/ 0 60000 65536"/>
                <a:gd name="T15" fmla="*/ 0 w 92"/>
                <a:gd name="T16" fmla="*/ 0 h 25"/>
                <a:gd name="T17" fmla="*/ 92 w 92"/>
                <a:gd name="T18" fmla="*/ 25 h 25"/>
              </a:gdLst>
              <a:ahLst/>
              <a:cxnLst>
                <a:cxn ang="T10">
                  <a:pos x="T0" y="T1"/>
                </a:cxn>
                <a:cxn ang="T11">
                  <a:pos x="T2" y="T3"/>
                </a:cxn>
                <a:cxn ang="T12">
                  <a:pos x="T4" y="T5"/>
                </a:cxn>
                <a:cxn ang="T13">
                  <a:pos x="T6" y="T7"/>
                </a:cxn>
                <a:cxn ang="T14">
                  <a:pos x="T8" y="T9"/>
                </a:cxn>
              </a:cxnLst>
              <a:rect l="T15" t="T16" r="T17" b="T18"/>
              <a:pathLst>
                <a:path w="92" h="25">
                  <a:moveTo>
                    <a:pt x="92" y="25"/>
                  </a:moveTo>
                  <a:lnTo>
                    <a:pt x="82" y="0"/>
                  </a:lnTo>
                  <a:lnTo>
                    <a:pt x="0" y="0"/>
                  </a:lnTo>
                  <a:lnTo>
                    <a:pt x="0" y="25"/>
                  </a:lnTo>
                  <a:lnTo>
                    <a:pt x="92" y="25"/>
                  </a:lnTo>
                  <a:close/>
                </a:path>
              </a:pathLst>
            </a:custGeom>
            <a:solidFill>
              <a:srgbClr val="BFC9AD"/>
            </a:solidFill>
            <a:ln w="1905">
              <a:solidFill>
                <a:srgbClr val="000000"/>
              </a:solidFill>
              <a:round/>
              <a:headEnd/>
              <a:tailEnd/>
            </a:ln>
          </p:spPr>
          <p:txBody>
            <a:bodyPr/>
            <a:lstStyle/>
            <a:p>
              <a:endParaRPr lang="ja-JP" altLang="en-US"/>
            </a:p>
          </p:txBody>
        </p:sp>
        <p:sp>
          <p:nvSpPr>
            <p:cNvPr id="23700" name="Freeform 139"/>
            <p:cNvSpPr>
              <a:spLocks noChangeAspect="1"/>
            </p:cNvSpPr>
            <p:nvPr/>
          </p:nvSpPr>
          <p:spPr bwMode="auto">
            <a:xfrm>
              <a:off x="7434" y="9960"/>
              <a:ext cx="93" cy="104"/>
            </a:xfrm>
            <a:custGeom>
              <a:avLst/>
              <a:gdLst>
                <a:gd name="T0" fmla="*/ 1676 w 82"/>
                <a:gd name="T1" fmla="*/ 1741 h 92"/>
                <a:gd name="T2" fmla="*/ 1569 w 82"/>
                <a:gd name="T3" fmla="*/ 0 h 92"/>
                <a:gd name="T4" fmla="*/ 0 w 82"/>
                <a:gd name="T5" fmla="*/ 0 h 92"/>
                <a:gd name="T6" fmla="*/ 113 w 82"/>
                <a:gd name="T7" fmla="*/ 1741 h 92"/>
                <a:gd name="T8" fmla="*/ 1676 w 82"/>
                <a:gd name="T9" fmla="*/ 1741 h 92"/>
                <a:gd name="T10" fmla="*/ 0 60000 65536"/>
                <a:gd name="T11" fmla="*/ 0 60000 65536"/>
                <a:gd name="T12" fmla="*/ 0 60000 65536"/>
                <a:gd name="T13" fmla="*/ 0 60000 65536"/>
                <a:gd name="T14" fmla="*/ 0 60000 65536"/>
                <a:gd name="T15" fmla="*/ 0 w 82"/>
                <a:gd name="T16" fmla="*/ 0 h 92"/>
                <a:gd name="T17" fmla="*/ 82 w 82"/>
                <a:gd name="T18" fmla="*/ 92 h 92"/>
              </a:gdLst>
              <a:ahLst/>
              <a:cxnLst>
                <a:cxn ang="T10">
                  <a:pos x="T0" y="T1"/>
                </a:cxn>
                <a:cxn ang="T11">
                  <a:pos x="T2" y="T3"/>
                </a:cxn>
                <a:cxn ang="T12">
                  <a:pos x="T4" y="T5"/>
                </a:cxn>
                <a:cxn ang="T13">
                  <a:pos x="T6" y="T7"/>
                </a:cxn>
                <a:cxn ang="T14">
                  <a:pos x="T8" y="T9"/>
                </a:cxn>
              </a:cxnLst>
              <a:rect l="T15" t="T16" r="T17" b="T18"/>
              <a:pathLst>
                <a:path w="82" h="92">
                  <a:moveTo>
                    <a:pt x="82" y="92"/>
                  </a:moveTo>
                  <a:lnTo>
                    <a:pt x="76" y="0"/>
                  </a:lnTo>
                  <a:lnTo>
                    <a:pt x="0" y="0"/>
                  </a:lnTo>
                  <a:lnTo>
                    <a:pt x="6" y="92"/>
                  </a:lnTo>
                  <a:lnTo>
                    <a:pt x="82" y="92"/>
                  </a:lnTo>
                  <a:close/>
                </a:path>
              </a:pathLst>
            </a:custGeom>
            <a:solidFill>
              <a:srgbClr val="7F7F7F"/>
            </a:solidFill>
            <a:ln w="1905">
              <a:solidFill>
                <a:srgbClr val="000000"/>
              </a:solidFill>
              <a:round/>
              <a:headEnd/>
              <a:tailEnd/>
            </a:ln>
          </p:spPr>
          <p:txBody>
            <a:bodyPr/>
            <a:lstStyle/>
            <a:p>
              <a:endParaRPr lang="ja-JP" altLang="en-US"/>
            </a:p>
          </p:txBody>
        </p:sp>
        <p:sp>
          <p:nvSpPr>
            <p:cNvPr id="23701" name="Freeform 140"/>
            <p:cNvSpPr>
              <a:spLocks noChangeAspect="1"/>
            </p:cNvSpPr>
            <p:nvPr/>
          </p:nvSpPr>
          <p:spPr bwMode="auto">
            <a:xfrm>
              <a:off x="7258" y="9953"/>
              <a:ext cx="172" cy="58"/>
            </a:xfrm>
            <a:custGeom>
              <a:avLst/>
              <a:gdLst>
                <a:gd name="T0" fmla="*/ 2961 w 152"/>
                <a:gd name="T1" fmla="*/ 1109 h 51"/>
                <a:gd name="T2" fmla="*/ 2757 w 152"/>
                <a:gd name="T3" fmla="*/ 0 h 51"/>
                <a:gd name="T4" fmla="*/ 0 w 152"/>
                <a:gd name="T5" fmla="*/ 0 h 51"/>
                <a:gd name="T6" fmla="*/ 3 w 152"/>
                <a:gd name="T7" fmla="*/ 1109 h 51"/>
                <a:gd name="T8" fmla="*/ 2961 w 152"/>
                <a:gd name="T9" fmla="*/ 1109 h 51"/>
                <a:gd name="T10" fmla="*/ 0 60000 65536"/>
                <a:gd name="T11" fmla="*/ 0 60000 65536"/>
                <a:gd name="T12" fmla="*/ 0 60000 65536"/>
                <a:gd name="T13" fmla="*/ 0 60000 65536"/>
                <a:gd name="T14" fmla="*/ 0 60000 65536"/>
                <a:gd name="T15" fmla="*/ 0 w 152"/>
                <a:gd name="T16" fmla="*/ 0 h 51"/>
                <a:gd name="T17" fmla="*/ 152 w 152"/>
                <a:gd name="T18" fmla="*/ 51 h 51"/>
              </a:gdLst>
              <a:ahLst/>
              <a:cxnLst>
                <a:cxn ang="T10">
                  <a:pos x="T0" y="T1"/>
                </a:cxn>
                <a:cxn ang="T11">
                  <a:pos x="T2" y="T3"/>
                </a:cxn>
                <a:cxn ang="T12">
                  <a:pos x="T4" y="T5"/>
                </a:cxn>
                <a:cxn ang="T13">
                  <a:pos x="T6" y="T7"/>
                </a:cxn>
                <a:cxn ang="T14">
                  <a:pos x="T8" y="T9"/>
                </a:cxn>
              </a:cxnLst>
              <a:rect l="T15" t="T16" r="T17" b="T18"/>
              <a:pathLst>
                <a:path w="152" h="51">
                  <a:moveTo>
                    <a:pt x="152" y="51"/>
                  </a:moveTo>
                  <a:lnTo>
                    <a:pt x="142" y="0"/>
                  </a:lnTo>
                  <a:lnTo>
                    <a:pt x="0" y="0"/>
                  </a:lnTo>
                  <a:lnTo>
                    <a:pt x="3" y="51"/>
                  </a:lnTo>
                  <a:lnTo>
                    <a:pt x="152" y="51"/>
                  </a:lnTo>
                  <a:close/>
                </a:path>
              </a:pathLst>
            </a:custGeom>
            <a:solidFill>
              <a:srgbClr val="BEAB6F"/>
            </a:solidFill>
            <a:ln w="1905">
              <a:solidFill>
                <a:srgbClr val="000000"/>
              </a:solidFill>
              <a:round/>
              <a:headEnd/>
              <a:tailEnd/>
            </a:ln>
          </p:spPr>
          <p:txBody>
            <a:bodyPr/>
            <a:lstStyle/>
            <a:p>
              <a:endParaRPr lang="ja-JP" altLang="en-US"/>
            </a:p>
          </p:txBody>
        </p:sp>
        <p:sp>
          <p:nvSpPr>
            <p:cNvPr id="23702" name="Freeform 141"/>
            <p:cNvSpPr>
              <a:spLocks noChangeAspect="1"/>
            </p:cNvSpPr>
            <p:nvPr/>
          </p:nvSpPr>
          <p:spPr bwMode="auto">
            <a:xfrm>
              <a:off x="7115" y="9842"/>
              <a:ext cx="143" cy="68"/>
            </a:xfrm>
            <a:custGeom>
              <a:avLst/>
              <a:gdLst>
                <a:gd name="T0" fmla="*/ 2619 w 126"/>
                <a:gd name="T1" fmla="*/ 1210 h 60"/>
                <a:gd name="T2" fmla="*/ 2501 w 126"/>
                <a:gd name="T3" fmla="*/ 0 h 60"/>
                <a:gd name="T4" fmla="*/ 0 w 126"/>
                <a:gd name="T5" fmla="*/ 0 h 60"/>
                <a:gd name="T6" fmla="*/ 263 w 126"/>
                <a:gd name="T7" fmla="*/ 1210 h 60"/>
                <a:gd name="T8" fmla="*/ 2619 w 126"/>
                <a:gd name="T9" fmla="*/ 1210 h 60"/>
                <a:gd name="T10" fmla="*/ 0 60000 65536"/>
                <a:gd name="T11" fmla="*/ 0 60000 65536"/>
                <a:gd name="T12" fmla="*/ 0 60000 65536"/>
                <a:gd name="T13" fmla="*/ 0 60000 65536"/>
                <a:gd name="T14" fmla="*/ 0 60000 65536"/>
                <a:gd name="T15" fmla="*/ 0 w 126"/>
                <a:gd name="T16" fmla="*/ 0 h 60"/>
                <a:gd name="T17" fmla="*/ 126 w 126"/>
                <a:gd name="T18" fmla="*/ 60 h 60"/>
              </a:gdLst>
              <a:ahLst/>
              <a:cxnLst>
                <a:cxn ang="T10">
                  <a:pos x="T0" y="T1"/>
                </a:cxn>
                <a:cxn ang="T11">
                  <a:pos x="T2" y="T3"/>
                </a:cxn>
                <a:cxn ang="T12">
                  <a:pos x="T4" y="T5"/>
                </a:cxn>
                <a:cxn ang="T13">
                  <a:pos x="T6" y="T7"/>
                </a:cxn>
                <a:cxn ang="T14">
                  <a:pos x="T8" y="T9"/>
                </a:cxn>
              </a:cxnLst>
              <a:rect l="T15" t="T16" r="T17" b="T18"/>
              <a:pathLst>
                <a:path w="126" h="60">
                  <a:moveTo>
                    <a:pt x="126" y="60"/>
                  </a:moveTo>
                  <a:lnTo>
                    <a:pt x="120" y="0"/>
                  </a:lnTo>
                  <a:lnTo>
                    <a:pt x="0" y="0"/>
                  </a:lnTo>
                  <a:lnTo>
                    <a:pt x="12" y="60"/>
                  </a:lnTo>
                  <a:lnTo>
                    <a:pt x="126" y="60"/>
                  </a:lnTo>
                  <a:close/>
                </a:path>
              </a:pathLst>
            </a:custGeom>
            <a:solidFill>
              <a:srgbClr val="7F7F7F"/>
            </a:solidFill>
            <a:ln w="1905">
              <a:solidFill>
                <a:srgbClr val="000000"/>
              </a:solidFill>
              <a:round/>
              <a:headEnd/>
              <a:tailEnd/>
            </a:ln>
          </p:spPr>
          <p:txBody>
            <a:bodyPr/>
            <a:lstStyle/>
            <a:p>
              <a:endParaRPr lang="ja-JP" altLang="en-US"/>
            </a:p>
          </p:txBody>
        </p:sp>
        <p:sp>
          <p:nvSpPr>
            <p:cNvPr id="23703" name="Freeform 142"/>
            <p:cNvSpPr>
              <a:spLocks noChangeAspect="1"/>
            </p:cNvSpPr>
            <p:nvPr/>
          </p:nvSpPr>
          <p:spPr bwMode="auto">
            <a:xfrm>
              <a:off x="6545" y="10502"/>
              <a:ext cx="139" cy="67"/>
            </a:xfrm>
            <a:custGeom>
              <a:avLst/>
              <a:gdLst>
                <a:gd name="T0" fmla="*/ 2301 w 123"/>
                <a:gd name="T1" fmla="*/ 852 h 60"/>
                <a:gd name="T2" fmla="*/ 2134 w 123"/>
                <a:gd name="T3" fmla="*/ 0 h 60"/>
                <a:gd name="T4" fmla="*/ 0 w 123"/>
                <a:gd name="T5" fmla="*/ 0 h 60"/>
                <a:gd name="T6" fmla="*/ 3 w 123"/>
                <a:gd name="T7" fmla="*/ 852 h 60"/>
                <a:gd name="T8" fmla="*/ 2301 w 123"/>
                <a:gd name="T9" fmla="*/ 852 h 60"/>
                <a:gd name="T10" fmla="*/ 0 60000 65536"/>
                <a:gd name="T11" fmla="*/ 0 60000 65536"/>
                <a:gd name="T12" fmla="*/ 0 60000 65536"/>
                <a:gd name="T13" fmla="*/ 0 60000 65536"/>
                <a:gd name="T14" fmla="*/ 0 60000 65536"/>
                <a:gd name="T15" fmla="*/ 0 w 123"/>
                <a:gd name="T16" fmla="*/ 0 h 60"/>
                <a:gd name="T17" fmla="*/ 123 w 123"/>
                <a:gd name="T18" fmla="*/ 60 h 60"/>
              </a:gdLst>
              <a:ahLst/>
              <a:cxnLst>
                <a:cxn ang="T10">
                  <a:pos x="T0" y="T1"/>
                </a:cxn>
                <a:cxn ang="T11">
                  <a:pos x="T2" y="T3"/>
                </a:cxn>
                <a:cxn ang="T12">
                  <a:pos x="T4" y="T5"/>
                </a:cxn>
                <a:cxn ang="T13">
                  <a:pos x="T6" y="T7"/>
                </a:cxn>
                <a:cxn ang="T14">
                  <a:pos x="T8" y="T9"/>
                </a:cxn>
              </a:cxnLst>
              <a:rect l="T15" t="T16" r="T17" b="T18"/>
              <a:pathLst>
                <a:path w="123" h="60">
                  <a:moveTo>
                    <a:pt x="123" y="60"/>
                  </a:moveTo>
                  <a:lnTo>
                    <a:pt x="114" y="0"/>
                  </a:lnTo>
                  <a:lnTo>
                    <a:pt x="0" y="0"/>
                  </a:lnTo>
                  <a:lnTo>
                    <a:pt x="3" y="60"/>
                  </a:lnTo>
                  <a:lnTo>
                    <a:pt x="123" y="60"/>
                  </a:lnTo>
                  <a:close/>
                </a:path>
              </a:pathLst>
            </a:custGeom>
            <a:solidFill>
              <a:srgbClr val="7F7F7F"/>
            </a:solidFill>
            <a:ln w="1905">
              <a:solidFill>
                <a:srgbClr val="000000"/>
              </a:solidFill>
              <a:round/>
              <a:headEnd/>
              <a:tailEnd/>
            </a:ln>
          </p:spPr>
          <p:txBody>
            <a:bodyPr/>
            <a:lstStyle/>
            <a:p>
              <a:endParaRPr lang="ja-JP" altLang="en-US"/>
            </a:p>
          </p:txBody>
        </p:sp>
        <p:sp>
          <p:nvSpPr>
            <p:cNvPr id="23704" name="Freeform 143"/>
            <p:cNvSpPr>
              <a:spLocks noChangeAspect="1"/>
            </p:cNvSpPr>
            <p:nvPr/>
          </p:nvSpPr>
          <p:spPr bwMode="auto">
            <a:xfrm>
              <a:off x="6739" y="10518"/>
              <a:ext cx="1" cy="166"/>
            </a:xfrm>
            <a:custGeom>
              <a:avLst/>
              <a:gdLst>
                <a:gd name="T0" fmla="*/ 0 w 1"/>
                <a:gd name="T1" fmla="*/ 0 h 146"/>
                <a:gd name="T2" fmla="*/ 0 w 1"/>
                <a:gd name="T3" fmla="*/ 1441 h 146"/>
                <a:gd name="T4" fmla="*/ 0 w 1"/>
                <a:gd name="T5" fmla="*/ 3173 h 146"/>
                <a:gd name="T6" fmla="*/ 0 w 1"/>
                <a:gd name="T7" fmla="*/ 1815 h 146"/>
                <a:gd name="T8" fmla="*/ 0 w 1"/>
                <a:gd name="T9" fmla="*/ 0 h 146"/>
                <a:gd name="T10" fmla="*/ 0 60000 65536"/>
                <a:gd name="T11" fmla="*/ 0 60000 65536"/>
                <a:gd name="T12" fmla="*/ 0 60000 65536"/>
                <a:gd name="T13" fmla="*/ 0 60000 65536"/>
                <a:gd name="T14" fmla="*/ 0 60000 65536"/>
                <a:gd name="T15" fmla="*/ 0 w 1"/>
                <a:gd name="T16" fmla="*/ 0 h 146"/>
                <a:gd name="T17" fmla="*/ 1 w 1"/>
                <a:gd name="T18" fmla="*/ 146 h 146"/>
              </a:gdLst>
              <a:ahLst/>
              <a:cxnLst>
                <a:cxn ang="T10">
                  <a:pos x="T0" y="T1"/>
                </a:cxn>
                <a:cxn ang="T11">
                  <a:pos x="T2" y="T3"/>
                </a:cxn>
                <a:cxn ang="T12">
                  <a:pos x="T4" y="T5"/>
                </a:cxn>
                <a:cxn ang="T13">
                  <a:pos x="T6" y="T7"/>
                </a:cxn>
                <a:cxn ang="T14">
                  <a:pos x="T8" y="T9"/>
                </a:cxn>
              </a:cxnLst>
              <a:rect l="T15" t="T16" r="T17" b="T18"/>
              <a:pathLst>
                <a:path w="1" h="146">
                  <a:moveTo>
                    <a:pt x="0" y="0"/>
                  </a:moveTo>
                  <a:lnTo>
                    <a:pt x="0" y="67"/>
                  </a:lnTo>
                  <a:lnTo>
                    <a:pt x="0" y="146"/>
                  </a:lnTo>
                  <a:lnTo>
                    <a:pt x="0" y="83"/>
                  </a:lnTo>
                  <a:lnTo>
                    <a:pt x="0" y="0"/>
                  </a:lnTo>
                  <a:close/>
                </a:path>
              </a:pathLst>
            </a:custGeom>
            <a:solidFill>
              <a:srgbClr val="9BAEAE"/>
            </a:solidFill>
            <a:ln w="1905">
              <a:solidFill>
                <a:srgbClr val="000000"/>
              </a:solidFill>
              <a:round/>
              <a:headEnd/>
              <a:tailEnd/>
            </a:ln>
          </p:spPr>
          <p:txBody>
            <a:bodyPr/>
            <a:lstStyle/>
            <a:p>
              <a:endParaRPr lang="ja-JP" altLang="en-US"/>
            </a:p>
          </p:txBody>
        </p:sp>
        <p:sp>
          <p:nvSpPr>
            <p:cNvPr id="23705" name="Freeform 144"/>
            <p:cNvSpPr>
              <a:spLocks noChangeAspect="1"/>
            </p:cNvSpPr>
            <p:nvPr/>
          </p:nvSpPr>
          <p:spPr bwMode="auto">
            <a:xfrm>
              <a:off x="6739" y="10594"/>
              <a:ext cx="121" cy="90"/>
            </a:xfrm>
            <a:custGeom>
              <a:avLst/>
              <a:gdLst>
                <a:gd name="T0" fmla="*/ 0 w 107"/>
                <a:gd name="T1" fmla="*/ 0 h 79"/>
                <a:gd name="T2" fmla="*/ 2041 w 107"/>
                <a:gd name="T3" fmla="*/ 0 h 79"/>
                <a:gd name="T4" fmla="*/ 1879 w 107"/>
                <a:gd name="T5" fmla="*/ 1807 h 79"/>
                <a:gd name="T6" fmla="*/ 0 w 107"/>
                <a:gd name="T7" fmla="*/ 1807 h 79"/>
                <a:gd name="T8" fmla="*/ 0 w 107"/>
                <a:gd name="T9" fmla="*/ 0 h 79"/>
                <a:gd name="T10" fmla="*/ 0 60000 65536"/>
                <a:gd name="T11" fmla="*/ 0 60000 65536"/>
                <a:gd name="T12" fmla="*/ 0 60000 65536"/>
                <a:gd name="T13" fmla="*/ 0 60000 65536"/>
                <a:gd name="T14" fmla="*/ 0 60000 65536"/>
                <a:gd name="T15" fmla="*/ 0 w 107"/>
                <a:gd name="T16" fmla="*/ 0 h 79"/>
                <a:gd name="T17" fmla="*/ 107 w 107"/>
                <a:gd name="T18" fmla="*/ 79 h 79"/>
              </a:gdLst>
              <a:ahLst/>
              <a:cxnLst>
                <a:cxn ang="T10">
                  <a:pos x="T0" y="T1"/>
                </a:cxn>
                <a:cxn ang="T11">
                  <a:pos x="T2" y="T3"/>
                </a:cxn>
                <a:cxn ang="T12">
                  <a:pos x="T4" y="T5"/>
                </a:cxn>
                <a:cxn ang="T13">
                  <a:pos x="T6" y="T7"/>
                </a:cxn>
                <a:cxn ang="T14">
                  <a:pos x="T8" y="T9"/>
                </a:cxn>
              </a:cxnLst>
              <a:rect l="T15" t="T16" r="T17" b="T18"/>
              <a:pathLst>
                <a:path w="107" h="79">
                  <a:moveTo>
                    <a:pt x="0" y="0"/>
                  </a:moveTo>
                  <a:lnTo>
                    <a:pt x="107" y="0"/>
                  </a:lnTo>
                  <a:lnTo>
                    <a:pt x="98" y="79"/>
                  </a:lnTo>
                  <a:lnTo>
                    <a:pt x="0" y="79"/>
                  </a:lnTo>
                  <a:lnTo>
                    <a:pt x="0" y="0"/>
                  </a:lnTo>
                  <a:close/>
                </a:path>
              </a:pathLst>
            </a:custGeom>
            <a:solidFill>
              <a:srgbClr val="929896"/>
            </a:solidFill>
            <a:ln w="1905">
              <a:solidFill>
                <a:srgbClr val="000000"/>
              </a:solidFill>
              <a:round/>
              <a:headEnd/>
              <a:tailEnd/>
            </a:ln>
          </p:spPr>
          <p:txBody>
            <a:bodyPr/>
            <a:lstStyle/>
            <a:p>
              <a:endParaRPr lang="ja-JP" altLang="en-US"/>
            </a:p>
          </p:txBody>
        </p:sp>
        <p:sp>
          <p:nvSpPr>
            <p:cNvPr id="23706" name="Freeform 145"/>
            <p:cNvSpPr>
              <a:spLocks noChangeAspect="1"/>
            </p:cNvSpPr>
            <p:nvPr/>
          </p:nvSpPr>
          <p:spPr bwMode="auto">
            <a:xfrm>
              <a:off x="6853" y="10594"/>
              <a:ext cx="7" cy="161"/>
            </a:xfrm>
            <a:custGeom>
              <a:avLst/>
              <a:gdLst>
                <a:gd name="T0" fmla="*/ 226 w 6"/>
                <a:gd name="T1" fmla="*/ 0 h 142"/>
                <a:gd name="T2" fmla="*/ 226 w 6"/>
                <a:gd name="T3" fmla="*/ 1220 h 142"/>
                <a:gd name="T4" fmla="*/ 226 w 6"/>
                <a:gd name="T5" fmla="*/ 2895 h 142"/>
                <a:gd name="T6" fmla="*/ 0 w 6"/>
                <a:gd name="T7" fmla="*/ 1460 h 142"/>
                <a:gd name="T8" fmla="*/ 226 w 6"/>
                <a:gd name="T9" fmla="*/ 0 h 142"/>
                <a:gd name="T10" fmla="*/ 0 60000 65536"/>
                <a:gd name="T11" fmla="*/ 0 60000 65536"/>
                <a:gd name="T12" fmla="*/ 0 60000 65536"/>
                <a:gd name="T13" fmla="*/ 0 60000 65536"/>
                <a:gd name="T14" fmla="*/ 0 60000 65536"/>
                <a:gd name="T15" fmla="*/ 0 w 6"/>
                <a:gd name="T16" fmla="*/ 0 h 142"/>
                <a:gd name="T17" fmla="*/ 6 w 6"/>
                <a:gd name="T18" fmla="*/ 142 h 142"/>
              </a:gdLst>
              <a:ahLst/>
              <a:cxnLst>
                <a:cxn ang="T10">
                  <a:pos x="T0" y="T1"/>
                </a:cxn>
                <a:cxn ang="T11">
                  <a:pos x="T2" y="T3"/>
                </a:cxn>
                <a:cxn ang="T12">
                  <a:pos x="T4" y="T5"/>
                </a:cxn>
                <a:cxn ang="T13">
                  <a:pos x="T6" y="T7"/>
                </a:cxn>
                <a:cxn ang="T14">
                  <a:pos x="T8" y="T9"/>
                </a:cxn>
              </a:cxnLst>
              <a:rect l="T15" t="T16" r="T17" b="T18"/>
              <a:pathLst>
                <a:path w="6" h="142">
                  <a:moveTo>
                    <a:pt x="6" y="0"/>
                  </a:moveTo>
                  <a:lnTo>
                    <a:pt x="6" y="60"/>
                  </a:lnTo>
                  <a:lnTo>
                    <a:pt x="6" y="142"/>
                  </a:lnTo>
                  <a:lnTo>
                    <a:pt x="0" y="72"/>
                  </a:lnTo>
                  <a:lnTo>
                    <a:pt x="6" y="0"/>
                  </a:lnTo>
                  <a:close/>
                </a:path>
              </a:pathLst>
            </a:custGeom>
            <a:solidFill>
              <a:srgbClr val="9EB0AF"/>
            </a:solidFill>
            <a:ln w="1905">
              <a:solidFill>
                <a:srgbClr val="000000"/>
              </a:solidFill>
              <a:round/>
              <a:headEnd/>
              <a:tailEnd/>
            </a:ln>
          </p:spPr>
          <p:txBody>
            <a:bodyPr/>
            <a:lstStyle/>
            <a:p>
              <a:endParaRPr lang="ja-JP" altLang="en-US"/>
            </a:p>
          </p:txBody>
        </p:sp>
        <p:sp>
          <p:nvSpPr>
            <p:cNvPr id="23707" name="Freeform 146"/>
            <p:cNvSpPr>
              <a:spLocks noChangeAspect="1"/>
            </p:cNvSpPr>
            <p:nvPr/>
          </p:nvSpPr>
          <p:spPr bwMode="auto">
            <a:xfrm>
              <a:off x="6860" y="10662"/>
              <a:ext cx="126" cy="93"/>
            </a:xfrm>
            <a:custGeom>
              <a:avLst/>
              <a:gdLst>
                <a:gd name="T0" fmla="*/ 0 w 111"/>
                <a:gd name="T1" fmla="*/ 0 h 82"/>
                <a:gd name="T2" fmla="*/ 2317 w 111"/>
                <a:gd name="T3" fmla="*/ 0 h 82"/>
                <a:gd name="T4" fmla="*/ 2125 w 111"/>
                <a:gd name="T5" fmla="*/ 1676 h 82"/>
                <a:gd name="T6" fmla="*/ 0 w 111"/>
                <a:gd name="T7" fmla="*/ 1676 h 82"/>
                <a:gd name="T8" fmla="*/ 0 w 111"/>
                <a:gd name="T9" fmla="*/ 0 h 82"/>
                <a:gd name="T10" fmla="*/ 0 60000 65536"/>
                <a:gd name="T11" fmla="*/ 0 60000 65536"/>
                <a:gd name="T12" fmla="*/ 0 60000 65536"/>
                <a:gd name="T13" fmla="*/ 0 60000 65536"/>
                <a:gd name="T14" fmla="*/ 0 60000 65536"/>
                <a:gd name="T15" fmla="*/ 0 w 111"/>
                <a:gd name="T16" fmla="*/ 0 h 82"/>
                <a:gd name="T17" fmla="*/ 111 w 111"/>
                <a:gd name="T18" fmla="*/ 82 h 82"/>
              </a:gdLst>
              <a:ahLst/>
              <a:cxnLst>
                <a:cxn ang="T10">
                  <a:pos x="T0" y="T1"/>
                </a:cxn>
                <a:cxn ang="T11">
                  <a:pos x="T2" y="T3"/>
                </a:cxn>
                <a:cxn ang="T12">
                  <a:pos x="T4" y="T5"/>
                </a:cxn>
                <a:cxn ang="T13">
                  <a:pos x="T6" y="T7"/>
                </a:cxn>
                <a:cxn ang="T14">
                  <a:pos x="T8" y="T9"/>
                </a:cxn>
              </a:cxnLst>
              <a:rect l="T15" t="T16" r="T17" b="T18"/>
              <a:pathLst>
                <a:path w="111" h="82">
                  <a:moveTo>
                    <a:pt x="0" y="0"/>
                  </a:moveTo>
                  <a:lnTo>
                    <a:pt x="111" y="0"/>
                  </a:lnTo>
                  <a:lnTo>
                    <a:pt x="101" y="82"/>
                  </a:lnTo>
                  <a:lnTo>
                    <a:pt x="0" y="82"/>
                  </a:lnTo>
                  <a:lnTo>
                    <a:pt x="0" y="0"/>
                  </a:lnTo>
                  <a:close/>
                </a:path>
              </a:pathLst>
            </a:custGeom>
            <a:solidFill>
              <a:srgbClr val="BFE6D4"/>
            </a:solidFill>
            <a:ln w="1905">
              <a:solidFill>
                <a:srgbClr val="000000"/>
              </a:solidFill>
              <a:round/>
              <a:headEnd/>
              <a:tailEnd/>
            </a:ln>
          </p:spPr>
          <p:txBody>
            <a:bodyPr/>
            <a:lstStyle/>
            <a:p>
              <a:endParaRPr lang="ja-JP" altLang="en-US"/>
            </a:p>
          </p:txBody>
        </p:sp>
        <p:sp>
          <p:nvSpPr>
            <p:cNvPr id="23708" name="Freeform 147"/>
            <p:cNvSpPr>
              <a:spLocks noChangeAspect="1"/>
            </p:cNvSpPr>
            <p:nvPr/>
          </p:nvSpPr>
          <p:spPr bwMode="auto">
            <a:xfrm>
              <a:off x="6860" y="10594"/>
              <a:ext cx="126" cy="68"/>
            </a:xfrm>
            <a:custGeom>
              <a:avLst/>
              <a:gdLst>
                <a:gd name="T0" fmla="*/ 2317 w 111"/>
                <a:gd name="T1" fmla="*/ 1210 h 60"/>
                <a:gd name="T2" fmla="*/ 2125 w 111"/>
                <a:gd name="T3" fmla="*/ 0 h 60"/>
                <a:gd name="T4" fmla="*/ 0 w 111"/>
                <a:gd name="T5" fmla="*/ 0 h 60"/>
                <a:gd name="T6" fmla="*/ 0 w 111"/>
                <a:gd name="T7" fmla="*/ 1210 h 60"/>
                <a:gd name="T8" fmla="*/ 2317 w 111"/>
                <a:gd name="T9" fmla="*/ 1210 h 60"/>
                <a:gd name="T10" fmla="*/ 0 60000 65536"/>
                <a:gd name="T11" fmla="*/ 0 60000 65536"/>
                <a:gd name="T12" fmla="*/ 0 60000 65536"/>
                <a:gd name="T13" fmla="*/ 0 60000 65536"/>
                <a:gd name="T14" fmla="*/ 0 60000 65536"/>
                <a:gd name="T15" fmla="*/ 0 w 111"/>
                <a:gd name="T16" fmla="*/ 0 h 60"/>
                <a:gd name="T17" fmla="*/ 111 w 111"/>
                <a:gd name="T18" fmla="*/ 60 h 60"/>
              </a:gdLst>
              <a:ahLst/>
              <a:cxnLst>
                <a:cxn ang="T10">
                  <a:pos x="T0" y="T1"/>
                </a:cxn>
                <a:cxn ang="T11">
                  <a:pos x="T2" y="T3"/>
                </a:cxn>
                <a:cxn ang="T12">
                  <a:pos x="T4" y="T5"/>
                </a:cxn>
                <a:cxn ang="T13">
                  <a:pos x="T6" y="T7"/>
                </a:cxn>
                <a:cxn ang="T14">
                  <a:pos x="T8" y="T9"/>
                </a:cxn>
              </a:cxnLst>
              <a:rect l="T15" t="T16" r="T17" b="T18"/>
              <a:pathLst>
                <a:path w="111" h="60">
                  <a:moveTo>
                    <a:pt x="111" y="60"/>
                  </a:moveTo>
                  <a:lnTo>
                    <a:pt x="101" y="0"/>
                  </a:lnTo>
                  <a:lnTo>
                    <a:pt x="0" y="0"/>
                  </a:lnTo>
                  <a:lnTo>
                    <a:pt x="0" y="60"/>
                  </a:lnTo>
                  <a:lnTo>
                    <a:pt x="111" y="60"/>
                  </a:lnTo>
                  <a:close/>
                </a:path>
              </a:pathLst>
            </a:custGeom>
            <a:solidFill>
              <a:srgbClr val="7F999C"/>
            </a:solidFill>
            <a:ln w="1905">
              <a:solidFill>
                <a:srgbClr val="000000"/>
              </a:solidFill>
              <a:round/>
              <a:headEnd/>
              <a:tailEnd/>
            </a:ln>
          </p:spPr>
          <p:txBody>
            <a:bodyPr/>
            <a:lstStyle/>
            <a:p>
              <a:endParaRPr lang="ja-JP" altLang="en-US"/>
            </a:p>
          </p:txBody>
        </p:sp>
        <p:sp>
          <p:nvSpPr>
            <p:cNvPr id="23709" name="Freeform 148"/>
            <p:cNvSpPr>
              <a:spLocks noChangeAspect="1"/>
            </p:cNvSpPr>
            <p:nvPr/>
          </p:nvSpPr>
          <p:spPr bwMode="auto">
            <a:xfrm>
              <a:off x="6739" y="10518"/>
              <a:ext cx="121" cy="76"/>
            </a:xfrm>
            <a:custGeom>
              <a:avLst/>
              <a:gdLst>
                <a:gd name="T0" fmla="*/ 2041 w 107"/>
                <a:gd name="T1" fmla="*/ 1383 h 67"/>
                <a:gd name="T2" fmla="*/ 1879 w 107"/>
                <a:gd name="T3" fmla="*/ 0 h 67"/>
                <a:gd name="T4" fmla="*/ 0 w 107"/>
                <a:gd name="T5" fmla="*/ 0 h 67"/>
                <a:gd name="T6" fmla="*/ 0 w 107"/>
                <a:gd name="T7" fmla="*/ 1383 h 67"/>
                <a:gd name="T8" fmla="*/ 2041 w 107"/>
                <a:gd name="T9" fmla="*/ 1383 h 67"/>
                <a:gd name="T10" fmla="*/ 0 60000 65536"/>
                <a:gd name="T11" fmla="*/ 0 60000 65536"/>
                <a:gd name="T12" fmla="*/ 0 60000 65536"/>
                <a:gd name="T13" fmla="*/ 0 60000 65536"/>
                <a:gd name="T14" fmla="*/ 0 60000 65536"/>
                <a:gd name="T15" fmla="*/ 0 w 107"/>
                <a:gd name="T16" fmla="*/ 0 h 67"/>
                <a:gd name="T17" fmla="*/ 107 w 107"/>
                <a:gd name="T18" fmla="*/ 67 h 67"/>
              </a:gdLst>
              <a:ahLst/>
              <a:cxnLst>
                <a:cxn ang="T10">
                  <a:pos x="T0" y="T1"/>
                </a:cxn>
                <a:cxn ang="T11">
                  <a:pos x="T2" y="T3"/>
                </a:cxn>
                <a:cxn ang="T12">
                  <a:pos x="T4" y="T5"/>
                </a:cxn>
                <a:cxn ang="T13">
                  <a:pos x="T6" y="T7"/>
                </a:cxn>
                <a:cxn ang="T14">
                  <a:pos x="T8" y="T9"/>
                </a:cxn>
              </a:cxnLst>
              <a:rect l="T15" t="T16" r="T17" b="T18"/>
              <a:pathLst>
                <a:path w="107" h="67">
                  <a:moveTo>
                    <a:pt x="107" y="67"/>
                  </a:moveTo>
                  <a:lnTo>
                    <a:pt x="98" y="0"/>
                  </a:lnTo>
                  <a:lnTo>
                    <a:pt x="0" y="0"/>
                  </a:lnTo>
                  <a:lnTo>
                    <a:pt x="0" y="67"/>
                  </a:lnTo>
                  <a:lnTo>
                    <a:pt x="107" y="67"/>
                  </a:lnTo>
                  <a:close/>
                </a:path>
              </a:pathLst>
            </a:custGeom>
            <a:solidFill>
              <a:srgbClr val="7F999C"/>
            </a:solidFill>
            <a:ln w="1905">
              <a:solidFill>
                <a:srgbClr val="000000"/>
              </a:solidFill>
              <a:round/>
              <a:headEnd/>
              <a:tailEnd/>
            </a:ln>
          </p:spPr>
          <p:txBody>
            <a:bodyPr/>
            <a:lstStyle/>
            <a:p>
              <a:endParaRPr lang="ja-JP" altLang="en-US"/>
            </a:p>
          </p:txBody>
        </p:sp>
        <p:sp>
          <p:nvSpPr>
            <p:cNvPr id="23710" name="Rectangle 149"/>
            <p:cNvSpPr>
              <a:spLocks noChangeAspect="1" noChangeArrowheads="1"/>
            </p:cNvSpPr>
            <p:nvPr/>
          </p:nvSpPr>
          <p:spPr bwMode="auto">
            <a:xfrm>
              <a:off x="6961" y="10107"/>
              <a:ext cx="143" cy="47"/>
            </a:xfrm>
            <a:prstGeom prst="rect">
              <a:avLst/>
            </a:prstGeom>
            <a:solidFill>
              <a:srgbClr val="7F7F7F"/>
            </a:solidFill>
            <a:ln w="1905">
              <a:solidFill>
                <a:srgbClr val="000000"/>
              </a:solidFill>
              <a:miter lim="800000"/>
              <a:headEnd/>
              <a:tailEnd/>
            </a:ln>
          </p:spPr>
          <p:txBody>
            <a:bodyPr/>
            <a:lstStyle/>
            <a:p>
              <a:pPr algn="ctr"/>
              <a:endParaRPr lang="ja-JP" altLang="en-US" b="0" u="none">
                <a:solidFill>
                  <a:schemeClr val="tx1"/>
                </a:solidFill>
                <a:latin typeface="Arial" pitchFamily="34" charset="0"/>
              </a:endParaRPr>
            </a:p>
          </p:txBody>
        </p:sp>
        <p:sp>
          <p:nvSpPr>
            <p:cNvPr id="23711" name="Rectangle 150"/>
            <p:cNvSpPr>
              <a:spLocks noChangeAspect="1" noChangeArrowheads="1"/>
            </p:cNvSpPr>
            <p:nvPr/>
          </p:nvSpPr>
          <p:spPr bwMode="auto">
            <a:xfrm>
              <a:off x="5370" y="10218"/>
              <a:ext cx="111" cy="29"/>
            </a:xfrm>
            <a:prstGeom prst="rect">
              <a:avLst/>
            </a:prstGeom>
            <a:solidFill>
              <a:srgbClr val="BEAB6F"/>
            </a:solidFill>
            <a:ln w="1905">
              <a:solidFill>
                <a:srgbClr val="000000"/>
              </a:solidFill>
              <a:miter lim="800000"/>
              <a:headEnd/>
              <a:tailEnd/>
            </a:ln>
          </p:spPr>
          <p:txBody>
            <a:bodyPr/>
            <a:lstStyle/>
            <a:p>
              <a:pPr algn="ctr"/>
              <a:endParaRPr lang="ja-JP" altLang="en-US" b="0" u="none">
                <a:solidFill>
                  <a:schemeClr val="tx1"/>
                </a:solidFill>
                <a:latin typeface="Arial" pitchFamily="34" charset="0"/>
              </a:endParaRPr>
            </a:p>
          </p:txBody>
        </p:sp>
        <p:sp>
          <p:nvSpPr>
            <p:cNvPr id="23712" name="Rectangle 151"/>
            <p:cNvSpPr>
              <a:spLocks noChangeAspect="1" noChangeArrowheads="1"/>
            </p:cNvSpPr>
            <p:nvPr/>
          </p:nvSpPr>
          <p:spPr bwMode="auto">
            <a:xfrm>
              <a:off x="5187" y="10187"/>
              <a:ext cx="115" cy="60"/>
            </a:xfrm>
            <a:prstGeom prst="rect">
              <a:avLst/>
            </a:prstGeom>
            <a:solidFill>
              <a:srgbClr val="BEADBB"/>
            </a:solidFill>
            <a:ln w="1905">
              <a:solidFill>
                <a:srgbClr val="000000"/>
              </a:solidFill>
              <a:miter lim="800000"/>
              <a:headEnd/>
              <a:tailEnd/>
            </a:ln>
          </p:spPr>
          <p:txBody>
            <a:bodyPr/>
            <a:lstStyle/>
            <a:p>
              <a:pPr algn="ctr"/>
              <a:endParaRPr lang="ja-JP" altLang="en-US" b="0" u="none">
                <a:solidFill>
                  <a:schemeClr val="tx1"/>
                </a:solidFill>
                <a:latin typeface="Arial" pitchFamily="34" charset="0"/>
              </a:endParaRPr>
            </a:p>
          </p:txBody>
        </p:sp>
        <p:pic>
          <p:nvPicPr>
            <p:cNvPr id="23713" name="Picture 152"/>
            <p:cNvPicPr>
              <a:picLocks noChangeAspect="1" noChangeArrowheads="1"/>
            </p:cNvPicPr>
            <p:nvPr/>
          </p:nvPicPr>
          <p:blipFill>
            <a:blip r:embed="rId24" cstate="print"/>
            <a:srcRect/>
            <a:stretch>
              <a:fillRect/>
            </a:stretch>
          </p:blipFill>
          <p:spPr bwMode="auto">
            <a:xfrm>
              <a:off x="5315" y="10134"/>
              <a:ext cx="140" cy="91"/>
            </a:xfrm>
            <a:prstGeom prst="rect">
              <a:avLst/>
            </a:prstGeom>
            <a:noFill/>
            <a:ln w="9525">
              <a:noFill/>
              <a:miter lim="800000"/>
              <a:headEnd/>
              <a:tailEnd/>
            </a:ln>
          </p:spPr>
        </p:pic>
        <p:pic>
          <p:nvPicPr>
            <p:cNvPr id="23714" name="Picture 153"/>
            <p:cNvPicPr>
              <a:picLocks noChangeAspect="1" noChangeArrowheads="1"/>
            </p:cNvPicPr>
            <p:nvPr/>
          </p:nvPicPr>
          <p:blipFill>
            <a:blip r:embed="rId25" cstate="print"/>
            <a:srcRect/>
            <a:stretch>
              <a:fillRect/>
            </a:stretch>
          </p:blipFill>
          <p:spPr bwMode="auto">
            <a:xfrm>
              <a:off x="5315" y="10134"/>
              <a:ext cx="140" cy="91"/>
            </a:xfrm>
            <a:prstGeom prst="rect">
              <a:avLst/>
            </a:prstGeom>
            <a:noFill/>
            <a:ln w="9525">
              <a:noFill/>
              <a:miter lim="800000"/>
              <a:headEnd/>
              <a:tailEnd/>
            </a:ln>
          </p:spPr>
        </p:pic>
        <p:sp>
          <p:nvSpPr>
            <p:cNvPr id="23715" name="Freeform 154"/>
            <p:cNvSpPr>
              <a:spLocks noChangeAspect="1"/>
            </p:cNvSpPr>
            <p:nvPr/>
          </p:nvSpPr>
          <p:spPr bwMode="auto">
            <a:xfrm>
              <a:off x="5048" y="10160"/>
              <a:ext cx="103" cy="33"/>
            </a:xfrm>
            <a:custGeom>
              <a:avLst/>
              <a:gdLst>
                <a:gd name="T0" fmla="*/ 1771 w 91"/>
                <a:gd name="T1" fmla="*/ 655 h 29"/>
                <a:gd name="T2" fmla="*/ 1771 w 91"/>
                <a:gd name="T3" fmla="*/ 0 h 29"/>
                <a:gd name="T4" fmla="*/ 3 w 91"/>
                <a:gd name="T5" fmla="*/ 0 h 29"/>
                <a:gd name="T6" fmla="*/ 0 w 91"/>
                <a:gd name="T7" fmla="*/ 655 h 29"/>
                <a:gd name="T8" fmla="*/ 1771 w 91"/>
                <a:gd name="T9" fmla="*/ 655 h 29"/>
                <a:gd name="T10" fmla="*/ 0 60000 65536"/>
                <a:gd name="T11" fmla="*/ 0 60000 65536"/>
                <a:gd name="T12" fmla="*/ 0 60000 65536"/>
                <a:gd name="T13" fmla="*/ 0 60000 65536"/>
                <a:gd name="T14" fmla="*/ 0 60000 65536"/>
                <a:gd name="T15" fmla="*/ 0 w 91"/>
                <a:gd name="T16" fmla="*/ 0 h 29"/>
                <a:gd name="T17" fmla="*/ 91 w 91"/>
                <a:gd name="T18" fmla="*/ 29 h 29"/>
              </a:gdLst>
              <a:ahLst/>
              <a:cxnLst>
                <a:cxn ang="T10">
                  <a:pos x="T0" y="T1"/>
                </a:cxn>
                <a:cxn ang="T11">
                  <a:pos x="T2" y="T3"/>
                </a:cxn>
                <a:cxn ang="T12">
                  <a:pos x="T4" y="T5"/>
                </a:cxn>
                <a:cxn ang="T13">
                  <a:pos x="T6" y="T7"/>
                </a:cxn>
                <a:cxn ang="T14">
                  <a:pos x="T8" y="T9"/>
                </a:cxn>
              </a:cxnLst>
              <a:rect l="T15" t="T16" r="T17" b="T18"/>
              <a:pathLst>
                <a:path w="91" h="29">
                  <a:moveTo>
                    <a:pt x="91" y="29"/>
                  </a:moveTo>
                  <a:lnTo>
                    <a:pt x="91" y="0"/>
                  </a:lnTo>
                  <a:lnTo>
                    <a:pt x="3" y="0"/>
                  </a:lnTo>
                  <a:lnTo>
                    <a:pt x="0" y="29"/>
                  </a:lnTo>
                  <a:lnTo>
                    <a:pt x="91" y="29"/>
                  </a:lnTo>
                  <a:close/>
                </a:path>
              </a:pathLst>
            </a:custGeom>
            <a:solidFill>
              <a:srgbClr val="BEAB6F"/>
            </a:solidFill>
            <a:ln w="1905">
              <a:solidFill>
                <a:srgbClr val="000000"/>
              </a:solidFill>
              <a:round/>
              <a:headEnd/>
              <a:tailEnd/>
            </a:ln>
          </p:spPr>
          <p:txBody>
            <a:bodyPr/>
            <a:lstStyle/>
            <a:p>
              <a:endParaRPr lang="ja-JP" altLang="en-US"/>
            </a:p>
          </p:txBody>
        </p:sp>
        <p:sp>
          <p:nvSpPr>
            <p:cNvPr id="23716" name="Freeform 155"/>
            <p:cNvSpPr>
              <a:spLocks noChangeAspect="1"/>
            </p:cNvSpPr>
            <p:nvPr/>
          </p:nvSpPr>
          <p:spPr bwMode="auto">
            <a:xfrm>
              <a:off x="5245" y="10225"/>
              <a:ext cx="75" cy="43"/>
            </a:xfrm>
            <a:custGeom>
              <a:avLst/>
              <a:gdLst>
                <a:gd name="T0" fmla="*/ 1417 w 66"/>
                <a:gd name="T1" fmla="*/ 733 h 38"/>
                <a:gd name="T2" fmla="*/ 1360 w 66"/>
                <a:gd name="T3" fmla="*/ 0 h 38"/>
                <a:gd name="T4" fmla="*/ 0 w 66"/>
                <a:gd name="T5" fmla="*/ 0 h 38"/>
                <a:gd name="T6" fmla="*/ 0 w 66"/>
                <a:gd name="T7" fmla="*/ 733 h 38"/>
                <a:gd name="T8" fmla="*/ 1417 w 66"/>
                <a:gd name="T9" fmla="*/ 733 h 38"/>
                <a:gd name="T10" fmla="*/ 0 60000 65536"/>
                <a:gd name="T11" fmla="*/ 0 60000 65536"/>
                <a:gd name="T12" fmla="*/ 0 60000 65536"/>
                <a:gd name="T13" fmla="*/ 0 60000 65536"/>
                <a:gd name="T14" fmla="*/ 0 60000 65536"/>
                <a:gd name="T15" fmla="*/ 0 w 66"/>
                <a:gd name="T16" fmla="*/ 0 h 38"/>
                <a:gd name="T17" fmla="*/ 66 w 66"/>
                <a:gd name="T18" fmla="*/ 38 h 38"/>
              </a:gdLst>
              <a:ahLst/>
              <a:cxnLst>
                <a:cxn ang="T10">
                  <a:pos x="T0" y="T1"/>
                </a:cxn>
                <a:cxn ang="T11">
                  <a:pos x="T2" y="T3"/>
                </a:cxn>
                <a:cxn ang="T12">
                  <a:pos x="T4" y="T5"/>
                </a:cxn>
                <a:cxn ang="T13">
                  <a:pos x="T6" y="T7"/>
                </a:cxn>
                <a:cxn ang="T14">
                  <a:pos x="T8" y="T9"/>
                </a:cxn>
              </a:cxnLst>
              <a:rect l="T15" t="T16" r="T17" b="T18"/>
              <a:pathLst>
                <a:path w="66" h="38">
                  <a:moveTo>
                    <a:pt x="66" y="38"/>
                  </a:moveTo>
                  <a:lnTo>
                    <a:pt x="63" y="0"/>
                  </a:lnTo>
                  <a:lnTo>
                    <a:pt x="0" y="0"/>
                  </a:lnTo>
                  <a:lnTo>
                    <a:pt x="0" y="38"/>
                  </a:lnTo>
                  <a:lnTo>
                    <a:pt x="66" y="38"/>
                  </a:lnTo>
                  <a:close/>
                </a:path>
              </a:pathLst>
            </a:custGeom>
            <a:solidFill>
              <a:srgbClr val="7F999C"/>
            </a:solidFill>
            <a:ln w="1905">
              <a:solidFill>
                <a:srgbClr val="000000"/>
              </a:solidFill>
              <a:round/>
              <a:headEnd/>
              <a:tailEnd/>
            </a:ln>
          </p:spPr>
          <p:txBody>
            <a:bodyPr/>
            <a:lstStyle/>
            <a:p>
              <a:endParaRPr lang="ja-JP" altLang="en-US"/>
            </a:p>
          </p:txBody>
        </p:sp>
        <p:sp>
          <p:nvSpPr>
            <p:cNvPr id="23717" name="Freeform 156"/>
            <p:cNvSpPr>
              <a:spLocks noChangeAspect="1"/>
            </p:cNvSpPr>
            <p:nvPr/>
          </p:nvSpPr>
          <p:spPr bwMode="auto">
            <a:xfrm>
              <a:off x="5030" y="10286"/>
              <a:ext cx="86" cy="40"/>
            </a:xfrm>
            <a:custGeom>
              <a:avLst/>
              <a:gdLst>
                <a:gd name="T0" fmla="*/ 1469 w 76"/>
                <a:gd name="T1" fmla="*/ 877 h 35"/>
                <a:gd name="T2" fmla="*/ 1469 w 76"/>
                <a:gd name="T3" fmla="*/ 0 h 35"/>
                <a:gd name="T4" fmla="*/ 113 w 76"/>
                <a:gd name="T5" fmla="*/ 0 h 35"/>
                <a:gd name="T6" fmla="*/ 0 w 76"/>
                <a:gd name="T7" fmla="*/ 877 h 35"/>
                <a:gd name="T8" fmla="*/ 1469 w 76"/>
                <a:gd name="T9" fmla="*/ 877 h 35"/>
                <a:gd name="T10" fmla="*/ 0 60000 65536"/>
                <a:gd name="T11" fmla="*/ 0 60000 65536"/>
                <a:gd name="T12" fmla="*/ 0 60000 65536"/>
                <a:gd name="T13" fmla="*/ 0 60000 65536"/>
                <a:gd name="T14" fmla="*/ 0 60000 65536"/>
                <a:gd name="T15" fmla="*/ 0 w 76"/>
                <a:gd name="T16" fmla="*/ 0 h 35"/>
                <a:gd name="T17" fmla="*/ 76 w 76"/>
                <a:gd name="T18" fmla="*/ 35 h 35"/>
              </a:gdLst>
              <a:ahLst/>
              <a:cxnLst>
                <a:cxn ang="T10">
                  <a:pos x="T0" y="T1"/>
                </a:cxn>
                <a:cxn ang="T11">
                  <a:pos x="T2" y="T3"/>
                </a:cxn>
                <a:cxn ang="T12">
                  <a:pos x="T4" y="T5"/>
                </a:cxn>
                <a:cxn ang="T13">
                  <a:pos x="T6" y="T7"/>
                </a:cxn>
                <a:cxn ang="T14">
                  <a:pos x="T8" y="T9"/>
                </a:cxn>
              </a:cxnLst>
              <a:rect l="T15" t="T16" r="T17" b="T18"/>
              <a:pathLst>
                <a:path w="76" h="35">
                  <a:moveTo>
                    <a:pt x="76" y="35"/>
                  </a:moveTo>
                  <a:lnTo>
                    <a:pt x="76" y="0"/>
                  </a:lnTo>
                  <a:lnTo>
                    <a:pt x="6" y="0"/>
                  </a:lnTo>
                  <a:lnTo>
                    <a:pt x="0" y="35"/>
                  </a:lnTo>
                  <a:lnTo>
                    <a:pt x="76" y="35"/>
                  </a:lnTo>
                  <a:close/>
                </a:path>
              </a:pathLst>
            </a:custGeom>
            <a:solidFill>
              <a:srgbClr val="404040"/>
            </a:solidFill>
            <a:ln w="1905">
              <a:solidFill>
                <a:srgbClr val="000000"/>
              </a:solidFill>
              <a:round/>
              <a:headEnd/>
              <a:tailEnd/>
            </a:ln>
          </p:spPr>
          <p:txBody>
            <a:bodyPr/>
            <a:lstStyle/>
            <a:p>
              <a:endParaRPr lang="ja-JP" altLang="en-US"/>
            </a:p>
          </p:txBody>
        </p:sp>
        <p:sp>
          <p:nvSpPr>
            <p:cNvPr id="23718" name="Freeform 157"/>
            <p:cNvSpPr>
              <a:spLocks noChangeAspect="1"/>
            </p:cNvSpPr>
            <p:nvPr/>
          </p:nvSpPr>
          <p:spPr bwMode="auto">
            <a:xfrm>
              <a:off x="5151" y="10268"/>
              <a:ext cx="43" cy="86"/>
            </a:xfrm>
            <a:custGeom>
              <a:avLst/>
              <a:gdLst>
                <a:gd name="T0" fmla="*/ 733 w 38"/>
                <a:gd name="T1" fmla="*/ 1469 h 76"/>
                <a:gd name="T2" fmla="*/ 733 w 38"/>
                <a:gd name="T3" fmla="*/ 0 h 76"/>
                <a:gd name="T4" fmla="*/ 128 w 38"/>
                <a:gd name="T5" fmla="*/ 0 h 76"/>
                <a:gd name="T6" fmla="*/ 0 w 38"/>
                <a:gd name="T7" fmla="*/ 1469 h 76"/>
                <a:gd name="T8" fmla="*/ 733 w 38"/>
                <a:gd name="T9" fmla="*/ 1469 h 76"/>
                <a:gd name="T10" fmla="*/ 0 60000 65536"/>
                <a:gd name="T11" fmla="*/ 0 60000 65536"/>
                <a:gd name="T12" fmla="*/ 0 60000 65536"/>
                <a:gd name="T13" fmla="*/ 0 60000 65536"/>
                <a:gd name="T14" fmla="*/ 0 60000 65536"/>
                <a:gd name="T15" fmla="*/ 0 w 38"/>
                <a:gd name="T16" fmla="*/ 0 h 76"/>
                <a:gd name="T17" fmla="*/ 38 w 38"/>
                <a:gd name="T18" fmla="*/ 76 h 76"/>
              </a:gdLst>
              <a:ahLst/>
              <a:cxnLst>
                <a:cxn ang="T10">
                  <a:pos x="T0" y="T1"/>
                </a:cxn>
                <a:cxn ang="T11">
                  <a:pos x="T2" y="T3"/>
                </a:cxn>
                <a:cxn ang="T12">
                  <a:pos x="T4" y="T5"/>
                </a:cxn>
                <a:cxn ang="T13">
                  <a:pos x="T6" y="T7"/>
                </a:cxn>
                <a:cxn ang="T14">
                  <a:pos x="T8" y="T9"/>
                </a:cxn>
              </a:cxnLst>
              <a:rect l="T15" t="T16" r="T17" b="T18"/>
              <a:pathLst>
                <a:path w="38" h="76">
                  <a:moveTo>
                    <a:pt x="38" y="76"/>
                  </a:moveTo>
                  <a:lnTo>
                    <a:pt x="38" y="0"/>
                  </a:lnTo>
                  <a:lnTo>
                    <a:pt x="7" y="0"/>
                  </a:lnTo>
                  <a:lnTo>
                    <a:pt x="0" y="76"/>
                  </a:lnTo>
                  <a:lnTo>
                    <a:pt x="38" y="76"/>
                  </a:lnTo>
                  <a:close/>
                </a:path>
              </a:pathLst>
            </a:custGeom>
            <a:solidFill>
              <a:srgbClr val="BECAC7"/>
            </a:solidFill>
            <a:ln w="1905">
              <a:solidFill>
                <a:srgbClr val="000000"/>
              </a:solidFill>
              <a:round/>
              <a:headEnd/>
              <a:tailEnd/>
            </a:ln>
          </p:spPr>
          <p:txBody>
            <a:bodyPr/>
            <a:lstStyle/>
            <a:p>
              <a:endParaRPr lang="ja-JP" altLang="en-US"/>
            </a:p>
          </p:txBody>
        </p:sp>
        <p:sp>
          <p:nvSpPr>
            <p:cNvPr id="23719" name="Freeform 158"/>
            <p:cNvSpPr>
              <a:spLocks noChangeAspect="1"/>
            </p:cNvSpPr>
            <p:nvPr/>
          </p:nvSpPr>
          <p:spPr bwMode="auto">
            <a:xfrm>
              <a:off x="5370" y="10187"/>
              <a:ext cx="1" cy="49"/>
            </a:xfrm>
            <a:custGeom>
              <a:avLst/>
              <a:gdLst>
                <a:gd name="T0" fmla="*/ 0 w 1"/>
                <a:gd name="T1" fmla="*/ 0 h 44"/>
                <a:gd name="T2" fmla="*/ 0 w 1"/>
                <a:gd name="T3" fmla="*/ 205 h 44"/>
                <a:gd name="T4" fmla="*/ 0 w 1"/>
                <a:gd name="T5" fmla="*/ 598 h 44"/>
                <a:gd name="T6" fmla="*/ 0 w 1"/>
                <a:gd name="T7" fmla="*/ 368 h 44"/>
                <a:gd name="T8" fmla="*/ 0 w 1"/>
                <a:gd name="T9" fmla="*/ 0 h 44"/>
                <a:gd name="T10" fmla="*/ 0 60000 65536"/>
                <a:gd name="T11" fmla="*/ 0 60000 65536"/>
                <a:gd name="T12" fmla="*/ 0 60000 65536"/>
                <a:gd name="T13" fmla="*/ 0 60000 65536"/>
                <a:gd name="T14" fmla="*/ 0 60000 65536"/>
                <a:gd name="T15" fmla="*/ 0 w 1"/>
                <a:gd name="T16" fmla="*/ 0 h 44"/>
                <a:gd name="T17" fmla="*/ 1 w 1"/>
                <a:gd name="T18" fmla="*/ 44 h 44"/>
              </a:gdLst>
              <a:ahLst/>
              <a:cxnLst>
                <a:cxn ang="T10">
                  <a:pos x="T0" y="T1"/>
                </a:cxn>
                <a:cxn ang="T11">
                  <a:pos x="T2" y="T3"/>
                </a:cxn>
                <a:cxn ang="T12">
                  <a:pos x="T4" y="T5"/>
                </a:cxn>
                <a:cxn ang="T13">
                  <a:pos x="T6" y="T7"/>
                </a:cxn>
                <a:cxn ang="T14">
                  <a:pos x="T8" y="T9"/>
                </a:cxn>
              </a:cxnLst>
              <a:rect l="T15" t="T16" r="T17" b="T18"/>
              <a:pathLst>
                <a:path w="1" h="44">
                  <a:moveTo>
                    <a:pt x="0" y="0"/>
                  </a:moveTo>
                  <a:lnTo>
                    <a:pt x="0" y="15"/>
                  </a:lnTo>
                  <a:lnTo>
                    <a:pt x="0" y="44"/>
                  </a:lnTo>
                  <a:lnTo>
                    <a:pt x="0" y="28"/>
                  </a:lnTo>
                  <a:lnTo>
                    <a:pt x="0" y="0"/>
                  </a:lnTo>
                  <a:close/>
                </a:path>
              </a:pathLst>
            </a:custGeom>
            <a:solidFill>
              <a:srgbClr val="CCBD8A"/>
            </a:solidFill>
            <a:ln w="1905">
              <a:solidFill>
                <a:srgbClr val="000000"/>
              </a:solidFill>
              <a:round/>
              <a:headEnd/>
              <a:tailEnd/>
            </a:ln>
          </p:spPr>
          <p:txBody>
            <a:bodyPr/>
            <a:lstStyle/>
            <a:p>
              <a:endParaRPr lang="ja-JP" altLang="en-US"/>
            </a:p>
          </p:txBody>
        </p:sp>
        <p:sp>
          <p:nvSpPr>
            <p:cNvPr id="23720" name="Rectangle 159"/>
            <p:cNvSpPr>
              <a:spLocks noChangeAspect="1" noChangeArrowheads="1"/>
            </p:cNvSpPr>
            <p:nvPr/>
          </p:nvSpPr>
          <p:spPr bwMode="auto">
            <a:xfrm>
              <a:off x="5370" y="10207"/>
              <a:ext cx="111" cy="40"/>
            </a:xfrm>
            <a:prstGeom prst="rect">
              <a:avLst/>
            </a:prstGeom>
            <a:solidFill>
              <a:srgbClr val="A29D89"/>
            </a:solidFill>
            <a:ln w="1905">
              <a:solidFill>
                <a:srgbClr val="000000"/>
              </a:solidFill>
              <a:miter lim="800000"/>
              <a:headEnd/>
              <a:tailEnd/>
            </a:ln>
          </p:spPr>
          <p:txBody>
            <a:bodyPr/>
            <a:lstStyle/>
            <a:p>
              <a:pPr algn="ctr"/>
              <a:endParaRPr lang="ja-JP" altLang="en-US" b="0" u="none">
                <a:solidFill>
                  <a:schemeClr val="tx1"/>
                </a:solidFill>
                <a:latin typeface="Arial" pitchFamily="34" charset="0"/>
              </a:endParaRPr>
            </a:p>
          </p:txBody>
        </p:sp>
        <p:sp>
          <p:nvSpPr>
            <p:cNvPr id="23721" name="Freeform 160"/>
            <p:cNvSpPr>
              <a:spLocks noChangeAspect="1"/>
            </p:cNvSpPr>
            <p:nvPr/>
          </p:nvSpPr>
          <p:spPr bwMode="auto">
            <a:xfrm>
              <a:off x="5144" y="10107"/>
              <a:ext cx="7" cy="86"/>
            </a:xfrm>
            <a:custGeom>
              <a:avLst/>
              <a:gdLst>
                <a:gd name="T0" fmla="*/ 0 w 6"/>
                <a:gd name="T1" fmla="*/ 619 h 76"/>
                <a:gd name="T2" fmla="*/ 226 w 6"/>
                <a:gd name="T3" fmla="*/ 0 h 76"/>
                <a:gd name="T4" fmla="*/ 226 w 6"/>
                <a:gd name="T5" fmla="*/ 913 h 76"/>
                <a:gd name="T6" fmla="*/ 226 w 6"/>
                <a:gd name="T7" fmla="*/ 1469 h 76"/>
                <a:gd name="T8" fmla="*/ 0 w 6"/>
                <a:gd name="T9" fmla="*/ 619 h 76"/>
                <a:gd name="T10" fmla="*/ 0 60000 65536"/>
                <a:gd name="T11" fmla="*/ 0 60000 65536"/>
                <a:gd name="T12" fmla="*/ 0 60000 65536"/>
                <a:gd name="T13" fmla="*/ 0 60000 65536"/>
                <a:gd name="T14" fmla="*/ 0 60000 65536"/>
                <a:gd name="T15" fmla="*/ 0 w 6"/>
                <a:gd name="T16" fmla="*/ 0 h 76"/>
                <a:gd name="T17" fmla="*/ 6 w 6"/>
                <a:gd name="T18" fmla="*/ 76 h 76"/>
              </a:gdLst>
              <a:ahLst/>
              <a:cxnLst>
                <a:cxn ang="T10">
                  <a:pos x="T0" y="T1"/>
                </a:cxn>
                <a:cxn ang="T11">
                  <a:pos x="T2" y="T3"/>
                </a:cxn>
                <a:cxn ang="T12">
                  <a:pos x="T4" y="T5"/>
                </a:cxn>
                <a:cxn ang="T13">
                  <a:pos x="T6" y="T7"/>
                </a:cxn>
                <a:cxn ang="T14">
                  <a:pos x="T8" y="T9"/>
                </a:cxn>
              </a:cxnLst>
              <a:rect l="T15" t="T16" r="T17" b="T18"/>
              <a:pathLst>
                <a:path w="6" h="76">
                  <a:moveTo>
                    <a:pt x="0" y="32"/>
                  </a:moveTo>
                  <a:lnTo>
                    <a:pt x="6" y="0"/>
                  </a:lnTo>
                  <a:lnTo>
                    <a:pt x="6" y="47"/>
                  </a:lnTo>
                  <a:lnTo>
                    <a:pt x="6" y="76"/>
                  </a:lnTo>
                  <a:lnTo>
                    <a:pt x="0" y="32"/>
                  </a:lnTo>
                  <a:close/>
                </a:path>
              </a:pathLst>
            </a:custGeom>
            <a:solidFill>
              <a:srgbClr val="C5B47B"/>
            </a:solidFill>
            <a:ln w="1905">
              <a:solidFill>
                <a:srgbClr val="000000"/>
              </a:solidFill>
              <a:round/>
              <a:headEnd/>
              <a:tailEnd/>
            </a:ln>
          </p:spPr>
          <p:txBody>
            <a:bodyPr/>
            <a:lstStyle/>
            <a:p>
              <a:endParaRPr lang="ja-JP" altLang="en-US"/>
            </a:p>
          </p:txBody>
        </p:sp>
        <p:sp>
          <p:nvSpPr>
            <p:cNvPr id="23722" name="Freeform 161"/>
            <p:cNvSpPr>
              <a:spLocks noChangeAspect="1"/>
            </p:cNvSpPr>
            <p:nvPr/>
          </p:nvSpPr>
          <p:spPr bwMode="auto">
            <a:xfrm>
              <a:off x="5048" y="10143"/>
              <a:ext cx="103" cy="50"/>
            </a:xfrm>
            <a:custGeom>
              <a:avLst/>
              <a:gdLst>
                <a:gd name="T0" fmla="*/ 0 w 91"/>
                <a:gd name="T1" fmla="*/ 0 h 44"/>
                <a:gd name="T2" fmla="*/ 1737 w 91"/>
                <a:gd name="T3" fmla="*/ 0 h 44"/>
                <a:gd name="T4" fmla="*/ 1771 w 91"/>
                <a:gd name="T5" fmla="*/ 955 h 44"/>
                <a:gd name="T6" fmla="*/ 0 w 91"/>
                <a:gd name="T7" fmla="*/ 955 h 44"/>
                <a:gd name="T8" fmla="*/ 0 w 91"/>
                <a:gd name="T9" fmla="*/ 0 h 44"/>
                <a:gd name="T10" fmla="*/ 0 60000 65536"/>
                <a:gd name="T11" fmla="*/ 0 60000 65536"/>
                <a:gd name="T12" fmla="*/ 0 60000 65536"/>
                <a:gd name="T13" fmla="*/ 0 60000 65536"/>
                <a:gd name="T14" fmla="*/ 0 60000 65536"/>
                <a:gd name="T15" fmla="*/ 0 w 91"/>
                <a:gd name="T16" fmla="*/ 0 h 44"/>
                <a:gd name="T17" fmla="*/ 91 w 91"/>
                <a:gd name="T18" fmla="*/ 44 h 44"/>
              </a:gdLst>
              <a:ahLst/>
              <a:cxnLst>
                <a:cxn ang="T10">
                  <a:pos x="T0" y="T1"/>
                </a:cxn>
                <a:cxn ang="T11">
                  <a:pos x="T2" y="T3"/>
                </a:cxn>
                <a:cxn ang="T12">
                  <a:pos x="T4" y="T5"/>
                </a:cxn>
                <a:cxn ang="T13">
                  <a:pos x="T6" y="T7"/>
                </a:cxn>
                <a:cxn ang="T14">
                  <a:pos x="T8" y="T9"/>
                </a:cxn>
              </a:cxnLst>
              <a:rect l="T15" t="T16" r="T17" b="T18"/>
              <a:pathLst>
                <a:path w="91" h="44">
                  <a:moveTo>
                    <a:pt x="0" y="0"/>
                  </a:moveTo>
                  <a:lnTo>
                    <a:pt x="88" y="0"/>
                  </a:lnTo>
                  <a:lnTo>
                    <a:pt x="91" y="44"/>
                  </a:lnTo>
                  <a:lnTo>
                    <a:pt x="0" y="44"/>
                  </a:lnTo>
                  <a:lnTo>
                    <a:pt x="0" y="0"/>
                  </a:lnTo>
                  <a:close/>
                </a:path>
              </a:pathLst>
            </a:custGeom>
            <a:solidFill>
              <a:srgbClr val="A39E8A"/>
            </a:solidFill>
            <a:ln w="1905">
              <a:solidFill>
                <a:srgbClr val="000000"/>
              </a:solidFill>
              <a:round/>
              <a:headEnd/>
              <a:tailEnd/>
            </a:ln>
          </p:spPr>
          <p:txBody>
            <a:bodyPr/>
            <a:lstStyle/>
            <a:p>
              <a:endParaRPr lang="ja-JP" altLang="en-US"/>
            </a:p>
          </p:txBody>
        </p:sp>
        <p:sp>
          <p:nvSpPr>
            <p:cNvPr id="23723" name="Freeform 162"/>
            <p:cNvSpPr>
              <a:spLocks noChangeAspect="1"/>
            </p:cNvSpPr>
            <p:nvPr/>
          </p:nvSpPr>
          <p:spPr bwMode="auto">
            <a:xfrm>
              <a:off x="5187" y="10225"/>
              <a:ext cx="111" cy="33"/>
            </a:xfrm>
            <a:custGeom>
              <a:avLst/>
              <a:gdLst>
                <a:gd name="T0" fmla="*/ 0 w 98"/>
                <a:gd name="T1" fmla="*/ 0 h 29"/>
                <a:gd name="T2" fmla="*/ 1944 w 98"/>
                <a:gd name="T3" fmla="*/ 0 h 29"/>
                <a:gd name="T4" fmla="*/ 1894 w 98"/>
                <a:gd name="T5" fmla="*/ 655 h 29"/>
                <a:gd name="T6" fmla="*/ 0 w 98"/>
                <a:gd name="T7" fmla="*/ 655 h 29"/>
                <a:gd name="T8" fmla="*/ 0 w 98"/>
                <a:gd name="T9" fmla="*/ 0 h 29"/>
                <a:gd name="T10" fmla="*/ 0 60000 65536"/>
                <a:gd name="T11" fmla="*/ 0 60000 65536"/>
                <a:gd name="T12" fmla="*/ 0 60000 65536"/>
                <a:gd name="T13" fmla="*/ 0 60000 65536"/>
                <a:gd name="T14" fmla="*/ 0 60000 65536"/>
                <a:gd name="T15" fmla="*/ 0 w 98"/>
                <a:gd name="T16" fmla="*/ 0 h 29"/>
                <a:gd name="T17" fmla="*/ 98 w 98"/>
                <a:gd name="T18" fmla="*/ 29 h 29"/>
              </a:gdLst>
              <a:ahLst/>
              <a:cxnLst>
                <a:cxn ang="T10">
                  <a:pos x="T0" y="T1"/>
                </a:cxn>
                <a:cxn ang="T11">
                  <a:pos x="T2" y="T3"/>
                </a:cxn>
                <a:cxn ang="T12">
                  <a:pos x="T4" y="T5"/>
                </a:cxn>
                <a:cxn ang="T13">
                  <a:pos x="T6" y="T7"/>
                </a:cxn>
                <a:cxn ang="T14">
                  <a:pos x="T8" y="T9"/>
                </a:cxn>
              </a:cxnLst>
              <a:rect l="T15" t="T16" r="T17" b="T18"/>
              <a:pathLst>
                <a:path w="98" h="29">
                  <a:moveTo>
                    <a:pt x="0" y="0"/>
                  </a:moveTo>
                  <a:lnTo>
                    <a:pt x="98" y="0"/>
                  </a:lnTo>
                  <a:lnTo>
                    <a:pt x="95" y="29"/>
                  </a:lnTo>
                  <a:lnTo>
                    <a:pt x="0" y="29"/>
                  </a:lnTo>
                  <a:lnTo>
                    <a:pt x="0" y="0"/>
                  </a:lnTo>
                  <a:close/>
                </a:path>
              </a:pathLst>
            </a:custGeom>
            <a:solidFill>
              <a:srgbClr val="A19DA0"/>
            </a:solidFill>
            <a:ln w="1905">
              <a:solidFill>
                <a:srgbClr val="000000"/>
              </a:solidFill>
              <a:round/>
              <a:headEnd/>
              <a:tailEnd/>
            </a:ln>
          </p:spPr>
          <p:txBody>
            <a:bodyPr/>
            <a:lstStyle/>
            <a:p>
              <a:endParaRPr lang="ja-JP" altLang="en-US"/>
            </a:p>
          </p:txBody>
        </p:sp>
        <p:sp>
          <p:nvSpPr>
            <p:cNvPr id="23724" name="Freeform 163"/>
            <p:cNvSpPr>
              <a:spLocks noChangeAspect="1"/>
            </p:cNvSpPr>
            <p:nvPr/>
          </p:nvSpPr>
          <p:spPr bwMode="auto">
            <a:xfrm>
              <a:off x="5320" y="10225"/>
              <a:ext cx="10" cy="51"/>
            </a:xfrm>
            <a:custGeom>
              <a:avLst/>
              <a:gdLst>
                <a:gd name="T0" fmla="*/ 108 w 9"/>
                <a:gd name="T1" fmla="*/ 0 h 45"/>
                <a:gd name="T2" fmla="*/ 108 w 9"/>
                <a:gd name="T3" fmla="*/ 307 h 45"/>
                <a:gd name="T4" fmla="*/ 0 w 9"/>
                <a:gd name="T5" fmla="*/ 919 h 45"/>
                <a:gd name="T6" fmla="*/ 0 w 9"/>
                <a:gd name="T7" fmla="*/ 575 h 45"/>
                <a:gd name="T8" fmla="*/ 108 w 9"/>
                <a:gd name="T9" fmla="*/ 0 h 45"/>
                <a:gd name="T10" fmla="*/ 0 60000 65536"/>
                <a:gd name="T11" fmla="*/ 0 60000 65536"/>
                <a:gd name="T12" fmla="*/ 0 60000 65536"/>
                <a:gd name="T13" fmla="*/ 0 60000 65536"/>
                <a:gd name="T14" fmla="*/ 0 60000 65536"/>
                <a:gd name="T15" fmla="*/ 0 w 9"/>
                <a:gd name="T16" fmla="*/ 0 h 45"/>
                <a:gd name="T17" fmla="*/ 9 w 9"/>
                <a:gd name="T18" fmla="*/ 45 h 45"/>
              </a:gdLst>
              <a:ahLst/>
              <a:cxnLst>
                <a:cxn ang="T10">
                  <a:pos x="T0" y="T1"/>
                </a:cxn>
                <a:cxn ang="T11">
                  <a:pos x="T2" y="T3"/>
                </a:cxn>
                <a:cxn ang="T12">
                  <a:pos x="T4" y="T5"/>
                </a:cxn>
                <a:cxn ang="T13">
                  <a:pos x="T6" y="T7"/>
                </a:cxn>
                <a:cxn ang="T14">
                  <a:pos x="T8" y="T9"/>
                </a:cxn>
              </a:cxnLst>
              <a:rect l="T15" t="T16" r="T17" b="T18"/>
              <a:pathLst>
                <a:path w="9" h="45">
                  <a:moveTo>
                    <a:pt x="9" y="0"/>
                  </a:moveTo>
                  <a:lnTo>
                    <a:pt x="9" y="16"/>
                  </a:lnTo>
                  <a:lnTo>
                    <a:pt x="0" y="45"/>
                  </a:lnTo>
                  <a:lnTo>
                    <a:pt x="0" y="29"/>
                  </a:lnTo>
                  <a:lnTo>
                    <a:pt x="9" y="0"/>
                  </a:lnTo>
                  <a:close/>
                </a:path>
              </a:pathLst>
            </a:custGeom>
            <a:solidFill>
              <a:srgbClr val="313131"/>
            </a:solidFill>
            <a:ln w="1905">
              <a:solidFill>
                <a:srgbClr val="000000"/>
              </a:solidFill>
              <a:round/>
              <a:headEnd/>
              <a:tailEnd/>
            </a:ln>
          </p:spPr>
          <p:txBody>
            <a:bodyPr/>
            <a:lstStyle/>
            <a:p>
              <a:endParaRPr lang="ja-JP" altLang="en-US"/>
            </a:p>
          </p:txBody>
        </p:sp>
        <p:sp>
          <p:nvSpPr>
            <p:cNvPr id="23725" name="Freeform 164"/>
            <p:cNvSpPr>
              <a:spLocks noChangeAspect="1"/>
            </p:cNvSpPr>
            <p:nvPr/>
          </p:nvSpPr>
          <p:spPr bwMode="auto">
            <a:xfrm>
              <a:off x="5320" y="10243"/>
              <a:ext cx="104" cy="33"/>
            </a:xfrm>
            <a:custGeom>
              <a:avLst/>
              <a:gdLst>
                <a:gd name="T0" fmla="*/ 159 w 92"/>
                <a:gd name="T1" fmla="*/ 0 h 29"/>
                <a:gd name="T2" fmla="*/ 1741 w 92"/>
                <a:gd name="T3" fmla="*/ 0 h 29"/>
                <a:gd name="T4" fmla="*/ 1741 w 92"/>
                <a:gd name="T5" fmla="*/ 655 h 29"/>
                <a:gd name="T6" fmla="*/ 0 w 92"/>
                <a:gd name="T7" fmla="*/ 655 h 29"/>
                <a:gd name="T8" fmla="*/ 159 w 92"/>
                <a:gd name="T9" fmla="*/ 0 h 29"/>
                <a:gd name="T10" fmla="*/ 0 60000 65536"/>
                <a:gd name="T11" fmla="*/ 0 60000 65536"/>
                <a:gd name="T12" fmla="*/ 0 60000 65536"/>
                <a:gd name="T13" fmla="*/ 0 60000 65536"/>
                <a:gd name="T14" fmla="*/ 0 60000 65536"/>
                <a:gd name="T15" fmla="*/ 0 w 92"/>
                <a:gd name="T16" fmla="*/ 0 h 29"/>
                <a:gd name="T17" fmla="*/ 92 w 92"/>
                <a:gd name="T18" fmla="*/ 29 h 29"/>
              </a:gdLst>
              <a:ahLst/>
              <a:cxnLst>
                <a:cxn ang="T10">
                  <a:pos x="T0" y="T1"/>
                </a:cxn>
                <a:cxn ang="T11">
                  <a:pos x="T2" y="T3"/>
                </a:cxn>
                <a:cxn ang="T12">
                  <a:pos x="T4" y="T5"/>
                </a:cxn>
                <a:cxn ang="T13">
                  <a:pos x="T6" y="T7"/>
                </a:cxn>
                <a:cxn ang="T14">
                  <a:pos x="T8" y="T9"/>
                </a:cxn>
              </a:cxnLst>
              <a:rect l="T15" t="T16" r="T17" b="T18"/>
              <a:pathLst>
                <a:path w="92" h="29">
                  <a:moveTo>
                    <a:pt x="9" y="0"/>
                  </a:moveTo>
                  <a:lnTo>
                    <a:pt x="92" y="0"/>
                  </a:lnTo>
                  <a:lnTo>
                    <a:pt x="92" y="29"/>
                  </a:lnTo>
                  <a:lnTo>
                    <a:pt x="0" y="29"/>
                  </a:lnTo>
                  <a:lnTo>
                    <a:pt x="9" y="0"/>
                  </a:lnTo>
                  <a:close/>
                </a:path>
              </a:pathLst>
            </a:custGeom>
            <a:solidFill>
              <a:srgbClr val="5C5C5C"/>
            </a:solidFill>
            <a:ln w="1905">
              <a:solidFill>
                <a:srgbClr val="000000"/>
              </a:solidFill>
              <a:round/>
              <a:headEnd/>
              <a:tailEnd/>
            </a:ln>
          </p:spPr>
          <p:txBody>
            <a:bodyPr/>
            <a:lstStyle/>
            <a:p>
              <a:endParaRPr lang="ja-JP" altLang="en-US"/>
            </a:p>
          </p:txBody>
        </p:sp>
        <p:sp>
          <p:nvSpPr>
            <p:cNvPr id="23726" name="Freeform 165"/>
            <p:cNvSpPr>
              <a:spLocks noChangeAspect="1"/>
            </p:cNvSpPr>
            <p:nvPr/>
          </p:nvSpPr>
          <p:spPr bwMode="auto">
            <a:xfrm>
              <a:off x="5245" y="10243"/>
              <a:ext cx="75" cy="33"/>
            </a:xfrm>
            <a:custGeom>
              <a:avLst/>
              <a:gdLst>
                <a:gd name="T0" fmla="*/ 0 w 66"/>
                <a:gd name="T1" fmla="*/ 0 h 29"/>
                <a:gd name="T2" fmla="*/ 1417 w 66"/>
                <a:gd name="T3" fmla="*/ 0 h 29"/>
                <a:gd name="T4" fmla="*/ 1360 w 66"/>
                <a:gd name="T5" fmla="*/ 655 h 29"/>
                <a:gd name="T6" fmla="*/ 0 w 66"/>
                <a:gd name="T7" fmla="*/ 655 h 29"/>
                <a:gd name="T8" fmla="*/ 0 w 66"/>
                <a:gd name="T9" fmla="*/ 0 h 29"/>
                <a:gd name="T10" fmla="*/ 0 60000 65536"/>
                <a:gd name="T11" fmla="*/ 0 60000 65536"/>
                <a:gd name="T12" fmla="*/ 0 60000 65536"/>
                <a:gd name="T13" fmla="*/ 0 60000 65536"/>
                <a:gd name="T14" fmla="*/ 0 60000 65536"/>
                <a:gd name="T15" fmla="*/ 0 w 66"/>
                <a:gd name="T16" fmla="*/ 0 h 29"/>
                <a:gd name="T17" fmla="*/ 66 w 66"/>
                <a:gd name="T18" fmla="*/ 29 h 29"/>
              </a:gdLst>
              <a:ahLst/>
              <a:cxnLst>
                <a:cxn ang="T10">
                  <a:pos x="T0" y="T1"/>
                </a:cxn>
                <a:cxn ang="T11">
                  <a:pos x="T2" y="T3"/>
                </a:cxn>
                <a:cxn ang="T12">
                  <a:pos x="T4" y="T5"/>
                </a:cxn>
                <a:cxn ang="T13">
                  <a:pos x="T6" y="T7"/>
                </a:cxn>
                <a:cxn ang="T14">
                  <a:pos x="T8" y="T9"/>
                </a:cxn>
              </a:cxnLst>
              <a:rect l="T15" t="T16" r="T17" b="T18"/>
              <a:pathLst>
                <a:path w="66" h="29">
                  <a:moveTo>
                    <a:pt x="0" y="0"/>
                  </a:moveTo>
                  <a:lnTo>
                    <a:pt x="66" y="0"/>
                  </a:lnTo>
                  <a:lnTo>
                    <a:pt x="63" y="29"/>
                  </a:lnTo>
                  <a:lnTo>
                    <a:pt x="0" y="29"/>
                  </a:lnTo>
                  <a:lnTo>
                    <a:pt x="0" y="0"/>
                  </a:lnTo>
                  <a:close/>
                </a:path>
              </a:pathLst>
            </a:custGeom>
            <a:solidFill>
              <a:srgbClr val="929795"/>
            </a:solidFill>
            <a:ln w="1905">
              <a:solidFill>
                <a:srgbClr val="000000"/>
              </a:solidFill>
              <a:round/>
              <a:headEnd/>
              <a:tailEnd/>
            </a:ln>
          </p:spPr>
          <p:txBody>
            <a:bodyPr/>
            <a:lstStyle/>
            <a:p>
              <a:endParaRPr lang="ja-JP" altLang="en-US"/>
            </a:p>
          </p:txBody>
        </p:sp>
        <p:sp>
          <p:nvSpPr>
            <p:cNvPr id="23727" name="Freeform 166"/>
            <p:cNvSpPr>
              <a:spLocks noChangeAspect="1"/>
            </p:cNvSpPr>
            <p:nvPr/>
          </p:nvSpPr>
          <p:spPr bwMode="auto">
            <a:xfrm>
              <a:off x="5187" y="10243"/>
              <a:ext cx="7" cy="83"/>
            </a:xfrm>
            <a:custGeom>
              <a:avLst/>
              <a:gdLst>
                <a:gd name="T0" fmla="*/ 142 w 6"/>
                <a:gd name="T1" fmla="*/ 965 h 73"/>
                <a:gd name="T2" fmla="*/ 226 w 6"/>
                <a:gd name="T3" fmla="*/ 0 h 73"/>
                <a:gd name="T4" fmla="*/ 142 w 6"/>
                <a:gd name="T5" fmla="*/ 534 h 73"/>
                <a:gd name="T6" fmla="*/ 0 w 6"/>
                <a:gd name="T7" fmla="*/ 1596 h 73"/>
                <a:gd name="T8" fmla="*/ 142 w 6"/>
                <a:gd name="T9" fmla="*/ 965 h 73"/>
                <a:gd name="T10" fmla="*/ 0 60000 65536"/>
                <a:gd name="T11" fmla="*/ 0 60000 65536"/>
                <a:gd name="T12" fmla="*/ 0 60000 65536"/>
                <a:gd name="T13" fmla="*/ 0 60000 65536"/>
                <a:gd name="T14" fmla="*/ 0 60000 65536"/>
                <a:gd name="T15" fmla="*/ 0 w 6"/>
                <a:gd name="T16" fmla="*/ 0 h 73"/>
                <a:gd name="T17" fmla="*/ 6 w 6"/>
                <a:gd name="T18" fmla="*/ 73 h 73"/>
              </a:gdLst>
              <a:ahLst/>
              <a:cxnLst>
                <a:cxn ang="T10">
                  <a:pos x="T0" y="T1"/>
                </a:cxn>
                <a:cxn ang="T11">
                  <a:pos x="T2" y="T3"/>
                </a:cxn>
                <a:cxn ang="T12">
                  <a:pos x="T4" y="T5"/>
                </a:cxn>
                <a:cxn ang="T13">
                  <a:pos x="T6" y="T7"/>
                </a:cxn>
                <a:cxn ang="T14">
                  <a:pos x="T8" y="T9"/>
                </a:cxn>
              </a:cxnLst>
              <a:rect l="T15" t="T16" r="T17" b="T18"/>
              <a:pathLst>
                <a:path w="6" h="73">
                  <a:moveTo>
                    <a:pt x="3" y="44"/>
                  </a:moveTo>
                  <a:lnTo>
                    <a:pt x="6" y="0"/>
                  </a:lnTo>
                  <a:lnTo>
                    <a:pt x="3" y="25"/>
                  </a:lnTo>
                  <a:lnTo>
                    <a:pt x="0" y="73"/>
                  </a:lnTo>
                  <a:lnTo>
                    <a:pt x="3" y="44"/>
                  </a:lnTo>
                  <a:close/>
                </a:path>
              </a:pathLst>
            </a:custGeom>
            <a:solidFill>
              <a:srgbClr val="C7D0CE"/>
            </a:solidFill>
            <a:ln w="1905">
              <a:solidFill>
                <a:srgbClr val="000000"/>
              </a:solidFill>
              <a:round/>
              <a:headEnd/>
              <a:tailEnd/>
            </a:ln>
          </p:spPr>
          <p:txBody>
            <a:bodyPr/>
            <a:lstStyle/>
            <a:p>
              <a:endParaRPr lang="ja-JP" altLang="en-US"/>
            </a:p>
          </p:txBody>
        </p:sp>
        <p:sp>
          <p:nvSpPr>
            <p:cNvPr id="23728" name="Freeform 167"/>
            <p:cNvSpPr>
              <a:spLocks noChangeAspect="1"/>
            </p:cNvSpPr>
            <p:nvPr/>
          </p:nvSpPr>
          <p:spPr bwMode="auto">
            <a:xfrm>
              <a:off x="5144" y="10301"/>
              <a:ext cx="46" cy="25"/>
            </a:xfrm>
            <a:custGeom>
              <a:avLst/>
              <a:gdLst>
                <a:gd name="T0" fmla="*/ 0 w 41"/>
                <a:gd name="T1" fmla="*/ 0 h 22"/>
                <a:gd name="T2" fmla="*/ 651 w 41"/>
                <a:gd name="T3" fmla="*/ 0 h 22"/>
                <a:gd name="T4" fmla="*/ 600 w 41"/>
                <a:gd name="T5" fmla="*/ 468 h 22"/>
                <a:gd name="T6" fmla="*/ 0 w 41"/>
                <a:gd name="T7" fmla="*/ 468 h 22"/>
                <a:gd name="T8" fmla="*/ 0 w 41"/>
                <a:gd name="T9" fmla="*/ 0 h 22"/>
                <a:gd name="T10" fmla="*/ 0 60000 65536"/>
                <a:gd name="T11" fmla="*/ 0 60000 65536"/>
                <a:gd name="T12" fmla="*/ 0 60000 65536"/>
                <a:gd name="T13" fmla="*/ 0 60000 65536"/>
                <a:gd name="T14" fmla="*/ 0 60000 65536"/>
                <a:gd name="T15" fmla="*/ 0 w 41"/>
                <a:gd name="T16" fmla="*/ 0 h 22"/>
                <a:gd name="T17" fmla="*/ 41 w 41"/>
                <a:gd name="T18" fmla="*/ 22 h 22"/>
              </a:gdLst>
              <a:ahLst/>
              <a:cxnLst>
                <a:cxn ang="T10">
                  <a:pos x="T0" y="T1"/>
                </a:cxn>
                <a:cxn ang="T11">
                  <a:pos x="T2" y="T3"/>
                </a:cxn>
                <a:cxn ang="T12">
                  <a:pos x="T4" y="T5"/>
                </a:cxn>
                <a:cxn ang="T13">
                  <a:pos x="T6" y="T7"/>
                </a:cxn>
                <a:cxn ang="T14">
                  <a:pos x="T8" y="T9"/>
                </a:cxn>
              </a:cxnLst>
              <a:rect l="T15" t="T16" r="T17" b="T18"/>
              <a:pathLst>
                <a:path w="41" h="22">
                  <a:moveTo>
                    <a:pt x="0" y="0"/>
                  </a:moveTo>
                  <a:lnTo>
                    <a:pt x="41" y="0"/>
                  </a:lnTo>
                  <a:lnTo>
                    <a:pt x="38" y="22"/>
                  </a:lnTo>
                  <a:lnTo>
                    <a:pt x="0" y="22"/>
                  </a:lnTo>
                  <a:lnTo>
                    <a:pt x="0" y="0"/>
                  </a:lnTo>
                  <a:close/>
                </a:path>
              </a:pathLst>
            </a:custGeom>
            <a:solidFill>
              <a:srgbClr val="9C9E9D"/>
            </a:solidFill>
            <a:ln w="1905">
              <a:solidFill>
                <a:srgbClr val="000000"/>
              </a:solidFill>
              <a:round/>
              <a:headEnd/>
              <a:tailEnd/>
            </a:ln>
          </p:spPr>
          <p:txBody>
            <a:bodyPr/>
            <a:lstStyle/>
            <a:p>
              <a:endParaRPr lang="ja-JP" altLang="en-US"/>
            </a:p>
          </p:txBody>
        </p:sp>
        <p:sp>
          <p:nvSpPr>
            <p:cNvPr id="23729" name="Freeform 168"/>
            <p:cNvSpPr>
              <a:spLocks noChangeAspect="1"/>
            </p:cNvSpPr>
            <p:nvPr/>
          </p:nvSpPr>
          <p:spPr bwMode="auto">
            <a:xfrm>
              <a:off x="5262" y="10301"/>
              <a:ext cx="4" cy="50"/>
            </a:xfrm>
            <a:custGeom>
              <a:avLst/>
              <a:gdLst>
                <a:gd name="T0" fmla="*/ 4 w 4"/>
                <a:gd name="T1" fmla="*/ 0 h 44"/>
                <a:gd name="T2" fmla="*/ 0 w 4"/>
                <a:gd name="T3" fmla="*/ 319 h 44"/>
                <a:gd name="T4" fmla="*/ 0 w 4"/>
                <a:gd name="T5" fmla="*/ 955 h 44"/>
                <a:gd name="T6" fmla="*/ 0 w 4"/>
                <a:gd name="T7" fmla="*/ 468 h 44"/>
                <a:gd name="T8" fmla="*/ 4 w 4"/>
                <a:gd name="T9" fmla="*/ 0 h 44"/>
                <a:gd name="T10" fmla="*/ 0 60000 65536"/>
                <a:gd name="T11" fmla="*/ 0 60000 65536"/>
                <a:gd name="T12" fmla="*/ 0 60000 65536"/>
                <a:gd name="T13" fmla="*/ 0 60000 65536"/>
                <a:gd name="T14" fmla="*/ 0 60000 65536"/>
                <a:gd name="T15" fmla="*/ 0 w 4"/>
                <a:gd name="T16" fmla="*/ 0 h 44"/>
                <a:gd name="T17" fmla="*/ 4 w 4"/>
                <a:gd name="T18" fmla="*/ 44 h 44"/>
              </a:gdLst>
              <a:ahLst/>
              <a:cxnLst>
                <a:cxn ang="T10">
                  <a:pos x="T0" y="T1"/>
                </a:cxn>
                <a:cxn ang="T11">
                  <a:pos x="T2" y="T3"/>
                </a:cxn>
                <a:cxn ang="T12">
                  <a:pos x="T4" y="T5"/>
                </a:cxn>
                <a:cxn ang="T13">
                  <a:pos x="T6" y="T7"/>
                </a:cxn>
                <a:cxn ang="T14">
                  <a:pos x="T8" y="T9"/>
                </a:cxn>
              </a:cxnLst>
              <a:rect l="T15" t="T16" r="T17" b="T18"/>
              <a:pathLst>
                <a:path w="4" h="44">
                  <a:moveTo>
                    <a:pt x="4" y="0"/>
                  </a:moveTo>
                  <a:lnTo>
                    <a:pt x="0" y="15"/>
                  </a:lnTo>
                  <a:lnTo>
                    <a:pt x="0" y="44"/>
                  </a:lnTo>
                  <a:lnTo>
                    <a:pt x="0" y="22"/>
                  </a:lnTo>
                  <a:lnTo>
                    <a:pt x="4" y="0"/>
                  </a:lnTo>
                  <a:close/>
                </a:path>
              </a:pathLst>
            </a:custGeom>
            <a:solidFill>
              <a:srgbClr val="2A2A2A"/>
            </a:solidFill>
            <a:ln w="1905">
              <a:solidFill>
                <a:srgbClr val="000000"/>
              </a:solidFill>
              <a:round/>
              <a:headEnd/>
              <a:tailEnd/>
            </a:ln>
          </p:spPr>
          <p:txBody>
            <a:bodyPr/>
            <a:lstStyle/>
            <a:p>
              <a:endParaRPr lang="ja-JP" altLang="en-US"/>
            </a:p>
          </p:txBody>
        </p:sp>
        <p:sp>
          <p:nvSpPr>
            <p:cNvPr id="23730" name="Freeform 169"/>
            <p:cNvSpPr>
              <a:spLocks noChangeAspect="1"/>
            </p:cNvSpPr>
            <p:nvPr/>
          </p:nvSpPr>
          <p:spPr bwMode="auto">
            <a:xfrm>
              <a:off x="5449" y="10301"/>
              <a:ext cx="7" cy="53"/>
            </a:xfrm>
            <a:custGeom>
              <a:avLst/>
              <a:gdLst>
                <a:gd name="T0" fmla="*/ 0 w 6"/>
                <a:gd name="T1" fmla="*/ 0 h 47"/>
                <a:gd name="T2" fmla="*/ 226 w 6"/>
                <a:gd name="T3" fmla="*/ 413 h 47"/>
                <a:gd name="T4" fmla="*/ 0 w 6"/>
                <a:gd name="T5" fmla="*/ 856 h 47"/>
                <a:gd name="T6" fmla="*/ 0 w 6"/>
                <a:gd name="T7" fmla="*/ 413 h 47"/>
                <a:gd name="T8" fmla="*/ 0 w 6"/>
                <a:gd name="T9" fmla="*/ 0 h 47"/>
                <a:gd name="T10" fmla="*/ 0 60000 65536"/>
                <a:gd name="T11" fmla="*/ 0 60000 65536"/>
                <a:gd name="T12" fmla="*/ 0 60000 65536"/>
                <a:gd name="T13" fmla="*/ 0 60000 65536"/>
                <a:gd name="T14" fmla="*/ 0 60000 65536"/>
                <a:gd name="T15" fmla="*/ 0 w 6"/>
                <a:gd name="T16" fmla="*/ 0 h 47"/>
                <a:gd name="T17" fmla="*/ 6 w 6"/>
                <a:gd name="T18" fmla="*/ 47 h 47"/>
              </a:gdLst>
              <a:ahLst/>
              <a:cxnLst>
                <a:cxn ang="T10">
                  <a:pos x="T0" y="T1"/>
                </a:cxn>
                <a:cxn ang="T11">
                  <a:pos x="T2" y="T3"/>
                </a:cxn>
                <a:cxn ang="T12">
                  <a:pos x="T4" y="T5"/>
                </a:cxn>
                <a:cxn ang="T13">
                  <a:pos x="T6" y="T7"/>
                </a:cxn>
                <a:cxn ang="T14">
                  <a:pos x="T8" y="T9"/>
                </a:cxn>
              </a:cxnLst>
              <a:rect l="T15" t="T16" r="T17" b="T18"/>
              <a:pathLst>
                <a:path w="6" h="47">
                  <a:moveTo>
                    <a:pt x="0" y="0"/>
                  </a:moveTo>
                  <a:lnTo>
                    <a:pt x="6" y="22"/>
                  </a:lnTo>
                  <a:lnTo>
                    <a:pt x="0" y="47"/>
                  </a:lnTo>
                  <a:lnTo>
                    <a:pt x="0" y="22"/>
                  </a:lnTo>
                  <a:lnTo>
                    <a:pt x="0" y="0"/>
                  </a:lnTo>
                  <a:close/>
                </a:path>
              </a:pathLst>
            </a:custGeom>
            <a:solidFill>
              <a:srgbClr val="A0A0A0"/>
            </a:solidFill>
            <a:ln w="1905">
              <a:solidFill>
                <a:srgbClr val="000000"/>
              </a:solidFill>
              <a:round/>
              <a:headEnd/>
              <a:tailEnd/>
            </a:ln>
          </p:spPr>
          <p:txBody>
            <a:bodyPr/>
            <a:lstStyle/>
            <a:p>
              <a:endParaRPr lang="ja-JP" altLang="en-US"/>
            </a:p>
          </p:txBody>
        </p:sp>
        <p:sp>
          <p:nvSpPr>
            <p:cNvPr id="23731" name="Freeform 170"/>
            <p:cNvSpPr>
              <a:spLocks noChangeAspect="1"/>
            </p:cNvSpPr>
            <p:nvPr/>
          </p:nvSpPr>
          <p:spPr bwMode="auto">
            <a:xfrm>
              <a:off x="5391" y="10304"/>
              <a:ext cx="11" cy="65"/>
            </a:xfrm>
            <a:custGeom>
              <a:avLst/>
              <a:gdLst>
                <a:gd name="T0" fmla="*/ 92 w 10"/>
                <a:gd name="T1" fmla="*/ 0 h 57"/>
                <a:gd name="T2" fmla="*/ 92 w 10"/>
                <a:gd name="T3" fmla="*/ 659 h 57"/>
                <a:gd name="T4" fmla="*/ 92 w 10"/>
                <a:gd name="T5" fmla="*/ 1322 h 57"/>
                <a:gd name="T6" fmla="*/ 0 w 10"/>
                <a:gd name="T7" fmla="*/ 659 h 57"/>
                <a:gd name="T8" fmla="*/ 92 w 10"/>
                <a:gd name="T9" fmla="*/ 0 h 57"/>
                <a:gd name="T10" fmla="*/ 0 60000 65536"/>
                <a:gd name="T11" fmla="*/ 0 60000 65536"/>
                <a:gd name="T12" fmla="*/ 0 60000 65536"/>
                <a:gd name="T13" fmla="*/ 0 60000 65536"/>
                <a:gd name="T14" fmla="*/ 0 60000 65536"/>
                <a:gd name="T15" fmla="*/ 0 w 10"/>
                <a:gd name="T16" fmla="*/ 0 h 57"/>
                <a:gd name="T17" fmla="*/ 10 w 10"/>
                <a:gd name="T18" fmla="*/ 57 h 57"/>
              </a:gdLst>
              <a:ahLst/>
              <a:cxnLst>
                <a:cxn ang="T10">
                  <a:pos x="T0" y="T1"/>
                </a:cxn>
                <a:cxn ang="T11">
                  <a:pos x="T2" y="T3"/>
                </a:cxn>
                <a:cxn ang="T12">
                  <a:pos x="T4" y="T5"/>
                </a:cxn>
                <a:cxn ang="T13">
                  <a:pos x="T6" y="T7"/>
                </a:cxn>
                <a:cxn ang="T14">
                  <a:pos x="T8" y="T9"/>
                </a:cxn>
              </a:cxnLst>
              <a:rect l="T15" t="T16" r="T17" b="T18"/>
              <a:pathLst>
                <a:path w="10" h="57">
                  <a:moveTo>
                    <a:pt x="10" y="0"/>
                  </a:moveTo>
                  <a:lnTo>
                    <a:pt x="10" y="28"/>
                  </a:lnTo>
                  <a:lnTo>
                    <a:pt x="10" y="57"/>
                  </a:lnTo>
                  <a:lnTo>
                    <a:pt x="0" y="28"/>
                  </a:lnTo>
                  <a:lnTo>
                    <a:pt x="10" y="0"/>
                  </a:lnTo>
                  <a:close/>
                </a:path>
              </a:pathLst>
            </a:custGeom>
            <a:solidFill>
              <a:srgbClr val="9D9D9D"/>
            </a:solidFill>
            <a:ln w="1905">
              <a:solidFill>
                <a:srgbClr val="000000"/>
              </a:solidFill>
              <a:round/>
              <a:headEnd/>
              <a:tailEnd/>
            </a:ln>
          </p:spPr>
          <p:txBody>
            <a:bodyPr/>
            <a:lstStyle/>
            <a:p>
              <a:endParaRPr lang="ja-JP" altLang="en-US"/>
            </a:p>
          </p:txBody>
        </p:sp>
        <p:sp>
          <p:nvSpPr>
            <p:cNvPr id="23732" name="Freeform 171"/>
            <p:cNvSpPr>
              <a:spLocks noChangeAspect="1"/>
            </p:cNvSpPr>
            <p:nvPr/>
          </p:nvSpPr>
          <p:spPr bwMode="auto">
            <a:xfrm>
              <a:off x="5116" y="10236"/>
              <a:ext cx="1" cy="90"/>
            </a:xfrm>
            <a:custGeom>
              <a:avLst/>
              <a:gdLst>
                <a:gd name="T0" fmla="*/ 0 w 1"/>
                <a:gd name="T1" fmla="*/ 795 h 79"/>
                <a:gd name="T2" fmla="*/ 0 w 1"/>
                <a:gd name="T3" fmla="*/ 0 h 79"/>
                <a:gd name="T4" fmla="*/ 0 w 1"/>
                <a:gd name="T5" fmla="*/ 996 h 79"/>
                <a:gd name="T6" fmla="*/ 0 w 1"/>
                <a:gd name="T7" fmla="*/ 1807 h 79"/>
                <a:gd name="T8" fmla="*/ 0 w 1"/>
                <a:gd name="T9" fmla="*/ 795 h 79"/>
                <a:gd name="T10" fmla="*/ 0 60000 65536"/>
                <a:gd name="T11" fmla="*/ 0 60000 65536"/>
                <a:gd name="T12" fmla="*/ 0 60000 65536"/>
                <a:gd name="T13" fmla="*/ 0 60000 65536"/>
                <a:gd name="T14" fmla="*/ 0 60000 65536"/>
                <a:gd name="T15" fmla="*/ 0 w 1"/>
                <a:gd name="T16" fmla="*/ 0 h 79"/>
                <a:gd name="T17" fmla="*/ 1 w 1"/>
                <a:gd name="T18" fmla="*/ 79 h 79"/>
              </a:gdLst>
              <a:ahLst/>
              <a:cxnLst>
                <a:cxn ang="T10">
                  <a:pos x="T0" y="T1"/>
                </a:cxn>
                <a:cxn ang="T11">
                  <a:pos x="T2" y="T3"/>
                </a:cxn>
                <a:cxn ang="T12">
                  <a:pos x="T4" y="T5"/>
                </a:cxn>
                <a:cxn ang="T13">
                  <a:pos x="T6" y="T7"/>
                </a:cxn>
                <a:cxn ang="T14">
                  <a:pos x="T8" y="T9"/>
                </a:cxn>
              </a:cxnLst>
              <a:rect l="T15" t="T16" r="T17" b="T18"/>
              <a:pathLst>
                <a:path w="1" h="79">
                  <a:moveTo>
                    <a:pt x="0" y="35"/>
                  </a:moveTo>
                  <a:lnTo>
                    <a:pt x="0" y="0"/>
                  </a:lnTo>
                  <a:lnTo>
                    <a:pt x="0" y="44"/>
                  </a:lnTo>
                  <a:lnTo>
                    <a:pt x="0" y="79"/>
                  </a:lnTo>
                  <a:lnTo>
                    <a:pt x="0" y="35"/>
                  </a:lnTo>
                  <a:close/>
                </a:path>
              </a:pathLst>
            </a:custGeom>
            <a:solidFill>
              <a:srgbClr val="505050"/>
            </a:solidFill>
            <a:ln w="1905">
              <a:solidFill>
                <a:srgbClr val="000000"/>
              </a:solidFill>
              <a:round/>
              <a:headEnd/>
              <a:tailEnd/>
            </a:ln>
          </p:spPr>
          <p:txBody>
            <a:bodyPr/>
            <a:lstStyle/>
            <a:p>
              <a:endParaRPr lang="ja-JP" altLang="en-US"/>
            </a:p>
          </p:txBody>
        </p:sp>
        <p:sp>
          <p:nvSpPr>
            <p:cNvPr id="23733" name="Rectangle 172"/>
            <p:cNvSpPr>
              <a:spLocks noChangeAspect="1" noChangeArrowheads="1"/>
            </p:cNvSpPr>
            <p:nvPr/>
          </p:nvSpPr>
          <p:spPr bwMode="auto">
            <a:xfrm>
              <a:off x="5030" y="10276"/>
              <a:ext cx="96" cy="57"/>
            </a:xfrm>
            <a:prstGeom prst="rect">
              <a:avLst/>
            </a:prstGeom>
            <a:solidFill>
              <a:srgbClr val="737373"/>
            </a:solidFill>
            <a:ln w="1905">
              <a:solidFill>
                <a:srgbClr val="000000"/>
              </a:solidFill>
              <a:miter lim="800000"/>
              <a:headEnd/>
              <a:tailEnd/>
            </a:ln>
          </p:spPr>
          <p:txBody>
            <a:bodyPr/>
            <a:lstStyle/>
            <a:p>
              <a:pPr algn="ctr"/>
              <a:endParaRPr lang="ja-JP" altLang="en-US" b="0" u="none">
                <a:solidFill>
                  <a:schemeClr val="tx1"/>
                </a:solidFill>
                <a:latin typeface="Arial" pitchFamily="34" charset="0"/>
              </a:endParaRPr>
            </a:p>
          </p:txBody>
        </p:sp>
        <p:sp>
          <p:nvSpPr>
            <p:cNvPr id="23734" name="Rectangle 173"/>
            <p:cNvSpPr>
              <a:spLocks noChangeAspect="1" noChangeArrowheads="1"/>
            </p:cNvSpPr>
            <p:nvPr/>
          </p:nvSpPr>
          <p:spPr bwMode="auto">
            <a:xfrm>
              <a:off x="5370" y="10187"/>
              <a:ext cx="111" cy="28"/>
            </a:xfrm>
            <a:prstGeom prst="rect">
              <a:avLst/>
            </a:prstGeom>
            <a:solidFill>
              <a:srgbClr val="BEAB6F"/>
            </a:solidFill>
            <a:ln w="1905">
              <a:solidFill>
                <a:srgbClr val="000000"/>
              </a:solidFill>
              <a:miter lim="800000"/>
              <a:headEnd/>
              <a:tailEnd/>
            </a:ln>
          </p:spPr>
          <p:txBody>
            <a:bodyPr/>
            <a:lstStyle/>
            <a:p>
              <a:pPr algn="ctr"/>
              <a:endParaRPr lang="ja-JP" altLang="en-US" b="0" u="none">
                <a:solidFill>
                  <a:schemeClr val="tx1"/>
                </a:solidFill>
                <a:latin typeface="Arial" pitchFamily="34" charset="0"/>
              </a:endParaRPr>
            </a:p>
          </p:txBody>
        </p:sp>
        <p:sp>
          <p:nvSpPr>
            <p:cNvPr id="23735" name="Rectangle 174"/>
            <p:cNvSpPr>
              <a:spLocks noChangeAspect="1" noChangeArrowheads="1"/>
            </p:cNvSpPr>
            <p:nvPr/>
          </p:nvSpPr>
          <p:spPr bwMode="auto">
            <a:xfrm>
              <a:off x="5187" y="10125"/>
              <a:ext cx="115" cy="62"/>
            </a:xfrm>
            <a:prstGeom prst="rect">
              <a:avLst/>
            </a:prstGeom>
            <a:solidFill>
              <a:srgbClr val="BEADBB"/>
            </a:solidFill>
            <a:ln w="1905">
              <a:solidFill>
                <a:srgbClr val="000000"/>
              </a:solidFill>
              <a:miter lim="800000"/>
              <a:headEnd/>
              <a:tailEnd/>
            </a:ln>
          </p:spPr>
          <p:txBody>
            <a:bodyPr/>
            <a:lstStyle/>
            <a:p>
              <a:pPr algn="ctr"/>
              <a:endParaRPr lang="ja-JP" altLang="en-US" b="0" u="none">
                <a:solidFill>
                  <a:schemeClr val="tx1"/>
                </a:solidFill>
                <a:latin typeface="Arial" pitchFamily="34" charset="0"/>
              </a:endParaRPr>
            </a:p>
          </p:txBody>
        </p:sp>
        <p:pic>
          <p:nvPicPr>
            <p:cNvPr id="23736" name="Picture 175"/>
            <p:cNvPicPr>
              <a:picLocks noChangeAspect="1" noChangeArrowheads="1"/>
            </p:cNvPicPr>
            <p:nvPr/>
          </p:nvPicPr>
          <p:blipFill>
            <a:blip r:embed="rId26" cstate="print"/>
            <a:srcRect/>
            <a:stretch>
              <a:fillRect/>
            </a:stretch>
          </p:blipFill>
          <p:spPr bwMode="auto">
            <a:xfrm>
              <a:off x="5315" y="10106"/>
              <a:ext cx="140" cy="85"/>
            </a:xfrm>
            <a:prstGeom prst="rect">
              <a:avLst/>
            </a:prstGeom>
            <a:noFill/>
            <a:ln w="9525">
              <a:noFill/>
              <a:miter lim="800000"/>
              <a:headEnd/>
              <a:tailEnd/>
            </a:ln>
          </p:spPr>
        </p:pic>
        <p:pic>
          <p:nvPicPr>
            <p:cNvPr id="23737" name="Picture 176"/>
            <p:cNvPicPr>
              <a:picLocks noChangeAspect="1" noChangeArrowheads="1"/>
            </p:cNvPicPr>
            <p:nvPr/>
          </p:nvPicPr>
          <p:blipFill>
            <a:blip r:embed="rId27" cstate="print"/>
            <a:srcRect/>
            <a:stretch>
              <a:fillRect/>
            </a:stretch>
          </p:blipFill>
          <p:spPr bwMode="auto">
            <a:xfrm>
              <a:off x="5315" y="10106"/>
              <a:ext cx="140" cy="85"/>
            </a:xfrm>
            <a:prstGeom prst="rect">
              <a:avLst/>
            </a:prstGeom>
            <a:noFill/>
            <a:ln w="9525">
              <a:noFill/>
              <a:miter lim="800000"/>
              <a:headEnd/>
              <a:tailEnd/>
            </a:ln>
          </p:spPr>
        </p:pic>
        <p:sp>
          <p:nvSpPr>
            <p:cNvPr id="23738" name="Freeform 177"/>
            <p:cNvSpPr>
              <a:spLocks noChangeAspect="1"/>
            </p:cNvSpPr>
            <p:nvPr/>
          </p:nvSpPr>
          <p:spPr bwMode="auto">
            <a:xfrm>
              <a:off x="5048" y="10107"/>
              <a:ext cx="103" cy="36"/>
            </a:xfrm>
            <a:custGeom>
              <a:avLst/>
              <a:gdLst>
                <a:gd name="T0" fmla="*/ 1737 w 91"/>
                <a:gd name="T1" fmla="*/ 529 h 32"/>
                <a:gd name="T2" fmla="*/ 1771 w 91"/>
                <a:gd name="T3" fmla="*/ 0 h 32"/>
                <a:gd name="T4" fmla="*/ 3 w 91"/>
                <a:gd name="T5" fmla="*/ 0 h 32"/>
                <a:gd name="T6" fmla="*/ 0 w 91"/>
                <a:gd name="T7" fmla="*/ 529 h 32"/>
                <a:gd name="T8" fmla="*/ 1737 w 91"/>
                <a:gd name="T9" fmla="*/ 529 h 32"/>
                <a:gd name="T10" fmla="*/ 0 60000 65536"/>
                <a:gd name="T11" fmla="*/ 0 60000 65536"/>
                <a:gd name="T12" fmla="*/ 0 60000 65536"/>
                <a:gd name="T13" fmla="*/ 0 60000 65536"/>
                <a:gd name="T14" fmla="*/ 0 60000 65536"/>
                <a:gd name="T15" fmla="*/ 0 w 91"/>
                <a:gd name="T16" fmla="*/ 0 h 32"/>
                <a:gd name="T17" fmla="*/ 91 w 91"/>
                <a:gd name="T18" fmla="*/ 32 h 32"/>
              </a:gdLst>
              <a:ahLst/>
              <a:cxnLst>
                <a:cxn ang="T10">
                  <a:pos x="T0" y="T1"/>
                </a:cxn>
                <a:cxn ang="T11">
                  <a:pos x="T2" y="T3"/>
                </a:cxn>
                <a:cxn ang="T12">
                  <a:pos x="T4" y="T5"/>
                </a:cxn>
                <a:cxn ang="T13">
                  <a:pos x="T6" y="T7"/>
                </a:cxn>
                <a:cxn ang="T14">
                  <a:pos x="T8" y="T9"/>
                </a:cxn>
              </a:cxnLst>
              <a:rect l="T15" t="T16" r="T17" b="T18"/>
              <a:pathLst>
                <a:path w="91" h="32">
                  <a:moveTo>
                    <a:pt x="88" y="32"/>
                  </a:moveTo>
                  <a:lnTo>
                    <a:pt x="91" y="0"/>
                  </a:lnTo>
                  <a:lnTo>
                    <a:pt x="3" y="0"/>
                  </a:lnTo>
                  <a:lnTo>
                    <a:pt x="0" y="32"/>
                  </a:lnTo>
                  <a:lnTo>
                    <a:pt x="88" y="32"/>
                  </a:lnTo>
                  <a:close/>
                </a:path>
              </a:pathLst>
            </a:custGeom>
            <a:solidFill>
              <a:srgbClr val="BEAB6F"/>
            </a:solidFill>
            <a:ln w="1905">
              <a:solidFill>
                <a:srgbClr val="000000"/>
              </a:solidFill>
              <a:round/>
              <a:headEnd/>
              <a:tailEnd/>
            </a:ln>
          </p:spPr>
          <p:txBody>
            <a:bodyPr/>
            <a:lstStyle/>
            <a:p>
              <a:endParaRPr lang="ja-JP" altLang="en-US"/>
            </a:p>
          </p:txBody>
        </p:sp>
        <p:sp>
          <p:nvSpPr>
            <p:cNvPr id="23739" name="Freeform 178"/>
            <p:cNvSpPr>
              <a:spLocks noChangeAspect="1"/>
            </p:cNvSpPr>
            <p:nvPr/>
          </p:nvSpPr>
          <p:spPr bwMode="auto">
            <a:xfrm>
              <a:off x="5245" y="10160"/>
              <a:ext cx="75" cy="58"/>
            </a:xfrm>
            <a:custGeom>
              <a:avLst/>
              <a:gdLst>
                <a:gd name="T0" fmla="*/ 1417 w 66"/>
                <a:gd name="T1" fmla="*/ 1109 h 51"/>
                <a:gd name="T2" fmla="*/ 1360 w 66"/>
                <a:gd name="T3" fmla="*/ 0 h 51"/>
                <a:gd name="T4" fmla="*/ 0 w 66"/>
                <a:gd name="T5" fmla="*/ 0 h 51"/>
                <a:gd name="T6" fmla="*/ 0 w 66"/>
                <a:gd name="T7" fmla="*/ 1109 h 51"/>
                <a:gd name="T8" fmla="*/ 1417 w 66"/>
                <a:gd name="T9" fmla="*/ 1109 h 51"/>
                <a:gd name="T10" fmla="*/ 0 60000 65536"/>
                <a:gd name="T11" fmla="*/ 0 60000 65536"/>
                <a:gd name="T12" fmla="*/ 0 60000 65536"/>
                <a:gd name="T13" fmla="*/ 0 60000 65536"/>
                <a:gd name="T14" fmla="*/ 0 60000 65536"/>
                <a:gd name="T15" fmla="*/ 0 w 66"/>
                <a:gd name="T16" fmla="*/ 0 h 51"/>
                <a:gd name="T17" fmla="*/ 66 w 66"/>
                <a:gd name="T18" fmla="*/ 51 h 51"/>
              </a:gdLst>
              <a:ahLst/>
              <a:cxnLst>
                <a:cxn ang="T10">
                  <a:pos x="T0" y="T1"/>
                </a:cxn>
                <a:cxn ang="T11">
                  <a:pos x="T2" y="T3"/>
                </a:cxn>
                <a:cxn ang="T12">
                  <a:pos x="T4" y="T5"/>
                </a:cxn>
                <a:cxn ang="T13">
                  <a:pos x="T6" y="T7"/>
                </a:cxn>
                <a:cxn ang="T14">
                  <a:pos x="T8" y="T9"/>
                </a:cxn>
              </a:cxnLst>
              <a:rect l="T15" t="T16" r="T17" b="T18"/>
              <a:pathLst>
                <a:path w="66" h="51">
                  <a:moveTo>
                    <a:pt x="66" y="51"/>
                  </a:moveTo>
                  <a:lnTo>
                    <a:pt x="63" y="0"/>
                  </a:lnTo>
                  <a:lnTo>
                    <a:pt x="0" y="0"/>
                  </a:lnTo>
                  <a:lnTo>
                    <a:pt x="0" y="51"/>
                  </a:lnTo>
                  <a:lnTo>
                    <a:pt x="66" y="51"/>
                  </a:lnTo>
                  <a:close/>
                </a:path>
              </a:pathLst>
            </a:custGeom>
            <a:solidFill>
              <a:srgbClr val="BECAC7"/>
            </a:solidFill>
            <a:ln w="1905">
              <a:solidFill>
                <a:srgbClr val="000000"/>
              </a:solidFill>
              <a:round/>
              <a:headEnd/>
              <a:tailEnd/>
            </a:ln>
          </p:spPr>
          <p:txBody>
            <a:bodyPr/>
            <a:lstStyle/>
            <a:p>
              <a:endParaRPr lang="ja-JP" altLang="en-US"/>
            </a:p>
          </p:txBody>
        </p:sp>
        <p:sp>
          <p:nvSpPr>
            <p:cNvPr id="23740" name="Rectangle 179"/>
            <p:cNvSpPr>
              <a:spLocks noChangeAspect="1" noChangeArrowheads="1"/>
            </p:cNvSpPr>
            <p:nvPr/>
          </p:nvSpPr>
          <p:spPr bwMode="auto">
            <a:xfrm>
              <a:off x="5030" y="10236"/>
              <a:ext cx="96" cy="50"/>
            </a:xfrm>
            <a:prstGeom prst="rect">
              <a:avLst/>
            </a:prstGeom>
            <a:solidFill>
              <a:srgbClr val="BECAC7"/>
            </a:solidFill>
            <a:ln w="1905">
              <a:solidFill>
                <a:srgbClr val="000000"/>
              </a:solidFill>
              <a:miter lim="800000"/>
              <a:headEnd/>
              <a:tailEnd/>
            </a:ln>
          </p:spPr>
          <p:txBody>
            <a:bodyPr/>
            <a:lstStyle/>
            <a:p>
              <a:pPr algn="ctr"/>
              <a:endParaRPr lang="ja-JP" altLang="en-US" b="0" u="none">
                <a:solidFill>
                  <a:schemeClr val="tx1"/>
                </a:solidFill>
                <a:latin typeface="Arial" pitchFamily="34" charset="0"/>
              </a:endParaRPr>
            </a:p>
          </p:txBody>
        </p:sp>
        <p:sp>
          <p:nvSpPr>
            <p:cNvPr id="23741" name="Freeform 180"/>
            <p:cNvSpPr>
              <a:spLocks noChangeAspect="1"/>
            </p:cNvSpPr>
            <p:nvPr/>
          </p:nvSpPr>
          <p:spPr bwMode="auto">
            <a:xfrm>
              <a:off x="5402" y="10304"/>
              <a:ext cx="90" cy="32"/>
            </a:xfrm>
            <a:custGeom>
              <a:avLst/>
              <a:gdLst>
                <a:gd name="T0" fmla="*/ 1807 w 79"/>
                <a:gd name="T1" fmla="*/ 693 h 28"/>
                <a:gd name="T2" fmla="*/ 1740 w 79"/>
                <a:gd name="T3" fmla="*/ 0 h 28"/>
                <a:gd name="T4" fmla="*/ 0 w 79"/>
                <a:gd name="T5" fmla="*/ 0 h 28"/>
                <a:gd name="T6" fmla="*/ 0 w 79"/>
                <a:gd name="T7" fmla="*/ 693 h 28"/>
                <a:gd name="T8" fmla="*/ 1807 w 79"/>
                <a:gd name="T9" fmla="*/ 693 h 28"/>
                <a:gd name="T10" fmla="*/ 0 60000 65536"/>
                <a:gd name="T11" fmla="*/ 0 60000 65536"/>
                <a:gd name="T12" fmla="*/ 0 60000 65536"/>
                <a:gd name="T13" fmla="*/ 0 60000 65536"/>
                <a:gd name="T14" fmla="*/ 0 60000 65536"/>
                <a:gd name="T15" fmla="*/ 0 w 79"/>
                <a:gd name="T16" fmla="*/ 0 h 28"/>
                <a:gd name="T17" fmla="*/ 79 w 79"/>
                <a:gd name="T18" fmla="*/ 28 h 28"/>
              </a:gdLst>
              <a:ahLst/>
              <a:cxnLst>
                <a:cxn ang="T10">
                  <a:pos x="T0" y="T1"/>
                </a:cxn>
                <a:cxn ang="T11">
                  <a:pos x="T2" y="T3"/>
                </a:cxn>
                <a:cxn ang="T12">
                  <a:pos x="T4" y="T5"/>
                </a:cxn>
                <a:cxn ang="T13">
                  <a:pos x="T6" y="T7"/>
                </a:cxn>
                <a:cxn ang="T14">
                  <a:pos x="T8" y="T9"/>
                </a:cxn>
              </a:cxnLst>
              <a:rect l="T15" t="T16" r="T17" b="T18"/>
              <a:pathLst>
                <a:path w="79" h="28">
                  <a:moveTo>
                    <a:pt x="79" y="28"/>
                  </a:moveTo>
                  <a:lnTo>
                    <a:pt x="76" y="0"/>
                  </a:lnTo>
                  <a:lnTo>
                    <a:pt x="0" y="0"/>
                  </a:lnTo>
                  <a:lnTo>
                    <a:pt x="0" y="28"/>
                  </a:lnTo>
                  <a:lnTo>
                    <a:pt x="79" y="28"/>
                  </a:lnTo>
                  <a:close/>
                </a:path>
              </a:pathLst>
            </a:custGeom>
            <a:solidFill>
              <a:srgbClr val="7F7F7F"/>
            </a:solidFill>
            <a:ln w="1905">
              <a:solidFill>
                <a:srgbClr val="000000"/>
              </a:solidFill>
              <a:round/>
              <a:headEnd/>
              <a:tailEnd/>
            </a:ln>
          </p:spPr>
          <p:txBody>
            <a:bodyPr/>
            <a:lstStyle/>
            <a:p>
              <a:endParaRPr lang="ja-JP" altLang="en-US"/>
            </a:p>
          </p:txBody>
        </p:sp>
        <p:sp>
          <p:nvSpPr>
            <p:cNvPr id="23742" name="Rectangle 181"/>
            <p:cNvSpPr>
              <a:spLocks noChangeAspect="1" noChangeArrowheads="1"/>
            </p:cNvSpPr>
            <p:nvPr/>
          </p:nvSpPr>
          <p:spPr bwMode="auto">
            <a:xfrm>
              <a:off x="5370" y="10175"/>
              <a:ext cx="111" cy="40"/>
            </a:xfrm>
            <a:prstGeom prst="rect">
              <a:avLst/>
            </a:prstGeom>
            <a:solidFill>
              <a:srgbClr val="B2BA98"/>
            </a:solidFill>
            <a:ln w="1905">
              <a:solidFill>
                <a:srgbClr val="000000"/>
              </a:solidFill>
              <a:miter lim="800000"/>
              <a:headEnd/>
              <a:tailEnd/>
            </a:ln>
          </p:spPr>
          <p:txBody>
            <a:bodyPr/>
            <a:lstStyle/>
            <a:p>
              <a:pPr algn="ctr"/>
              <a:endParaRPr lang="ja-JP" altLang="en-US" b="0" u="none">
                <a:solidFill>
                  <a:schemeClr val="tx1"/>
                </a:solidFill>
                <a:latin typeface="Arial" pitchFamily="34" charset="0"/>
              </a:endParaRPr>
            </a:p>
          </p:txBody>
        </p:sp>
        <p:sp>
          <p:nvSpPr>
            <p:cNvPr id="23743" name="Freeform 182"/>
            <p:cNvSpPr>
              <a:spLocks noChangeAspect="1"/>
            </p:cNvSpPr>
            <p:nvPr/>
          </p:nvSpPr>
          <p:spPr bwMode="auto">
            <a:xfrm>
              <a:off x="5370" y="10175"/>
              <a:ext cx="1" cy="61"/>
            </a:xfrm>
            <a:custGeom>
              <a:avLst/>
              <a:gdLst>
                <a:gd name="T0" fmla="*/ 0 w 1"/>
                <a:gd name="T1" fmla="*/ 0 h 54"/>
                <a:gd name="T2" fmla="*/ 0 w 1"/>
                <a:gd name="T3" fmla="*/ 293 h 54"/>
                <a:gd name="T4" fmla="*/ 0 w 1"/>
                <a:gd name="T5" fmla="*/ 1010 h 54"/>
                <a:gd name="T6" fmla="*/ 0 w 1"/>
                <a:gd name="T7" fmla="*/ 470 h 54"/>
                <a:gd name="T8" fmla="*/ 0 w 1"/>
                <a:gd name="T9" fmla="*/ 0 h 54"/>
                <a:gd name="T10" fmla="*/ 0 60000 65536"/>
                <a:gd name="T11" fmla="*/ 0 60000 65536"/>
                <a:gd name="T12" fmla="*/ 0 60000 65536"/>
                <a:gd name="T13" fmla="*/ 0 60000 65536"/>
                <a:gd name="T14" fmla="*/ 0 60000 65536"/>
                <a:gd name="T15" fmla="*/ 0 w 1"/>
                <a:gd name="T16" fmla="*/ 0 h 54"/>
                <a:gd name="T17" fmla="*/ 1 w 1"/>
                <a:gd name="T18" fmla="*/ 54 h 54"/>
              </a:gdLst>
              <a:ahLst/>
              <a:cxnLst>
                <a:cxn ang="T10">
                  <a:pos x="T0" y="T1"/>
                </a:cxn>
                <a:cxn ang="T11">
                  <a:pos x="T2" y="T3"/>
                </a:cxn>
                <a:cxn ang="T12">
                  <a:pos x="T4" y="T5"/>
                </a:cxn>
                <a:cxn ang="T13">
                  <a:pos x="T6" y="T7"/>
                </a:cxn>
                <a:cxn ang="T14">
                  <a:pos x="T8" y="T9"/>
                </a:cxn>
              </a:cxnLst>
              <a:rect l="T15" t="T16" r="T17" b="T18"/>
              <a:pathLst>
                <a:path w="1" h="54">
                  <a:moveTo>
                    <a:pt x="0" y="0"/>
                  </a:moveTo>
                  <a:lnTo>
                    <a:pt x="0" y="16"/>
                  </a:lnTo>
                  <a:lnTo>
                    <a:pt x="0" y="54"/>
                  </a:lnTo>
                  <a:lnTo>
                    <a:pt x="0" y="25"/>
                  </a:lnTo>
                  <a:lnTo>
                    <a:pt x="0" y="0"/>
                  </a:lnTo>
                  <a:close/>
                </a:path>
              </a:pathLst>
            </a:custGeom>
            <a:solidFill>
              <a:srgbClr val="CEBF8E"/>
            </a:solidFill>
            <a:ln w="1905">
              <a:solidFill>
                <a:srgbClr val="000000"/>
              </a:solidFill>
              <a:round/>
              <a:headEnd/>
              <a:tailEnd/>
            </a:ln>
          </p:spPr>
          <p:txBody>
            <a:bodyPr/>
            <a:lstStyle/>
            <a:p>
              <a:endParaRPr lang="ja-JP" altLang="en-US"/>
            </a:p>
          </p:txBody>
        </p:sp>
        <p:sp>
          <p:nvSpPr>
            <p:cNvPr id="23744" name="Rectangle 183"/>
            <p:cNvSpPr>
              <a:spLocks noChangeAspect="1" noChangeArrowheads="1"/>
            </p:cNvSpPr>
            <p:nvPr/>
          </p:nvSpPr>
          <p:spPr bwMode="auto">
            <a:xfrm>
              <a:off x="5370" y="10193"/>
              <a:ext cx="111" cy="54"/>
            </a:xfrm>
            <a:prstGeom prst="rect">
              <a:avLst/>
            </a:prstGeom>
            <a:solidFill>
              <a:srgbClr val="AAB6A4"/>
            </a:solidFill>
            <a:ln w="1905">
              <a:solidFill>
                <a:srgbClr val="000000"/>
              </a:solidFill>
              <a:miter lim="800000"/>
              <a:headEnd/>
              <a:tailEnd/>
            </a:ln>
          </p:spPr>
          <p:txBody>
            <a:bodyPr/>
            <a:lstStyle/>
            <a:p>
              <a:pPr algn="ctr"/>
              <a:endParaRPr lang="ja-JP" altLang="en-US" b="0" u="none">
                <a:solidFill>
                  <a:schemeClr val="tx1"/>
                </a:solidFill>
                <a:latin typeface="Arial" pitchFamily="34" charset="0"/>
              </a:endParaRPr>
            </a:p>
          </p:txBody>
        </p:sp>
        <p:sp>
          <p:nvSpPr>
            <p:cNvPr id="23745" name="Rectangle 184"/>
            <p:cNvSpPr>
              <a:spLocks noChangeAspect="1" noChangeArrowheads="1"/>
            </p:cNvSpPr>
            <p:nvPr/>
          </p:nvSpPr>
          <p:spPr bwMode="auto">
            <a:xfrm>
              <a:off x="5370" y="10193"/>
              <a:ext cx="111" cy="54"/>
            </a:xfrm>
            <a:prstGeom prst="rect">
              <a:avLst/>
            </a:prstGeom>
            <a:solidFill>
              <a:srgbClr val="B2BA99"/>
            </a:solidFill>
            <a:ln w="1905">
              <a:solidFill>
                <a:srgbClr val="000000"/>
              </a:solidFill>
              <a:miter lim="800000"/>
              <a:headEnd/>
              <a:tailEnd/>
            </a:ln>
          </p:spPr>
          <p:txBody>
            <a:bodyPr/>
            <a:lstStyle/>
            <a:p>
              <a:pPr algn="ctr"/>
              <a:endParaRPr lang="ja-JP" altLang="en-US" b="0" u="none">
                <a:solidFill>
                  <a:schemeClr val="tx1"/>
                </a:solidFill>
                <a:latin typeface="Arial" pitchFamily="34" charset="0"/>
              </a:endParaRPr>
            </a:p>
          </p:txBody>
        </p:sp>
        <p:sp>
          <p:nvSpPr>
            <p:cNvPr id="23746" name="Freeform 185"/>
            <p:cNvSpPr>
              <a:spLocks noChangeAspect="1"/>
            </p:cNvSpPr>
            <p:nvPr/>
          </p:nvSpPr>
          <p:spPr bwMode="auto">
            <a:xfrm>
              <a:off x="5295" y="10187"/>
              <a:ext cx="3" cy="71"/>
            </a:xfrm>
            <a:custGeom>
              <a:avLst/>
              <a:gdLst>
                <a:gd name="T0" fmla="*/ 0 w 3"/>
                <a:gd name="T1" fmla="*/ 0 h 63"/>
                <a:gd name="T2" fmla="*/ 0 w 3"/>
                <a:gd name="T3" fmla="*/ 498 h 63"/>
                <a:gd name="T4" fmla="*/ 0 w 3"/>
                <a:gd name="T5" fmla="*/ 1092 h 63"/>
                <a:gd name="T6" fmla="*/ 3 w 3"/>
                <a:gd name="T7" fmla="*/ 597 h 63"/>
                <a:gd name="T8" fmla="*/ 0 w 3"/>
                <a:gd name="T9" fmla="*/ 0 h 63"/>
                <a:gd name="T10" fmla="*/ 0 60000 65536"/>
                <a:gd name="T11" fmla="*/ 0 60000 65536"/>
                <a:gd name="T12" fmla="*/ 0 60000 65536"/>
                <a:gd name="T13" fmla="*/ 0 60000 65536"/>
                <a:gd name="T14" fmla="*/ 0 60000 65536"/>
                <a:gd name="T15" fmla="*/ 0 w 3"/>
                <a:gd name="T16" fmla="*/ 0 h 63"/>
                <a:gd name="T17" fmla="*/ 3 w 3"/>
                <a:gd name="T18" fmla="*/ 63 h 63"/>
              </a:gdLst>
              <a:ahLst/>
              <a:cxnLst>
                <a:cxn ang="T10">
                  <a:pos x="T0" y="T1"/>
                </a:cxn>
                <a:cxn ang="T11">
                  <a:pos x="T2" y="T3"/>
                </a:cxn>
                <a:cxn ang="T12">
                  <a:pos x="T4" y="T5"/>
                </a:cxn>
                <a:cxn ang="T13">
                  <a:pos x="T6" y="T7"/>
                </a:cxn>
                <a:cxn ang="T14">
                  <a:pos x="T8" y="T9"/>
                </a:cxn>
              </a:cxnLst>
              <a:rect l="T15" t="T16" r="T17" b="T18"/>
              <a:pathLst>
                <a:path w="3" h="63">
                  <a:moveTo>
                    <a:pt x="0" y="0"/>
                  </a:moveTo>
                  <a:lnTo>
                    <a:pt x="0" y="28"/>
                  </a:lnTo>
                  <a:lnTo>
                    <a:pt x="0" y="63"/>
                  </a:lnTo>
                  <a:lnTo>
                    <a:pt x="3" y="34"/>
                  </a:lnTo>
                  <a:lnTo>
                    <a:pt x="0" y="0"/>
                  </a:lnTo>
                  <a:close/>
                </a:path>
              </a:pathLst>
            </a:custGeom>
            <a:solidFill>
              <a:srgbClr val="A39EA1"/>
            </a:solidFill>
            <a:ln w="1905">
              <a:solidFill>
                <a:srgbClr val="000000"/>
              </a:solidFill>
              <a:round/>
              <a:headEnd/>
              <a:tailEnd/>
            </a:ln>
          </p:spPr>
          <p:txBody>
            <a:bodyPr/>
            <a:lstStyle/>
            <a:p>
              <a:endParaRPr lang="ja-JP" altLang="en-US"/>
            </a:p>
          </p:txBody>
        </p:sp>
        <p:sp>
          <p:nvSpPr>
            <p:cNvPr id="23747" name="Freeform 186"/>
            <p:cNvSpPr>
              <a:spLocks noChangeAspect="1"/>
            </p:cNvSpPr>
            <p:nvPr/>
          </p:nvSpPr>
          <p:spPr bwMode="auto">
            <a:xfrm>
              <a:off x="5320" y="10187"/>
              <a:ext cx="10" cy="56"/>
            </a:xfrm>
            <a:custGeom>
              <a:avLst/>
              <a:gdLst>
                <a:gd name="T0" fmla="*/ 0 w 9"/>
                <a:gd name="T1" fmla="*/ 0 h 50"/>
                <a:gd name="T2" fmla="*/ 0 w 9"/>
                <a:gd name="T3" fmla="*/ 233 h 50"/>
                <a:gd name="T4" fmla="*/ 108 w 9"/>
                <a:gd name="T5" fmla="*/ 776 h 50"/>
                <a:gd name="T6" fmla="*/ 108 w 9"/>
                <a:gd name="T7" fmla="*/ 514 h 50"/>
                <a:gd name="T8" fmla="*/ 0 w 9"/>
                <a:gd name="T9" fmla="*/ 0 h 50"/>
                <a:gd name="T10" fmla="*/ 0 60000 65536"/>
                <a:gd name="T11" fmla="*/ 0 60000 65536"/>
                <a:gd name="T12" fmla="*/ 0 60000 65536"/>
                <a:gd name="T13" fmla="*/ 0 60000 65536"/>
                <a:gd name="T14" fmla="*/ 0 60000 65536"/>
                <a:gd name="T15" fmla="*/ 0 w 9"/>
                <a:gd name="T16" fmla="*/ 0 h 50"/>
                <a:gd name="T17" fmla="*/ 9 w 9"/>
                <a:gd name="T18" fmla="*/ 50 h 50"/>
              </a:gdLst>
              <a:ahLst/>
              <a:cxnLst>
                <a:cxn ang="T10">
                  <a:pos x="T0" y="T1"/>
                </a:cxn>
                <a:cxn ang="T11">
                  <a:pos x="T2" y="T3"/>
                </a:cxn>
                <a:cxn ang="T12">
                  <a:pos x="T4" y="T5"/>
                </a:cxn>
                <a:cxn ang="T13">
                  <a:pos x="T6" y="T7"/>
                </a:cxn>
                <a:cxn ang="T14">
                  <a:pos x="T8" y="T9"/>
                </a:cxn>
              </a:cxnLst>
              <a:rect l="T15" t="T16" r="T17" b="T18"/>
              <a:pathLst>
                <a:path w="9" h="50">
                  <a:moveTo>
                    <a:pt x="0" y="0"/>
                  </a:moveTo>
                  <a:lnTo>
                    <a:pt x="0" y="15"/>
                  </a:lnTo>
                  <a:lnTo>
                    <a:pt x="9" y="50"/>
                  </a:lnTo>
                  <a:lnTo>
                    <a:pt x="9" y="34"/>
                  </a:lnTo>
                  <a:lnTo>
                    <a:pt x="0" y="0"/>
                  </a:lnTo>
                  <a:close/>
                </a:path>
              </a:pathLst>
            </a:custGeom>
            <a:solidFill>
              <a:srgbClr val="3B3B3B"/>
            </a:solidFill>
            <a:ln w="1905">
              <a:solidFill>
                <a:srgbClr val="000000"/>
              </a:solidFill>
              <a:round/>
              <a:headEnd/>
              <a:tailEnd/>
            </a:ln>
          </p:spPr>
          <p:txBody>
            <a:bodyPr/>
            <a:lstStyle/>
            <a:p>
              <a:endParaRPr lang="ja-JP" altLang="en-US"/>
            </a:p>
          </p:txBody>
        </p:sp>
        <p:sp>
          <p:nvSpPr>
            <p:cNvPr id="23748" name="Rectangle 187"/>
            <p:cNvSpPr>
              <a:spLocks noChangeAspect="1" noChangeArrowheads="1"/>
            </p:cNvSpPr>
            <p:nvPr/>
          </p:nvSpPr>
          <p:spPr bwMode="auto">
            <a:xfrm>
              <a:off x="5187" y="10218"/>
              <a:ext cx="115" cy="47"/>
            </a:xfrm>
            <a:prstGeom prst="rect">
              <a:avLst/>
            </a:prstGeom>
            <a:solidFill>
              <a:srgbClr val="AAB7AE"/>
            </a:solidFill>
            <a:ln w="1905">
              <a:solidFill>
                <a:srgbClr val="000000"/>
              </a:solidFill>
              <a:miter lim="800000"/>
              <a:headEnd/>
              <a:tailEnd/>
            </a:ln>
          </p:spPr>
          <p:txBody>
            <a:bodyPr/>
            <a:lstStyle/>
            <a:p>
              <a:pPr algn="ctr"/>
              <a:endParaRPr lang="ja-JP" altLang="en-US" b="0" u="none">
                <a:solidFill>
                  <a:schemeClr val="tx1"/>
                </a:solidFill>
                <a:latin typeface="Arial" pitchFamily="34" charset="0"/>
              </a:endParaRPr>
            </a:p>
          </p:txBody>
        </p:sp>
        <p:sp>
          <p:nvSpPr>
            <p:cNvPr id="23749" name="Freeform 188"/>
            <p:cNvSpPr>
              <a:spLocks noChangeAspect="1"/>
            </p:cNvSpPr>
            <p:nvPr/>
          </p:nvSpPr>
          <p:spPr bwMode="auto">
            <a:xfrm>
              <a:off x="5190" y="10207"/>
              <a:ext cx="4" cy="69"/>
            </a:xfrm>
            <a:custGeom>
              <a:avLst/>
              <a:gdLst>
                <a:gd name="T0" fmla="*/ 2759 w 3"/>
                <a:gd name="T1" fmla="*/ 0 h 61"/>
                <a:gd name="T2" fmla="*/ 0 w 3"/>
                <a:gd name="T3" fmla="*/ 498 h 61"/>
                <a:gd name="T4" fmla="*/ 0 w 3"/>
                <a:gd name="T5" fmla="*/ 1181 h 61"/>
                <a:gd name="T6" fmla="*/ 2759 w 3"/>
                <a:gd name="T7" fmla="*/ 611 h 61"/>
                <a:gd name="T8" fmla="*/ 2759 w 3"/>
                <a:gd name="T9" fmla="*/ 0 h 61"/>
                <a:gd name="T10" fmla="*/ 0 60000 65536"/>
                <a:gd name="T11" fmla="*/ 0 60000 65536"/>
                <a:gd name="T12" fmla="*/ 0 60000 65536"/>
                <a:gd name="T13" fmla="*/ 0 60000 65536"/>
                <a:gd name="T14" fmla="*/ 0 60000 65536"/>
                <a:gd name="T15" fmla="*/ 0 w 3"/>
                <a:gd name="T16" fmla="*/ 0 h 61"/>
                <a:gd name="T17" fmla="*/ 3 w 3"/>
                <a:gd name="T18" fmla="*/ 61 h 61"/>
              </a:gdLst>
              <a:ahLst/>
              <a:cxnLst>
                <a:cxn ang="T10">
                  <a:pos x="T0" y="T1"/>
                </a:cxn>
                <a:cxn ang="T11">
                  <a:pos x="T2" y="T3"/>
                </a:cxn>
                <a:cxn ang="T12">
                  <a:pos x="T4" y="T5"/>
                </a:cxn>
                <a:cxn ang="T13">
                  <a:pos x="T6" y="T7"/>
                </a:cxn>
                <a:cxn ang="T14">
                  <a:pos x="T8" y="T9"/>
                </a:cxn>
              </a:cxnLst>
              <a:rect l="T15" t="T16" r="T17" b="T18"/>
              <a:pathLst>
                <a:path w="3" h="61">
                  <a:moveTo>
                    <a:pt x="3" y="0"/>
                  </a:moveTo>
                  <a:lnTo>
                    <a:pt x="0" y="26"/>
                  </a:lnTo>
                  <a:lnTo>
                    <a:pt x="0" y="61"/>
                  </a:lnTo>
                  <a:lnTo>
                    <a:pt x="3" y="32"/>
                  </a:lnTo>
                  <a:lnTo>
                    <a:pt x="3" y="0"/>
                  </a:lnTo>
                  <a:close/>
                </a:path>
              </a:pathLst>
            </a:custGeom>
            <a:solidFill>
              <a:srgbClr val="C5D0CD"/>
            </a:solidFill>
            <a:ln w="1905">
              <a:solidFill>
                <a:srgbClr val="000000"/>
              </a:solidFill>
              <a:round/>
              <a:headEnd/>
              <a:tailEnd/>
            </a:ln>
          </p:spPr>
          <p:txBody>
            <a:bodyPr/>
            <a:lstStyle/>
            <a:p>
              <a:endParaRPr lang="ja-JP" altLang="en-US"/>
            </a:p>
          </p:txBody>
        </p:sp>
        <p:sp>
          <p:nvSpPr>
            <p:cNvPr id="23750" name="Freeform 189"/>
            <p:cNvSpPr>
              <a:spLocks noChangeAspect="1"/>
            </p:cNvSpPr>
            <p:nvPr/>
          </p:nvSpPr>
          <p:spPr bwMode="auto">
            <a:xfrm>
              <a:off x="5320" y="10207"/>
              <a:ext cx="10" cy="69"/>
            </a:xfrm>
            <a:custGeom>
              <a:avLst/>
              <a:gdLst>
                <a:gd name="T0" fmla="*/ 0 w 9"/>
                <a:gd name="T1" fmla="*/ 0 h 61"/>
                <a:gd name="T2" fmla="*/ 0 w 9"/>
                <a:gd name="T3" fmla="*/ 498 h 61"/>
                <a:gd name="T4" fmla="*/ 0 w 9"/>
                <a:gd name="T5" fmla="*/ 1181 h 61"/>
                <a:gd name="T6" fmla="*/ 108 w 9"/>
                <a:gd name="T7" fmla="*/ 611 h 61"/>
                <a:gd name="T8" fmla="*/ 0 w 9"/>
                <a:gd name="T9" fmla="*/ 0 h 61"/>
                <a:gd name="T10" fmla="*/ 0 60000 65536"/>
                <a:gd name="T11" fmla="*/ 0 60000 65536"/>
                <a:gd name="T12" fmla="*/ 0 60000 65536"/>
                <a:gd name="T13" fmla="*/ 0 60000 65536"/>
                <a:gd name="T14" fmla="*/ 0 60000 65536"/>
                <a:gd name="T15" fmla="*/ 0 w 9"/>
                <a:gd name="T16" fmla="*/ 0 h 61"/>
                <a:gd name="T17" fmla="*/ 9 w 9"/>
                <a:gd name="T18" fmla="*/ 61 h 61"/>
              </a:gdLst>
              <a:ahLst/>
              <a:cxnLst>
                <a:cxn ang="T10">
                  <a:pos x="T0" y="T1"/>
                </a:cxn>
                <a:cxn ang="T11">
                  <a:pos x="T2" y="T3"/>
                </a:cxn>
                <a:cxn ang="T12">
                  <a:pos x="T4" y="T5"/>
                </a:cxn>
                <a:cxn ang="T13">
                  <a:pos x="T6" y="T7"/>
                </a:cxn>
                <a:cxn ang="T14">
                  <a:pos x="T8" y="T9"/>
                </a:cxn>
              </a:cxnLst>
              <a:rect l="T15" t="T16" r="T17" b="T18"/>
              <a:pathLst>
                <a:path w="9" h="61">
                  <a:moveTo>
                    <a:pt x="0" y="0"/>
                  </a:moveTo>
                  <a:lnTo>
                    <a:pt x="0" y="26"/>
                  </a:lnTo>
                  <a:lnTo>
                    <a:pt x="0" y="61"/>
                  </a:lnTo>
                  <a:lnTo>
                    <a:pt x="9" y="32"/>
                  </a:lnTo>
                  <a:lnTo>
                    <a:pt x="0" y="0"/>
                  </a:lnTo>
                  <a:close/>
                </a:path>
              </a:pathLst>
            </a:custGeom>
            <a:solidFill>
              <a:srgbClr val="363636"/>
            </a:solidFill>
            <a:ln w="1905">
              <a:solidFill>
                <a:srgbClr val="000000"/>
              </a:solidFill>
              <a:round/>
              <a:headEnd/>
              <a:tailEnd/>
            </a:ln>
          </p:spPr>
          <p:txBody>
            <a:bodyPr/>
            <a:lstStyle/>
            <a:p>
              <a:endParaRPr lang="ja-JP" altLang="en-US"/>
            </a:p>
          </p:txBody>
        </p:sp>
        <p:sp>
          <p:nvSpPr>
            <p:cNvPr id="23751" name="Freeform 190"/>
            <p:cNvSpPr>
              <a:spLocks noChangeAspect="1"/>
            </p:cNvSpPr>
            <p:nvPr/>
          </p:nvSpPr>
          <p:spPr bwMode="auto">
            <a:xfrm>
              <a:off x="5316" y="10207"/>
              <a:ext cx="4" cy="69"/>
            </a:xfrm>
            <a:custGeom>
              <a:avLst/>
              <a:gdLst>
                <a:gd name="T0" fmla="*/ 2759 w 3"/>
                <a:gd name="T1" fmla="*/ 0 h 61"/>
                <a:gd name="T2" fmla="*/ 0 w 3"/>
                <a:gd name="T3" fmla="*/ 498 h 61"/>
                <a:gd name="T4" fmla="*/ 0 w 3"/>
                <a:gd name="T5" fmla="*/ 1181 h 61"/>
                <a:gd name="T6" fmla="*/ 2759 w 3"/>
                <a:gd name="T7" fmla="*/ 611 h 61"/>
                <a:gd name="T8" fmla="*/ 2759 w 3"/>
                <a:gd name="T9" fmla="*/ 0 h 61"/>
                <a:gd name="T10" fmla="*/ 0 60000 65536"/>
                <a:gd name="T11" fmla="*/ 0 60000 65536"/>
                <a:gd name="T12" fmla="*/ 0 60000 65536"/>
                <a:gd name="T13" fmla="*/ 0 60000 65536"/>
                <a:gd name="T14" fmla="*/ 0 60000 65536"/>
                <a:gd name="T15" fmla="*/ 0 w 3"/>
                <a:gd name="T16" fmla="*/ 0 h 61"/>
                <a:gd name="T17" fmla="*/ 3 w 3"/>
                <a:gd name="T18" fmla="*/ 61 h 61"/>
              </a:gdLst>
              <a:ahLst/>
              <a:cxnLst>
                <a:cxn ang="T10">
                  <a:pos x="T0" y="T1"/>
                </a:cxn>
                <a:cxn ang="T11">
                  <a:pos x="T2" y="T3"/>
                </a:cxn>
                <a:cxn ang="T12">
                  <a:pos x="T4" y="T5"/>
                </a:cxn>
                <a:cxn ang="T13">
                  <a:pos x="T6" y="T7"/>
                </a:cxn>
                <a:cxn ang="T14">
                  <a:pos x="T8" y="T9"/>
                </a:cxn>
              </a:cxnLst>
              <a:rect l="T15" t="T16" r="T17" b="T18"/>
              <a:pathLst>
                <a:path w="3" h="61">
                  <a:moveTo>
                    <a:pt x="3" y="0"/>
                  </a:moveTo>
                  <a:lnTo>
                    <a:pt x="0" y="26"/>
                  </a:lnTo>
                  <a:lnTo>
                    <a:pt x="0" y="61"/>
                  </a:lnTo>
                  <a:lnTo>
                    <a:pt x="3" y="32"/>
                  </a:lnTo>
                  <a:lnTo>
                    <a:pt x="3" y="0"/>
                  </a:lnTo>
                  <a:close/>
                </a:path>
              </a:pathLst>
            </a:custGeom>
            <a:solidFill>
              <a:srgbClr val="939897"/>
            </a:solidFill>
            <a:ln w="1905">
              <a:solidFill>
                <a:srgbClr val="000000"/>
              </a:solidFill>
              <a:round/>
              <a:headEnd/>
              <a:tailEnd/>
            </a:ln>
          </p:spPr>
          <p:txBody>
            <a:bodyPr/>
            <a:lstStyle/>
            <a:p>
              <a:endParaRPr lang="ja-JP" altLang="en-US"/>
            </a:p>
          </p:txBody>
        </p:sp>
        <p:sp>
          <p:nvSpPr>
            <p:cNvPr id="23752" name="Freeform 191"/>
            <p:cNvSpPr>
              <a:spLocks noChangeAspect="1"/>
            </p:cNvSpPr>
            <p:nvPr/>
          </p:nvSpPr>
          <p:spPr bwMode="auto">
            <a:xfrm>
              <a:off x="5424" y="10207"/>
              <a:ext cx="1" cy="69"/>
            </a:xfrm>
            <a:custGeom>
              <a:avLst/>
              <a:gdLst>
                <a:gd name="T0" fmla="*/ 0 w 1"/>
                <a:gd name="T1" fmla="*/ 0 h 61"/>
                <a:gd name="T2" fmla="*/ 0 w 1"/>
                <a:gd name="T3" fmla="*/ 498 h 61"/>
                <a:gd name="T4" fmla="*/ 0 w 1"/>
                <a:gd name="T5" fmla="*/ 1181 h 61"/>
                <a:gd name="T6" fmla="*/ 0 w 1"/>
                <a:gd name="T7" fmla="*/ 611 h 61"/>
                <a:gd name="T8" fmla="*/ 0 w 1"/>
                <a:gd name="T9" fmla="*/ 0 h 61"/>
                <a:gd name="T10" fmla="*/ 0 60000 65536"/>
                <a:gd name="T11" fmla="*/ 0 60000 65536"/>
                <a:gd name="T12" fmla="*/ 0 60000 65536"/>
                <a:gd name="T13" fmla="*/ 0 60000 65536"/>
                <a:gd name="T14" fmla="*/ 0 60000 65536"/>
                <a:gd name="T15" fmla="*/ 0 w 1"/>
                <a:gd name="T16" fmla="*/ 0 h 61"/>
                <a:gd name="T17" fmla="*/ 1 w 1"/>
                <a:gd name="T18" fmla="*/ 61 h 61"/>
              </a:gdLst>
              <a:ahLst/>
              <a:cxnLst>
                <a:cxn ang="T10">
                  <a:pos x="T0" y="T1"/>
                </a:cxn>
                <a:cxn ang="T11">
                  <a:pos x="T2" y="T3"/>
                </a:cxn>
                <a:cxn ang="T12">
                  <a:pos x="T4" y="T5"/>
                </a:cxn>
                <a:cxn ang="T13">
                  <a:pos x="T6" y="T7"/>
                </a:cxn>
                <a:cxn ang="T14">
                  <a:pos x="T8" y="T9"/>
                </a:cxn>
              </a:cxnLst>
              <a:rect l="T15" t="T16" r="T17" b="T18"/>
              <a:pathLst>
                <a:path w="1" h="61">
                  <a:moveTo>
                    <a:pt x="0" y="0"/>
                  </a:moveTo>
                  <a:lnTo>
                    <a:pt x="0" y="26"/>
                  </a:lnTo>
                  <a:lnTo>
                    <a:pt x="0" y="61"/>
                  </a:lnTo>
                  <a:lnTo>
                    <a:pt x="0" y="32"/>
                  </a:lnTo>
                  <a:lnTo>
                    <a:pt x="0" y="0"/>
                  </a:lnTo>
                  <a:close/>
                </a:path>
              </a:pathLst>
            </a:custGeom>
            <a:solidFill>
              <a:srgbClr val="666666"/>
            </a:solidFill>
            <a:ln w="1905">
              <a:solidFill>
                <a:srgbClr val="000000"/>
              </a:solidFill>
              <a:round/>
              <a:headEnd/>
              <a:tailEnd/>
            </a:ln>
          </p:spPr>
          <p:txBody>
            <a:bodyPr/>
            <a:lstStyle/>
            <a:p>
              <a:endParaRPr lang="ja-JP" altLang="en-US"/>
            </a:p>
          </p:txBody>
        </p:sp>
        <p:sp>
          <p:nvSpPr>
            <p:cNvPr id="23753" name="Freeform 192"/>
            <p:cNvSpPr>
              <a:spLocks noChangeAspect="1"/>
            </p:cNvSpPr>
            <p:nvPr/>
          </p:nvSpPr>
          <p:spPr bwMode="auto">
            <a:xfrm>
              <a:off x="5240" y="10236"/>
              <a:ext cx="76" cy="40"/>
            </a:xfrm>
            <a:custGeom>
              <a:avLst/>
              <a:gdLst>
                <a:gd name="T0" fmla="*/ 1383 w 67"/>
                <a:gd name="T1" fmla="*/ 0 h 35"/>
                <a:gd name="T2" fmla="*/ 0 w 67"/>
                <a:gd name="T3" fmla="*/ 0 h 35"/>
                <a:gd name="T4" fmla="*/ 88 w 67"/>
                <a:gd name="T5" fmla="*/ 877 h 35"/>
                <a:gd name="T6" fmla="*/ 1383 w 67"/>
                <a:gd name="T7" fmla="*/ 877 h 35"/>
                <a:gd name="T8" fmla="*/ 1383 w 67"/>
                <a:gd name="T9" fmla="*/ 0 h 35"/>
                <a:gd name="T10" fmla="*/ 0 60000 65536"/>
                <a:gd name="T11" fmla="*/ 0 60000 65536"/>
                <a:gd name="T12" fmla="*/ 0 60000 65536"/>
                <a:gd name="T13" fmla="*/ 0 60000 65536"/>
                <a:gd name="T14" fmla="*/ 0 60000 65536"/>
                <a:gd name="T15" fmla="*/ 0 w 67"/>
                <a:gd name="T16" fmla="*/ 0 h 35"/>
                <a:gd name="T17" fmla="*/ 67 w 67"/>
                <a:gd name="T18" fmla="*/ 35 h 35"/>
              </a:gdLst>
              <a:ahLst/>
              <a:cxnLst>
                <a:cxn ang="T10">
                  <a:pos x="T0" y="T1"/>
                </a:cxn>
                <a:cxn ang="T11">
                  <a:pos x="T2" y="T3"/>
                </a:cxn>
                <a:cxn ang="T12">
                  <a:pos x="T4" y="T5"/>
                </a:cxn>
                <a:cxn ang="T13">
                  <a:pos x="T6" y="T7"/>
                </a:cxn>
                <a:cxn ang="T14">
                  <a:pos x="T8" y="T9"/>
                </a:cxn>
              </a:cxnLst>
              <a:rect l="T15" t="T16" r="T17" b="T18"/>
              <a:pathLst>
                <a:path w="67" h="35">
                  <a:moveTo>
                    <a:pt x="67" y="0"/>
                  </a:moveTo>
                  <a:lnTo>
                    <a:pt x="0" y="0"/>
                  </a:lnTo>
                  <a:lnTo>
                    <a:pt x="4" y="35"/>
                  </a:lnTo>
                  <a:lnTo>
                    <a:pt x="67" y="35"/>
                  </a:lnTo>
                  <a:lnTo>
                    <a:pt x="67" y="0"/>
                  </a:lnTo>
                  <a:close/>
                </a:path>
              </a:pathLst>
            </a:custGeom>
            <a:solidFill>
              <a:srgbClr val="A4B5AA"/>
            </a:solidFill>
            <a:ln w="1905">
              <a:solidFill>
                <a:srgbClr val="000000"/>
              </a:solidFill>
              <a:round/>
              <a:headEnd/>
              <a:tailEnd/>
            </a:ln>
          </p:spPr>
          <p:txBody>
            <a:bodyPr/>
            <a:lstStyle/>
            <a:p>
              <a:endParaRPr lang="ja-JP" altLang="en-US"/>
            </a:p>
          </p:txBody>
        </p:sp>
        <p:sp>
          <p:nvSpPr>
            <p:cNvPr id="23754" name="Rectangle 193"/>
            <p:cNvSpPr>
              <a:spLocks noChangeAspect="1" noChangeArrowheads="1"/>
            </p:cNvSpPr>
            <p:nvPr/>
          </p:nvSpPr>
          <p:spPr bwMode="auto">
            <a:xfrm>
              <a:off x="5320" y="10236"/>
              <a:ext cx="111" cy="50"/>
            </a:xfrm>
            <a:prstGeom prst="rect">
              <a:avLst/>
            </a:prstGeom>
            <a:solidFill>
              <a:srgbClr val="9BA79D"/>
            </a:solidFill>
            <a:ln w="1905">
              <a:solidFill>
                <a:srgbClr val="000000"/>
              </a:solidFill>
              <a:miter lim="800000"/>
              <a:headEnd/>
              <a:tailEnd/>
            </a:ln>
          </p:spPr>
          <p:txBody>
            <a:bodyPr/>
            <a:lstStyle/>
            <a:p>
              <a:pPr algn="ctr"/>
              <a:endParaRPr lang="ja-JP" altLang="en-US" b="0" u="none">
                <a:solidFill>
                  <a:schemeClr val="tx1"/>
                </a:solidFill>
                <a:latin typeface="Arial" pitchFamily="34" charset="0"/>
              </a:endParaRPr>
            </a:p>
          </p:txBody>
        </p:sp>
        <p:sp>
          <p:nvSpPr>
            <p:cNvPr id="23755" name="Freeform 194"/>
            <p:cNvSpPr>
              <a:spLocks noChangeAspect="1"/>
            </p:cNvSpPr>
            <p:nvPr/>
          </p:nvSpPr>
          <p:spPr bwMode="auto">
            <a:xfrm>
              <a:off x="5187" y="10258"/>
              <a:ext cx="3" cy="68"/>
            </a:xfrm>
            <a:custGeom>
              <a:avLst/>
              <a:gdLst>
                <a:gd name="T0" fmla="*/ 0 w 3"/>
                <a:gd name="T1" fmla="*/ 0 h 60"/>
                <a:gd name="T2" fmla="*/ 0 w 3"/>
                <a:gd name="T3" fmla="*/ 493 h 60"/>
                <a:gd name="T4" fmla="*/ 0 w 3"/>
                <a:gd name="T5" fmla="*/ 1210 h 60"/>
                <a:gd name="T6" fmla="*/ 3 w 3"/>
                <a:gd name="T7" fmla="*/ 768 h 60"/>
                <a:gd name="T8" fmla="*/ 0 w 3"/>
                <a:gd name="T9" fmla="*/ 0 h 60"/>
                <a:gd name="T10" fmla="*/ 0 60000 65536"/>
                <a:gd name="T11" fmla="*/ 0 60000 65536"/>
                <a:gd name="T12" fmla="*/ 0 60000 65536"/>
                <a:gd name="T13" fmla="*/ 0 60000 65536"/>
                <a:gd name="T14" fmla="*/ 0 60000 65536"/>
                <a:gd name="T15" fmla="*/ 0 w 3"/>
                <a:gd name="T16" fmla="*/ 0 h 60"/>
                <a:gd name="T17" fmla="*/ 3 w 3"/>
                <a:gd name="T18" fmla="*/ 60 h 60"/>
              </a:gdLst>
              <a:ahLst/>
              <a:cxnLst>
                <a:cxn ang="T10">
                  <a:pos x="T0" y="T1"/>
                </a:cxn>
                <a:cxn ang="T11">
                  <a:pos x="T2" y="T3"/>
                </a:cxn>
                <a:cxn ang="T12">
                  <a:pos x="T4" y="T5"/>
                </a:cxn>
                <a:cxn ang="T13">
                  <a:pos x="T6" y="T7"/>
                </a:cxn>
                <a:cxn ang="T14">
                  <a:pos x="T8" y="T9"/>
                </a:cxn>
              </a:cxnLst>
              <a:rect l="T15" t="T16" r="T17" b="T18"/>
              <a:pathLst>
                <a:path w="3" h="60">
                  <a:moveTo>
                    <a:pt x="0" y="0"/>
                  </a:moveTo>
                  <a:lnTo>
                    <a:pt x="0" y="25"/>
                  </a:lnTo>
                  <a:lnTo>
                    <a:pt x="0" y="60"/>
                  </a:lnTo>
                  <a:lnTo>
                    <a:pt x="3" y="38"/>
                  </a:lnTo>
                  <a:lnTo>
                    <a:pt x="0" y="0"/>
                  </a:lnTo>
                  <a:close/>
                </a:path>
              </a:pathLst>
            </a:custGeom>
            <a:solidFill>
              <a:srgbClr val="9DA09F"/>
            </a:solidFill>
            <a:ln w="1905">
              <a:solidFill>
                <a:srgbClr val="000000"/>
              </a:solidFill>
              <a:round/>
              <a:headEnd/>
              <a:tailEnd/>
            </a:ln>
          </p:spPr>
          <p:txBody>
            <a:bodyPr/>
            <a:lstStyle/>
            <a:p>
              <a:endParaRPr lang="ja-JP" altLang="en-US"/>
            </a:p>
          </p:txBody>
        </p:sp>
        <p:sp>
          <p:nvSpPr>
            <p:cNvPr id="23756" name="Freeform 195"/>
            <p:cNvSpPr>
              <a:spLocks noChangeAspect="1"/>
            </p:cNvSpPr>
            <p:nvPr/>
          </p:nvSpPr>
          <p:spPr bwMode="auto">
            <a:xfrm>
              <a:off x="5187" y="10236"/>
              <a:ext cx="3" cy="90"/>
            </a:xfrm>
            <a:custGeom>
              <a:avLst/>
              <a:gdLst>
                <a:gd name="T0" fmla="*/ 3 w 3"/>
                <a:gd name="T1" fmla="*/ 0 h 79"/>
                <a:gd name="T2" fmla="*/ 0 w 3"/>
                <a:gd name="T3" fmla="*/ 996 h 79"/>
                <a:gd name="T4" fmla="*/ 0 w 3"/>
                <a:gd name="T5" fmla="*/ 1807 h 79"/>
                <a:gd name="T6" fmla="*/ 3 w 3"/>
                <a:gd name="T7" fmla="*/ 795 h 79"/>
                <a:gd name="T8" fmla="*/ 3 w 3"/>
                <a:gd name="T9" fmla="*/ 0 h 79"/>
                <a:gd name="T10" fmla="*/ 0 60000 65536"/>
                <a:gd name="T11" fmla="*/ 0 60000 65536"/>
                <a:gd name="T12" fmla="*/ 0 60000 65536"/>
                <a:gd name="T13" fmla="*/ 0 60000 65536"/>
                <a:gd name="T14" fmla="*/ 0 60000 65536"/>
                <a:gd name="T15" fmla="*/ 0 w 3"/>
                <a:gd name="T16" fmla="*/ 0 h 79"/>
                <a:gd name="T17" fmla="*/ 3 w 3"/>
                <a:gd name="T18" fmla="*/ 79 h 79"/>
              </a:gdLst>
              <a:ahLst/>
              <a:cxnLst>
                <a:cxn ang="T10">
                  <a:pos x="T0" y="T1"/>
                </a:cxn>
                <a:cxn ang="T11">
                  <a:pos x="T2" y="T3"/>
                </a:cxn>
                <a:cxn ang="T12">
                  <a:pos x="T4" y="T5"/>
                </a:cxn>
                <a:cxn ang="T13">
                  <a:pos x="T6" y="T7"/>
                </a:cxn>
                <a:cxn ang="T14">
                  <a:pos x="T8" y="T9"/>
                </a:cxn>
              </a:cxnLst>
              <a:rect l="T15" t="T16" r="T17" b="T18"/>
              <a:pathLst>
                <a:path w="3" h="79">
                  <a:moveTo>
                    <a:pt x="3" y="0"/>
                  </a:moveTo>
                  <a:lnTo>
                    <a:pt x="0" y="44"/>
                  </a:lnTo>
                  <a:lnTo>
                    <a:pt x="0" y="79"/>
                  </a:lnTo>
                  <a:lnTo>
                    <a:pt x="3" y="35"/>
                  </a:lnTo>
                  <a:lnTo>
                    <a:pt x="3" y="0"/>
                  </a:lnTo>
                  <a:close/>
                </a:path>
              </a:pathLst>
            </a:custGeom>
            <a:solidFill>
              <a:srgbClr val="C5D0CD"/>
            </a:solidFill>
            <a:ln w="1905">
              <a:solidFill>
                <a:srgbClr val="000000"/>
              </a:solidFill>
              <a:round/>
              <a:headEnd/>
              <a:tailEnd/>
            </a:ln>
          </p:spPr>
          <p:txBody>
            <a:bodyPr/>
            <a:lstStyle/>
            <a:p>
              <a:endParaRPr lang="ja-JP" altLang="en-US"/>
            </a:p>
          </p:txBody>
        </p:sp>
        <p:sp>
          <p:nvSpPr>
            <p:cNvPr id="23757" name="Freeform 196"/>
            <p:cNvSpPr>
              <a:spLocks noChangeAspect="1"/>
            </p:cNvSpPr>
            <p:nvPr/>
          </p:nvSpPr>
          <p:spPr bwMode="auto">
            <a:xfrm>
              <a:off x="5262" y="10258"/>
              <a:ext cx="4" cy="60"/>
            </a:xfrm>
            <a:custGeom>
              <a:avLst/>
              <a:gdLst>
                <a:gd name="T0" fmla="*/ 4 w 4"/>
                <a:gd name="T1" fmla="*/ 0 h 53"/>
                <a:gd name="T2" fmla="*/ 0 w 4"/>
                <a:gd name="T3" fmla="*/ 307 h 53"/>
                <a:gd name="T4" fmla="*/ 0 w 4"/>
                <a:gd name="T5" fmla="*/ 1040 h 53"/>
                <a:gd name="T6" fmla="*/ 4 w 4"/>
                <a:gd name="T7" fmla="*/ 735 h 53"/>
                <a:gd name="T8" fmla="*/ 4 w 4"/>
                <a:gd name="T9" fmla="*/ 0 h 53"/>
                <a:gd name="T10" fmla="*/ 0 60000 65536"/>
                <a:gd name="T11" fmla="*/ 0 60000 65536"/>
                <a:gd name="T12" fmla="*/ 0 60000 65536"/>
                <a:gd name="T13" fmla="*/ 0 60000 65536"/>
                <a:gd name="T14" fmla="*/ 0 60000 65536"/>
                <a:gd name="T15" fmla="*/ 0 w 4"/>
                <a:gd name="T16" fmla="*/ 0 h 53"/>
                <a:gd name="T17" fmla="*/ 4 w 4"/>
                <a:gd name="T18" fmla="*/ 53 h 53"/>
              </a:gdLst>
              <a:ahLst/>
              <a:cxnLst>
                <a:cxn ang="T10">
                  <a:pos x="T0" y="T1"/>
                </a:cxn>
                <a:cxn ang="T11">
                  <a:pos x="T2" y="T3"/>
                </a:cxn>
                <a:cxn ang="T12">
                  <a:pos x="T4" y="T5"/>
                </a:cxn>
                <a:cxn ang="T13">
                  <a:pos x="T6" y="T7"/>
                </a:cxn>
                <a:cxn ang="T14">
                  <a:pos x="T8" y="T9"/>
                </a:cxn>
              </a:cxnLst>
              <a:rect l="T15" t="T16" r="T17" b="T18"/>
              <a:pathLst>
                <a:path w="4" h="53">
                  <a:moveTo>
                    <a:pt x="4" y="0"/>
                  </a:moveTo>
                  <a:lnTo>
                    <a:pt x="0" y="16"/>
                  </a:lnTo>
                  <a:lnTo>
                    <a:pt x="0" y="53"/>
                  </a:lnTo>
                  <a:lnTo>
                    <a:pt x="4" y="38"/>
                  </a:lnTo>
                  <a:lnTo>
                    <a:pt x="4" y="0"/>
                  </a:lnTo>
                  <a:close/>
                </a:path>
              </a:pathLst>
            </a:custGeom>
            <a:solidFill>
              <a:srgbClr val="2B2B2B"/>
            </a:solidFill>
            <a:ln w="1905">
              <a:solidFill>
                <a:srgbClr val="000000"/>
              </a:solidFill>
              <a:round/>
              <a:headEnd/>
              <a:tailEnd/>
            </a:ln>
          </p:spPr>
          <p:txBody>
            <a:bodyPr/>
            <a:lstStyle/>
            <a:p>
              <a:endParaRPr lang="ja-JP" altLang="en-US"/>
            </a:p>
          </p:txBody>
        </p:sp>
        <p:sp>
          <p:nvSpPr>
            <p:cNvPr id="23758" name="Freeform 197"/>
            <p:cNvSpPr>
              <a:spLocks noChangeAspect="1"/>
            </p:cNvSpPr>
            <p:nvPr/>
          </p:nvSpPr>
          <p:spPr bwMode="auto">
            <a:xfrm>
              <a:off x="5137" y="10286"/>
              <a:ext cx="50" cy="40"/>
            </a:xfrm>
            <a:custGeom>
              <a:avLst/>
              <a:gdLst>
                <a:gd name="T0" fmla="*/ 955 w 44"/>
                <a:gd name="T1" fmla="*/ 0 h 35"/>
                <a:gd name="T2" fmla="*/ 0 w 44"/>
                <a:gd name="T3" fmla="*/ 0 h 35"/>
                <a:gd name="T4" fmla="*/ 3 w 44"/>
                <a:gd name="T5" fmla="*/ 877 h 35"/>
                <a:gd name="T6" fmla="*/ 955 w 44"/>
                <a:gd name="T7" fmla="*/ 877 h 35"/>
                <a:gd name="T8" fmla="*/ 955 w 44"/>
                <a:gd name="T9" fmla="*/ 0 h 35"/>
                <a:gd name="T10" fmla="*/ 0 60000 65536"/>
                <a:gd name="T11" fmla="*/ 0 60000 65536"/>
                <a:gd name="T12" fmla="*/ 0 60000 65536"/>
                <a:gd name="T13" fmla="*/ 0 60000 65536"/>
                <a:gd name="T14" fmla="*/ 0 60000 65536"/>
                <a:gd name="T15" fmla="*/ 0 w 44"/>
                <a:gd name="T16" fmla="*/ 0 h 35"/>
                <a:gd name="T17" fmla="*/ 44 w 44"/>
                <a:gd name="T18" fmla="*/ 35 h 35"/>
              </a:gdLst>
              <a:ahLst/>
              <a:cxnLst>
                <a:cxn ang="T10">
                  <a:pos x="T0" y="T1"/>
                </a:cxn>
                <a:cxn ang="T11">
                  <a:pos x="T2" y="T3"/>
                </a:cxn>
                <a:cxn ang="T12">
                  <a:pos x="T4" y="T5"/>
                </a:cxn>
                <a:cxn ang="T13">
                  <a:pos x="T6" y="T7"/>
                </a:cxn>
                <a:cxn ang="T14">
                  <a:pos x="T8" y="T9"/>
                </a:cxn>
              </a:cxnLst>
              <a:rect l="T15" t="T16" r="T17" b="T18"/>
              <a:pathLst>
                <a:path w="44" h="35">
                  <a:moveTo>
                    <a:pt x="44" y="0"/>
                  </a:moveTo>
                  <a:lnTo>
                    <a:pt x="0" y="0"/>
                  </a:lnTo>
                  <a:lnTo>
                    <a:pt x="3" y="35"/>
                  </a:lnTo>
                  <a:lnTo>
                    <a:pt x="44" y="35"/>
                  </a:lnTo>
                  <a:lnTo>
                    <a:pt x="44" y="0"/>
                  </a:lnTo>
                  <a:close/>
                </a:path>
              </a:pathLst>
            </a:custGeom>
            <a:solidFill>
              <a:srgbClr val="AABBAF"/>
            </a:solidFill>
            <a:ln w="1905">
              <a:solidFill>
                <a:srgbClr val="000000"/>
              </a:solidFill>
              <a:round/>
              <a:headEnd/>
              <a:tailEnd/>
            </a:ln>
          </p:spPr>
          <p:txBody>
            <a:bodyPr/>
            <a:lstStyle/>
            <a:p>
              <a:endParaRPr lang="ja-JP" altLang="en-US"/>
            </a:p>
          </p:txBody>
        </p:sp>
        <p:sp>
          <p:nvSpPr>
            <p:cNvPr id="23759" name="Freeform 198"/>
            <p:cNvSpPr>
              <a:spLocks noChangeAspect="1"/>
            </p:cNvSpPr>
            <p:nvPr/>
          </p:nvSpPr>
          <p:spPr bwMode="auto">
            <a:xfrm>
              <a:off x="5449" y="10258"/>
              <a:ext cx="7" cy="68"/>
            </a:xfrm>
            <a:custGeom>
              <a:avLst/>
              <a:gdLst>
                <a:gd name="T0" fmla="*/ 0 w 6"/>
                <a:gd name="T1" fmla="*/ 0 h 60"/>
                <a:gd name="T2" fmla="*/ 226 w 6"/>
                <a:gd name="T3" fmla="*/ 493 h 60"/>
                <a:gd name="T4" fmla="*/ 226 w 6"/>
                <a:gd name="T5" fmla="*/ 1210 h 60"/>
                <a:gd name="T6" fmla="*/ 0 w 6"/>
                <a:gd name="T7" fmla="*/ 768 h 60"/>
                <a:gd name="T8" fmla="*/ 0 w 6"/>
                <a:gd name="T9" fmla="*/ 0 h 60"/>
                <a:gd name="T10" fmla="*/ 0 60000 65536"/>
                <a:gd name="T11" fmla="*/ 0 60000 65536"/>
                <a:gd name="T12" fmla="*/ 0 60000 65536"/>
                <a:gd name="T13" fmla="*/ 0 60000 65536"/>
                <a:gd name="T14" fmla="*/ 0 60000 65536"/>
                <a:gd name="T15" fmla="*/ 0 w 6"/>
                <a:gd name="T16" fmla="*/ 0 h 60"/>
                <a:gd name="T17" fmla="*/ 6 w 6"/>
                <a:gd name="T18" fmla="*/ 60 h 60"/>
              </a:gdLst>
              <a:ahLst/>
              <a:cxnLst>
                <a:cxn ang="T10">
                  <a:pos x="T0" y="T1"/>
                </a:cxn>
                <a:cxn ang="T11">
                  <a:pos x="T2" y="T3"/>
                </a:cxn>
                <a:cxn ang="T12">
                  <a:pos x="T4" y="T5"/>
                </a:cxn>
                <a:cxn ang="T13">
                  <a:pos x="T6" y="T7"/>
                </a:cxn>
                <a:cxn ang="T14">
                  <a:pos x="T8" y="T9"/>
                </a:cxn>
              </a:cxnLst>
              <a:rect l="T15" t="T16" r="T17" b="T18"/>
              <a:pathLst>
                <a:path w="6" h="60">
                  <a:moveTo>
                    <a:pt x="0" y="0"/>
                  </a:moveTo>
                  <a:lnTo>
                    <a:pt x="6" y="25"/>
                  </a:lnTo>
                  <a:lnTo>
                    <a:pt x="6" y="60"/>
                  </a:lnTo>
                  <a:lnTo>
                    <a:pt x="0" y="38"/>
                  </a:lnTo>
                  <a:lnTo>
                    <a:pt x="0" y="0"/>
                  </a:lnTo>
                  <a:close/>
                </a:path>
              </a:pathLst>
            </a:custGeom>
            <a:solidFill>
              <a:srgbClr val="909090"/>
            </a:solidFill>
            <a:ln w="1905">
              <a:solidFill>
                <a:srgbClr val="000000"/>
              </a:solidFill>
              <a:round/>
              <a:headEnd/>
              <a:tailEnd/>
            </a:ln>
          </p:spPr>
          <p:txBody>
            <a:bodyPr/>
            <a:lstStyle/>
            <a:p>
              <a:endParaRPr lang="ja-JP" altLang="en-US"/>
            </a:p>
          </p:txBody>
        </p:sp>
        <p:sp>
          <p:nvSpPr>
            <p:cNvPr id="23760" name="Freeform 199"/>
            <p:cNvSpPr>
              <a:spLocks noChangeAspect="1"/>
            </p:cNvSpPr>
            <p:nvPr/>
          </p:nvSpPr>
          <p:spPr bwMode="auto">
            <a:xfrm>
              <a:off x="5402" y="10268"/>
              <a:ext cx="2" cy="68"/>
            </a:xfrm>
            <a:custGeom>
              <a:avLst/>
              <a:gdLst>
                <a:gd name="T0" fmla="*/ 0 w 2"/>
                <a:gd name="T1" fmla="*/ 0 h 60"/>
                <a:gd name="T2" fmla="*/ 0 w 2"/>
                <a:gd name="T3" fmla="*/ 435 h 60"/>
                <a:gd name="T4" fmla="*/ 0 w 2"/>
                <a:gd name="T5" fmla="*/ 1210 h 60"/>
                <a:gd name="T6" fmla="*/ 0 w 2"/>
                <a:gd name="T7" fmla="*/ 634 h 60"/>
                <a:gd name="T8" fmla="*/ 0 w 2"/>
                <a:gd name="T9" fmla="*/ 0 h 60"/>
                <a:gd name="T10" fmla="*/ 0 60000 65536"/>
                <a:gd name="T11" fmla="*/ 0 60000 65536"/>
                <a:gd name="T12" fmla="*/ 0 60000 65536"/>
                <a:gd name="T13" fmla="*/ 0 60000 65536"/>
                <a:gd name="T14" fmla="*/ 0 60000 65536"/>
                <a:gd name="T15" fmla="*/ 0 w 2"/>
                <a:gd name="T16" fmla="*/ 0 h 60"/>
                <a:gd name="T17" fmla="*/ 2 w 2"/>
                <a:gd name="T18" fmla="*/ 60 h 60"/>
              </a:gdLst>
              <a:ahLst/>
              <a:cxnLst>
                <a:cxn ang="T10">
                  <a:pos x="T0" y="T1"/>
                </a:cxn>
                <a:cxn ang="T11">
                  <a:pos x="T2" y="T3"/>
                </a:cxn>
                <a:cxn ang="T12">
                  <a:pos x="T4" y="T5"/>
                </a:cxn>
                <a:cxn ang="T13">
                  <a:pos x="T6" y="T7"/>
                </a:cxn>
                <a:cxn ang="T14">
                  <a:pos x="T8" y="T9"/>
                </a:cxn>
              </a:cxnLst>
              <a:rect l="T15" t="T16" r="T17" b="T18"/>
              <a:pathLst>
                <a:path w="2" h="60">
                  <a:moveTo>
                    <a:pt x="0" y="0"/>
                  </a:moveTo>
                  <a:lnTo>
                    <a:pt x="0" y="22"/>
                  </a:lnTo>
                  <a:lnTo>
                    <a:pt x="0" y="60"/>
                  </a:lnTo>
                  <a:lnTo>
                    <a:pt x="0" y="32"/>
                  </a:lnTo>
                  <a:lnTo>
                    <a:pt x="0" y="0"/>
                  </a:lnTo>
                  <a:close/>
                </a:path>
              </a:pathLst>
            </a:custGeom>
            <a:solidFill>
              <a:srgbClr val="8C8C8C"/>
            </a:solidFill>
            <a:ln w="1905">
              <a:solidFill>
                <a:srgbClr val="000000"/>
              </a:solidFill>
              <a:round/>
              <a:headEnd/>
              <a:tailEnd/>
            </a:ln>
          </p:spPr>
          <p:txBody>
            <a:bodyPr/>
            <a:lstStyle/>
            <a:p>
              <a:endParaRPr lang="ja-JP" altLang="en-US"/>
            </a:p>
          </p:txBody>
        </p:sp>
        <p:sp>
          <p:nvSpPr>
            <p:cNvPr id="23761" name="Freeform 200"/>
            <p:cNvSpPr>
              <a:spLocks noChangeAspect="1"/>
            </p:cNvSpPr>
            <p:nvPr/>
          </p:nvSpPr>
          <p:spPr bwMode="auto">
            <a:xfrm>
              <a:off x="5262" y="10276"/>
              <a:ext cx="1" cy="75"/>
            </a:xfrm>
            <a:custGeom>
              <a:avLst/>
              <a:gdLst>
                <a:gd name="T0" fmla="*/ 0 w 1"/>
                <a:gd name="T1" fmla="*/ 0 h 66"/>
                <a:gd name="T2" fmla="*/ 0 w 1"/>
                <a:gd name="T3" fmla="*/ 517 h 66"/>
                <a:gd name="T4" fmla="*/ 0 w 1"/>
                <a:gd name="T5" fmla="*/ 1417 h 66"/>
                <a:gd name="T6" fmla="*/ 0 w 1"/>
                <a:gd name="T7" fmla="*/ 794 h 66"/>
                <a:gd name="T8" fmla="*/ 0 w 1"/>
                <a:gd name="T9" fmla="*/ 0 h 66"/>
                <a:gd name="T10" fmla="*/ 0 60000 65536"/>
                <a:gd name="T11" fmla="*/ 0 60000 65536"/>
                <a:gd name="T12" fmla="*/ 0 60000 65536"/>
                <a:gd name="T13" fmla="*/ 0 60000 65536"/>
                <a:gd name="T14" fmla="*/ 0 60000 65536"/>
                <a:gd name="T15" fmla="*/ 0 w 1"/>
                <a:gd name="T16" fmla="*/ 0 h 66"/>
                <a:gd name="T17" fmla="*/ 1 w 1"/>
                <a:gd name="T18" fmla="*/ 66 h 66"/>
              </a:gdLst>
              <a:ahLst/>
              <a:cxnLst>
                <a:cxn ang="T10">
                  <a:pos x="T0" y="T1"/>
                </a:cxn>
                <a:cxn ang="T11">
                  <a:pos x="T2" y="T3"/>
                </a:cxn>
                <a:cxn ang="T12">
                  <a:pos x="T4" y="T5"/>
                </a:cxn>
                <a:cxn ang="T13">
                  <a:pos x="T6" y="T7"/>
                </a:cxn>
                <a:cxn ang="T14">
                  <a:pos x="T8" y="T9"/>
                </a:cxn>
              </a:cxnLst>
              <a:rect l="T15" t="T16" r="T17" b="T18"/>
              <a:pathLst>
                <a:path w="1" h="66">
                  <a:moveTo>
                    <a:pt x="0" y="0"/>
                  </a:moveTo>
                  <a:lnTo>
                    <a:pt x="0" y="25"/>
                  </a:lnTo>
                  <a:lnTo>
                    <a:pt x="0" y="66"/>
                  </a:lnTo>
                  <a:lnTo>
                    <a:pt x="0" y="37"/>
                  </a:lnTo>
                  <a:lnTo>
                    <a:pt x="0" y="0"/>
                  </a:lnTo>
                  <a:close/>
                </a:path>
              </a:pathLst>
            </a:custGeom>
            <a:solidFill>
              <a:srgbClr val="2A2A2A"/>
            </a:solidFill>
            <a:ln w="1905">
              <a:solidFill>
                <a:srgbClr val="000000"/>
              </a:solidFill>
              <a:round/>
              <a:headEnd/>
              <a:tailEnd/>
            </a:ln>
          </p:spPr>
          <p:txBody>
            <a:bodyPr/>
            <a:lstStyle/>
            <a:p>
              <a:endParaRPr lang="ja-JP" altLang="en-US"/>
            </a:p>
          </p:txBody>
        </p:sp>
        <p:sp>
          <p:nvSpPr>
            <p:cNvPr id="23762" name="Rectangle 201"/>
            <p:cNvSpPr>
              <a:spLocks noChangeAspect="1" noChangeArrowheads="1"/>
            </p:cNvSpPr>
            <p:nvPr/>
          </p:nvSpPr>
          <p:spPr bwMode="auto">
            <a:xfrm>
              <a:off x="5402" y="10301"/>
              <a:ext cx="100" cy="46"/>
            </a:xfrm>
            <a:prstGeom prst="rect">
              <a:avLst/>
            </a:prstGeom>
            <a:solidFill>
              <a:srgbClr val="A6B4A8"/>
            </a:solidFill>
            <a:ln w="1905">
              <a:solidFill>
                <a:srgbClr val="000000"/>
              </a:solidFill>
              <a:miter lim="800000"/>
              <a:headEnd/>
              <a:tailEnd/>
            </a:ln>
          </p:spPr>
          <p:txBody>
            <a:bodyPr/>
            <a:lstStyle/>
            <a:p>
              <a:pPr algn="ctr"/>
              <a:endParaRPr lang="ja-JP" altLang="en-US" b="0" u="none">
                <a:solidFill>
                  <a:schemeClr val="tx1"/>
                </a:solidFill>
                <a:latin typeface="Arial" pitchFamily="34" charset="0"/>
              </a:endParaRPr>
            </a:p>
          </p:txBody>
        </p:sp>
        <p:sp>
          <p:nvSpPr>
            <p:cNvPr id="23763" name="Rectangle 202"/>
            <p:cNvSpPr>
              <a:spLocks noChangeAspect="1" noChangeArrowheads="1"/>
            </p:cNvSpPr>
            <p:nvPr/>
          </p:nvSpPr>
          <p:spPr bwMode="auto">
            <a:xfrm>
              <a:off x="5262" y="10304"/>
              <a:ext cx="116" cy="54"/>
            </a:xfrm>
            <a:prstGeom prst="rect">
              <a:avLst/>
            </a:prstGeom>
            <a:solidFill>
              <a:srgbClr val="A0AEA3"/>
            </a:solidFill>
            <a:ln w="1905">
              <a:solidFill>
                <a:srgbClr val="000000"/>
              </a:solidFill>
              <a:miter lim="800000"/>
              <a:headEnd/>
              <a:tailEnd/>
            </a:ln>
          </p:spPr>
          <p:txBody>
            <a:bodyPr/>
            <a:lstStyle/>
            <a:p>
              <a:pPr algn="ctr"/>
              <a:endParaRPr lang="ja-JP" altLang="en-US" b="0" u="none">
                <a:solidFill>
                  <a:schemeClr val="tx1"/>
                </a:solidFill>
                <a:latin typeface="Arial" pitchFamily="34" charset="0"/>
              </a:endParaRPr>
            </a:p>
          </p:txBody>
        </p:sp>
        <p:sp>
          <p:nvSpPr>
            <p:cNvPr id="23764" name="Freeform 203"/>
            <p:cNvSpPr>
              <a:spLocks noChangeAspect="1"/>
            </p:cNvSpPr>
            <p:nvPr/>
          </p:nvSpPr>
          <p:spPr bwMode="auto">
            <a:xfrm>
              <a:off x="5449" y="10286"/>
              <a:ext cx="1" cy="68"/>
            </a:xfrm>
            <a:custGeom>
              <a:avLst/>
              <a:gdLst>
                <a:gd name="T0" fmla="*/ 0 w 1"/>
                <a:gd name="T1" fmla="*/ 559 h 60"/>
                <a:gd name="T2" fmla="*/ 0 w 1"/>
                <a:gd name="T3" fmla="*/ 0 h 60"/>
                <a:gd name="T4" fmla="*/ 0 w 1"/>
                <a:gd name="T5" fmla="*/ 716 h 60"/>
                <a:gd name="T6" fmla="*/ 0 w 1"/>
                <a:gd name="T7" fmla="*/ 1210 h 60"/>
                <a:gd name="T8" fmla="*/ 0 w 1"/>
                <a:gd name="T9" fmla="*/ 559 h 60"/>
                <a:gd name="T10" fmla="*/ 0 60000 65536"/>
                <a:gd name="T11" fmla="*/ 0 60000 65536"/>
                <a:gd name="T12" fmla="*/ 0 60000 65536"/>
                <a:gd name="T13" fmla="*/ 0 60000 65536"/>
                <a:gd name="T14" fmla="*/ 0 60000 65536"/>
                <a:gd name="T15" fmla="*/ 0 w 1"/>
                <a:gd name="T16" fmla="*/ 0 h 60"/>
                <a:gd name="T17" fmla="*/ 1 w 1"/>
                <a:gd name="T18" fmla="*/ 60 h 60"/>
              </a:gdLst>
              <a:ahLst/>
              <a:cxnLst>
                <a:cxn ang="T10">
                  <a:pos x="T0" y="T1"/>
                </a:cxn>
                <a:cxn ang="T11">
                  <a:pos x="T2" y="T3"/>
                </a:cxn>
                <a:cxn ang="T12">
                  <a:pos x="T4" y="T5"/>
                </a:cxn>
                <a:cxn ang="T13">
                  <a:pos x="T6" y="T7"/>
                </a:cxn>
                <a:cxn ang="T14">
                  <a:pos x="T8" y="T9"/>
                </a:cxn>
              </a:cxnLst>
              <a:rect l="T15" t="T16" r="T17" b="T18"/>
              <a:pathLst>
                <a:path w="1" h="60">
                  <a:moveTo>
                    <a:pt x="0" y="28"/>
                  </a:moveTo>
                  <a:lnTo>
                    <a:pt x="0" y="0"/>
                  </a:lnTo>
                  <a:lnTo>
                    <a:pt x="0" y="35"/>
                  </a:lnTo>
                  <a:lnTo>
                    <a:pt x="0" y="60"/>
                  </a:lnTo>
                  <a:lnTo>
                    <a:pt x="0" y="28"/>
                  </a:lnTo>
                  <a:close/>
                </a:path>
              </a:pathLst>
            </a:custGeom>
            <a:solidFill>
              <a:srgbClr val="ACACAC"/>
            </a:solidFill>
            <a:ln w="1905">
              <a:solidFill>
                <a:srgbClr val="000000"/>
              </a:solidFill>
              <a:round/>
              <a:headEnd/>
              <a:tailEnd/>
            </a:ln>
          </p:spPr>
          <p:txBody>
            <a:bodyPr/>
            <a:lstStyle/>
            <a:p>
              <a:endParaRPr lang="ja-JP" altLang="en-US"/>
            </a:p>
          </p:txBody>
        </p:sp>
        <p:sp>
          <p:nvSpPr>
            <p:cNvPr id="23765" name="Freeform 204"/>
            <p:cNvSpPr>
              <a:spLocks noChangeAspect="1"/>
            </p:cNvSpPr>
            <p:nvPr/>
          </p:nvSpPr>
          <p:spPr bwMode="auto">
            <a:xfrm>
              <a:off x="5449" y="10286"/>
              <a:ext cx="1" cy="68"/>
            </a:xfrm>
            <a:custGeom>
              <a:avLst/>
              <a:gdLst>
                <a:gd name="T0" fmla="*/ 0 w 1"/>
                <a:gd name="T1" fmla="*/ 0 h 60"/>
                <a:gd name="T2" fmla="*/ 0 w 1"/>
                <a:gd name="T3" fmla="*/ 559 h 60"/>
                <a:gd name="T4" fmla="*/ 0 w 1"/>
                <a:gd name="T5" fmla="*/ 1210 h 60"/>
                <a:gd name="T6" fmla="*/ 0 w 1"/>
                <a:gd name="T7" fmla="*/ 716 h 60"/>
                <a:gd name="T8" fmla="*/ 0 w 1"/>
                <a:gd name="T9" fmla="*/ 0 h 60"/>
                <a:gd name="T10" fmla="*/ 0 60000 65536"/>
                <a:gd name="T11" fmla="*/ 0 60000 65536"/>
                <a:gd name="T12" fmla="*/ 0 60000 65536"/>
                <a:gd name="T13" fmla="*/ 0 60000 65536"/>
                <a:gd name="T14" fmla="*/ 0 60000 65536"/>
                <a:gd name="T15" fmla="*/ 0 w 1"/>
                <a:gd name="T16" fmla="*/ 0 h 60"/>
                <a:gd name="T17" fmla="*/ 1 w 1"/>
                <a:gd name="T18" fmla="*/ 60 h 60"/>
              </a:gdLst>
              <a:ahLst/>
              <a:cxnLst>
                <a:cxn ang="T10">
                  <a:pos x="T0" y="T1"/>
                </a:cxn>
                <a:cxn ang="T11">
                  <a:pos x="T2" y="T3"/>
                </a:cxn>
                <a:cxn ang="T12">
                  <a:pos x="T4" y="T5"/>
                </a:cxn>
                <a:cxn ang="T13">
                  <a:pos x="T6" y="T7"/>
                </a:cxn>
                <a:cxn ang="T14">
                  <a:pos x="T8" y="T9"/>
                </a:cxn>
              </a:cxnLst>
              <a:rect l="T15" t="T16" r="T17" b="T18"/>
              <a:pathLst>
                <a:path w="1" h="60">
                  <a:moveTo>
                    <a:pt x="0" y="0"/>
                  </a:moveTo>
                  <a:lnTo>
                    <a:pt x="0" y="28"/>
                  </a:lnTo>
                  <a:lnTo>
                    <a:pt x="0" y="60"/>
                  </a:lnTo>
                  <a:lnTo>
                    <a:pt x="0" y="35"/>
                  </a:lnTo>
                  <a:lnTo>
                    <a:pt x="0" y="0"/>
                  </a:lnTo>
                  <a:close/>
                </a:path>
              </a:pathLst>
            </a:custGeom>
            <a:solidFill>
              <a:srgbClr val="909090"/>
            </a:solidFill>
            <a:ln w="1905">
              <a:solidFill>
                <a:srgbClr val="000000"/>
              </a:solidFill>
              <a:round/>
              <a:headEnd/>
              <a:tailEnd/>
            </a:ln>
          </p:spPr>
          <p:txBody>
            <a:bodyPr/>
            <a:lstStyle/>
            <a:p>
              <a:endParaRPr lang="ja-JP" altLang="en-US"/>
            </a:p>
          </p:txBody>
        </p:sp>
        <p:sp>
          <p:nvSpPr>
            <p:cNvPr id="23766" name="Freeform 205"/>
            <p:cNvSpPr>
              <a:spLocks noChangeAspect="1"/>
            </p:cNvSpPr>
            <p:nvPr/>
          </p:nvSpPr>
          <p:spPr bwMode="auto">
            <a:xfrm>
              <a:off x="5449" y="10286"/>
              <a:ext cx="7" cy="68"/>
            </a:xfrm>
            <a:custGeom>
              <a:avLst/>
              <a:gdLst>
                <a:gd name="T0" fmla="*/ 226 w 6"/>
                <a:gd name="T1" fmla="*/ 0 h 60"/>
                <a:gd name="T2" fmla="*/ 0 w 6"/>
                <a:gd name="T3" fmla="*/ 559 h 60"/>
                <a:gd name="T4" fmla="*/ 0 w 6"/>
                <a:gd name="T5" fmla="*/ 1210 h 60"/>
                <a:gd name="T6" fmla="*/ 226 w 6"/>
                <a:gd name="T7" fmla="*/ 716 h 60"/>
                <a:gd name="T8" fmla="*/ 226 w 6"/>
                <a:gd name="T9" fmla="*/ 0 h 60"/>
                <a:gd name="T10" fmla="*/ 0 60000 65536"/>
                <a:gd name="T11" fmla="*/ 0 60000 65536"/>
                <a:gd name="T12" fmla="*/ 0 60000 65536"/>
                <a:gd name="T13" fmla="*/ 0 60000 65536"/>
                <a:gd name="T14" fmla="*/ 0 60000 65536"/>
                <a:gd name="T15" fmla="*/ 0 w 6"/>
                <a:gd name="T16" fmla="*/ 0 h 60"/>
                <a:gd name="T17" fmla="*/ 6 w 6"/>
                <a:gd name="T18" fmla="*/ 60 h 60"/>
              </a:gdLst>
              <a:ahLst/>
              <a:cxnLst>
                <a:cxn ang="T10">
                  <a:pos x="T0" y="T1"/>
                </a:cxn>
                <a:cxn ang="T11">
                  <a:pos x="T2" y="T3"/>
                </a:cxn>
                <a:cxn ang="T12">
                  <a:pos x="T4" y="T5"/>
                </a:cxn>
                <a:cxn ang="T13">
                  <a:pos x="T6" y="T7"/>
                </a:cxn>
                <a:cxn ang="T14">
                  <a:pos x="T8" y="T9"/>
                </a:cxn>
              </a:cxnLst>
              <a:rect l="T15" t="T16" r="T17" b="T18"/>
              <a:pathLst>
                <a:path w="6" h="60">
                  <a:moveTo>
                    <a:pt x="6" y="0"/>
                  </a:moveTo>
                  <a:lnTo>
                    <a:pt x="0" y="28"/>
                  </a:lnTo>
                  <a:lnTo>
                    <a:pt x="0" y="60"/>
                  </a:lnTo>
                  <a:lnTo>
                    <a:pt x="6" y="35"/>
                  </a:lnTo>
                  <a:lnTo>
                    <a:pt x="6" y="0"/>
                  </a:lnTo>
                  <a:close/>
                </a:path>
              </a:pathLst>
            </a:custGeom>
            <a:solidFill>
              <a:srgbClr val="A8A8A8"/>
            </a:solidFill>
            <a:ln w="1905">
              <a:solidFill>
                <a:srgbClr val="000000"/>
              </a:solidFill>
              <a:round/>
              <a:headEnd/>
              <a:tailEnd/>
            </a:ln>
          </p:spPr>
          <p:txBody>
            <a:bodyPr/>
            <a:lstStyle/>
            <a:p>
              <a:endParaRPr lang="ja-JP" altLang="en-US"/>
            </a:p>
          </p:txBody>
        </p:sp>
        <p:sp>
          <p:nvSpPr>
            <p:cNvPr id="23767" name="Freeform 206"/>
            <p:cNvSpPr>
              <a:spLocks noChangeAspect="1"/>
            </p:cNvSpPr>
            <p:nvPr/>
          </p:nvSpPr>
          <p:spPr bwMode="auto">
            <a:xfrm>
              <a:off x="5391" y="10301"/>
              <a:ext cx="11" cy="68"/>
            </a:xfrm>
            <a:custGeom>
              <a:avLst/>
              <a:gdLst>
                <a:gd name="T0" fmla="*/ 92 w 10"/>
                <a:gd name="T1" fmla="*/ 0 h 60"/>
                <a:gd name="T2" fmla="*/ 0 w 10"/>
                <a:gd name="T3" fmla="*/ 435 h 60"/>
                <a:gd name="T4" fmla="*/ 92 w 10"/>
                <a:gd name="T5" fmla="*/ 1210 h 60"/>
                <a:gd name="T6" fmla="*/ 92 w 10"/>
                <a:gd name="T7" fmla="*/ 632 h 60"/>
                <a:gd name="T8" fmla="*/ 92 w 10"/>
                <a:gd name="T9" fmla="*/ 0 h 60"/>
                <a:gd name="T10" fmla="*/ 0 60000 65536"/>
                <a:gd name="T11" fmla="*/ 0 60000 65536"/>
                <a:gd name="T12" fmla="*/ 0 60000 65536"/>
                <a:gd name="T13" fmla="*/ 0 60000 65536"/>
                <a:gd name="T14" fmla="*/ 0 60000 65536"/>
                <a:gd name="T15" fmla="*/ 0 w 10"/>
                <a:gd name="T16" fmla="*/ 0 h 60"/>
                <a:gd name="T17" fmla="*/ 10 w 10"/>
                <a:gd name="T18" fmla="*/ 60 h 60"/>
              </a:gdLst>
              <a:ahLst/>
              <a:cxnLst>
                <a:cxn ang="T10">
                  <a:pos x="T0" y="T1"/>
                </a:cxn>
                <a:cxn ang="T11">
                  <a:pos x="T2" y="T3"/>
                </a:cxn>
                <a:cxn ang="T12">
                  <a:pos x="T4" y="T5"/>
                </a:cxn>
                <a:cxn ang="T13">
                  <a:pos x="T6" y="T7"/>
                </a:cxn>
                <a:cxn ang="T14">
                  <a:pos x="T8" y="T9"/>
                </a:cxn>
              </a:cxnLst>
              <a:rect l="T15" t="T16" r="T17" b="T18"/>
              <a:pathLst>
                <a:path w="10" h="60">
                  <a:moveTo>
                    <a:pt x="10" y="0"/>
                  </a:moveTo>
                  <a:lnTo>
                    <a:pt x="0" y="22"/>
                  </a:lnTo>
                  <a:lnTo>
                    <a:pt x="10" y="60"/>
                  </a:lnTo>
                  <a:lnTo>
                    <a:pt x="10" y="31"/>
                  </a:lnTo>
                  <a:lnTo>
                    <a:pt x="10" y="0"/>
                  </a:lnTo>
                  <a:close/>
                </a:path>
              </a:pathLst>
            </a:custGeom>
            <a:solidFill>
              <a:srgbClr val="A3A3A3"/>
            </a:solidFill>
            <a:ln w="1905">
              <a:solidFill>
                <a:srgbClr val="000000"/>
              </a:solidFill>
              <a:round/>
              <a:headEnd/>
              <a:tailEnd/>
            </a:ln>
          </p:spPr>
          <p:txBody>
            <a:bodyPr/>
            <a:lstStyle/>
            <a:p>
              <a:endParaRPr lang="ja-JP" altLang="en-US"/>
            </a:p>
          </p:txBody>
        </p:sp>
        <p:sp>
          <p:nvSpPr>
            <p:cNvPr id="23768" name="Freeform 207"/>
            <p:cNvSpPr>
              <a:spLocks noChangeAspect="1"/>
            </p:cNvSpPr>
            <p:nvPr/>
          </p:nvSpPr>
          <p:spPr bwMode="auto">
            <a:xfrm>
              <a:off x="5449" y="10286"/>
              <a:ext cx="93" cy="32"/>
            </a:xfrm>
            <a:custGeom>
              <a:avLst/>
              <a:gdLst>
                <a:gd name="T0" fmla="*/ 1676 w 82"/>
                <a:gd name="T1" fmla="*/ 693 h 28"/>
                <a:gd name="T2" fmla="*/ 1478 w 82"/>
                <a:gd name="T3" fmla="*/ 0 h 28"/>
                <a:gd name="T4" fmla="*/ 0 w 82"/>
                <a:gd name="T5" fmla="*/ 0 h 28"/>
                <a:gd name="T6" fmla="*/ 0 w 82"/>
                <a:gd name="T7" fmla="*/ 693 h 28"/>
                <a:gd name="T8" fmla="*/ 1676 w 82"/>
                <a:gd name="T9" fmla="*/ 693 h 28"/>
                <a:gd name="T10" fmla="*/ 0 60000 65536"/>
                <a:gd name="T11" fmla="*/ 0 60000 65536"/>
                <a:gd name="T12" fmla="*/ 0 60000 65536"/>
                <a:gd name="T13" fmla="*/ 0 60000 65536"/>
                <a:gd name="T14" fmla="*/ 0 60000 65536"/>
                <a:gd name="T15" fmla="*/ 0 w 82"/>
                <a:gd name="T16" fmla="*/ 0 h 28"/>
                <a:gd name="T17" fmla="*/ 82 w 82"/>
                <a:gd name="T18" fmla="*/ 28 h 28"/>
              </a:gdLst>
              <a:ahLst/>
              <a:cxnLst>
                <a:cxn ang="T10">
                  <a:pos x="T0" y="T1"/>
                </a:cxn>
                <a:cxn ang="T11">
                  <a:pos x="T2" y="T3"/>
                </a:cxn>
                <a:cxn ang="T12">
                  <a:pos x="T4" y="T5"/>
                </a:cxn>
                <a:cxn ang="T13">
                  <a:pos x="T6" y="T7"/>
                </a:cxn>
                <a:cxn ang="T14">
                  <a:pos x="T8" y="T9"/>
                </a:cxn>
              </a:cxnLst>
              <a:rect l="T15" t="T16" r="T17" b="T18"/>
              <a:pathLst>
                <a:path w="82" h="28">
                  <a:moveTo>
                    <a:pt x="82" y="28"/>
                  </a:moveTo>
                  <a:lnTo>
                    <a:pt x="72" y="0"/>
                  </a:lnTo>
                  <a:lnTo>
                    <a:pt x="0" y="0"/>
                  </a:lnTo>
                  <a:lnTo>
                    <a:pt x="0" y="28"/>
                  </a:lnTo>
                  <a:lnTo>
                    <a:pt x="82" y="28"/>
                  </a:lnTo>
                  <a:close/>
                </a:path>
              </a:pathLst>
            </a:custGeom>
            <a:solidFill>
              <a:srgbClr val="7F7F7F"/>
            </a:solidFill>
            <a:ln w="1905">
              <a:solidFill>
                <a:srgbClr val="000000"/>
              </a:solidFill>
              <a:round/>
              <a:headEnd/>
              <a:tailEnd/>
            </a:ln>
          </p:spPr>
          <p:txBody>
            <a:bodyPr/>
            <a:lstStyle/>
            <a:p>
              <a:endParaRPr lang="ja-JP" altLang="en-US"/>
            </a:p>
          </p:txBody>
        </p:sp>
        <p:sp>
          <p:nvSpPr>
            <p:cNvPr id="23769" name="Freeform 208"/>
            <p:cNvSpPr>
              <a:spLocks noChangeAspect="1"/>
            </p:cNvSpPr>
            <p:nvPr/>
          </p:nvSpPr>
          <p:spPr bwMode="auto">
            <a:xfrm>
              <a:off x="5370" y="10175"/>
              <a:ext cx="104" cy="18"/>
            </a:xfrm>
            <a:custGeom>
              <a:avLst/>
              <a:gdLst>
                <a:gd name="T0" fmla="*/ 1741 w 92"/>
                <a:gd name="T1" fmla="*/ 255 h 16"/>
                <a:gd name="T2" fmla="*/ 1505 w 92"/>
                <a:gd name="T3" fmla="*/ 0 h 16"/>
                <a:gd name="T4" fmla="*/ 0 w 92"/>
                <a:gd name="T5" fmla="*/ 0 h 16"/>
                <a:gd name="T6" fmla="*/ 0 w 92"/>
                <a:gd name="T7" fmla="*/ 255 h 16"/>
                <a:gd name="T8" fmla="*/ 1741 w 92"/>
                <a:gd name="T9" fmla="*/ 255 h 16"/>
                <a:gd name="T10" fmla="*/ 0 60000 65536"/>
                <a:gd name="T11" fmla="*/ 0 60000 65536"/>
                <a:gd name="T12" fmla="*/ 0 60000 65536"/>
                <a:gd name="T13" fmla="*/ 0 60000 65536"/>
                <a:gd name="T14" fmla="*/ 0 60000 65536"/>
                <a:gd name="T15" fmla="*/ 0 w 92"/>
                <a:gd name="T16" fmla="*/ 0 h 16"/>
                <a:gd name="T17" fmla="*/ 92 w 92"/>
                <a:gd name="T18" fmla="*/ 16 h 16"/>
              </a:gdLst>
              <a:ahLst/>
              <a:cxnLst>
                <a:cxn ang="T10">
                  <a:pos x="T0" y="T1"/>
                </a:cxn>
                <a:cxn ang="T11">
                  <a:pos x="T2" y="T3"/>
                </a:cxn>
                <a:cxn ang="T12">
                  <a:pos x="T4" y="T5"/>
                </a:cxn>
                <a:cxn ang="T13">
                  <a:pos x="T6" y="T7"/>
                </a:cxn>
                <a:cxn ang="T14">
                  <a:pos x="T8" y="T9"/>
                </a:cxn>
              </a:cxnLst>
              <a:rect l="T15" t="T16" r="T17" b="T18"/>
              <a:pathLst>
                <a:path w="92" h="16">
                  <a:moveTo>
                    <a:pt x="92" y="16"/>
                  </a:moveTo>
                  <a:lnTo>
                    <a:pt x="79" y="0"/>
                  </a:lnTo>
                  <a:lnTo>
                    <a:pt x="0" y="0"/>
                  </a:lnTo>
                  <a:lnTo>
                    <a:pt x="0" y="16"/>
                  </a:lnTo>
                  <a:lnTo>
                    <a:pt x="92" y="16"/>
                  </a:lnTo>
                  <a:close/>
                </a:path>
              </a:pathLst>
            </a:custGeom>
            <a:solidFill>
              <a:srgbClr val="BEAB6F"/>
            </a:solidFill>
            <a:ln w="1905">
              <a:solidFill>
                <a:srgbClr val="000000"/>
              </a:solidFill>
              <a:round/>
              <a:headEnd/>
              <a:tailEnd/>
            </a:ln>
          </p:spPr>
          <p:txBody>
            <a:bodyPr/>
            <a:lstStyle/>
            <a:p>
              <a:endParaRPr lang="ja-JP" altLang="en-US"/>
            </a:p>
          </p:txBody>
        </p:sp>
        <p:sp>
          <p:nvSpPr>
            <p:cNvPr id="23770" name="Freeform 209"/>
            <p:cNvSpPr>
              <a:spLocks noChangeAspect="1"/>
            </p:cNvSpPr>
            <p:nvPr/>
          </p:nvSpPr>
          <p:spPr bwMode="auto">
            <a:xfrm>
              <a:off x="5391" y="10301"/>
              <a:ext cx="101" cy="25"/>
            </a:xfrm>
            <a:custGeom>
              <a:avLst/>
              <a:gdLst>
                <a:gd name="T0" fmla="*/ 1871 w 89"/>
                <a:gd name="T1" fmla="*/ 468 h 22"/>
                <a:gd name="T2" fmla="*/ 1792 w 89"/>
                <a:gd name="T3" fmla="*/ 0 h 22"/>
                <a:gd name="T4" fmla="*/ 0 w 89"/>
                <a:gd name="T5" fmla="*/ 0 h 22"/>
                <a:gd name="T6" fmla="*/ 0 w 89"/>
                <a:gd name="T7" fmla="*/ 468 h 22"/>
                <a:gd name="T8" fmla="*/ 1871 w 89"/>
                <a:gd name="T9" fmla="*/ 468 h 22"/>
                <a:gd name="T10" fmla="*/ 0 60000 65536"/>
                <a:gd name="T11" fmla="*/ 0 60000 65536"/>
                <a:gd name="T12" fmla="*/ 0 60000 65536"/>
                <a:gd name="T13" fmla="*/ 0 60000 65536"/>
                <a:gd name="T14" fmla="*/ 0 60000 65536"/>
                <a:gd name="T15" fmla="*/ 0 w 89"/>
                <a:gd name="T16" fmla="*/ 0 h 22"/>
                <a:gd name="T17" fmla="*/ 89 w 89"/>
                <a:gd name="T18" fmla="*/ 22 h 22"/>
              </a:gdLst>
              <a:ahLst/>
              <a:cxnLst>
                <a:cxn ang="T10">
                  <a:pos x="T0" y="T1"/>
                </a:cxn>
                <a:cxn ang="T11">
                  <a:pos x="T2" y="T3"/>
                </a:cxn>
                <a:cxn ang="T12">
                  <a:pos x="T4" y="T5"/>
                </a:cxn>
                <a:cxn ang="T13">
                  <a:pos x="T6" y="T7"/>
                </a:cxn>
                <a:cxn ang="T14">
                  <a:pos x="T8" y="T9"/>
                </a:cxn>
              </a:cxnLst>
              <a:rect l="T15" t="T16" r="T17" b="T18"/>
              <a:pathLst>
                <a:path w="89" h="22">
                  <a:moveTo>
                    <a:pt x="89" y="22"/>
                  </a:moveTo>
                  <a:lnTo>
                    <a:pt x="86" y="0"/>
                  </a:lnTo>
                  <a:lnTo>
                    <a:pt x="0" y="0"/>
                  </a:lnTo>
                  <a:lnTo>
                    <a:pt x="0" y="22"/>
                  </a:lnTo>
                  <a:lnTo>
                    <a:pt x="89" y="22"/>
                  </a:lnTo>
                  <a:close/>
                </a:path>
              </a:pathLst>
            </a:custGeom>
            <a:solidFill>
              <a:srgbClr val="7F7F7F"/>
            </a:solidFill>
            <a:ln w="1905">
              <a:solidFill>
                <a:srgbClr val="000000"/>
              </a:solidFill>
              <a:round/>
              <a:headEnd/>
              <a:tailEnd/>
            </a:ln>
          </p:spPr>
          <p:txBody>
            <a:bodyPr/>
            <a:lstStyle/>
            <a:p>
              <a:endParaRPr lang="ja-JP" altLang="en-US"/>
            </a:p>
          </p:txBody>
        </p:sp>
        <p:sp>
          <p:nvSpPr>
            <p:cNvPr id="23771" name="Freeform 210"/>
            <p:cNvSpPr>
              <a:spLocks noChangeAspect="1"/>
            </p:cNvSpPr>
            <p:nvPr/>
          </p:nvSpPr>
          <p:spPr bwMode="auto">
            <a:xfrm>
              <a:off x="5370" y="10154"/>
              <a:ext cx="1" cy="39"/>
            </a:xfrm>
            <a:custGeom>
              <a:avLst/>
              <a:gdLst>
                <a:gd name="T0" fmla="*/ 0 w 1"/>
                <a:gd name="T1" fmla="*/ 0 h 35"/>
                <a:gd name="T2" fmla="*/ 0 w 1"/>
                <a:gd name="T3" fmla="*/ 254 h 35"/>
                <a:gd name="T4" fmla="*/ 0 w 1"/>
                <a:gd name="T5" fmla="*/ 462 h 35"/>
                <a:gd name="T6" fmla="*/ 0 w 1"/>
                <a:gd name="T7" fmla="*/ 254 h 35"/>
                <a:gd name="T8" fmla="*/ 0 w 1"/>
                <a:gd name="T9" fmla="*/ 0 h 35"/>
                <a:gd name="T10" fmla="*/ 0 60000 65536"/>
                <a:gd name="T11" fmla="*/ 0 60000 65536"/>
                <a:gd name="T12" fmla="*/ 0 60000 65536"/>
                <a:gd name="T13" fmla="*/ 0 60000 65536"/>
                <a:gd name="T14" fmla="*/ 0 60000 65536"/>
                <a:gd name="T15" fmla="*/ 0 w 1"/>
                <a:gd name="T16" fmla="*/ 0 h 35"/>
                <a:gd name="T17" fmla="*/ 1 w 1"/>
                <a:gd name="T18" fmla="*/ 35 h 35"/>
              </a:gdLst>
              <a:ahLst/>
              <a:cxnLst>
                <a:cxn ang="T10">
                  <a:pos x="T0" y="T1"/>
                </a:cxn>
                <a:cxn ang="T11">
                  <a:pos x="T2" y="T3"/>
                </a:cxn>
                <a:cxn ang="T12">
                  <a:pos x="T4" y="T5"/>
                </a:cxn>
                <a:cxn ang="T13">
                  <a:pos x="T6" y="T7"/>
                </a:cxn>
                <a:cxn ang="T14">
                  <a:pos x="T8" y="T9"/>
                </a:cxn>
              </a:cxnLst>
              <a:rect l="T15" t="T16" r="T17" b="T18"/>
              <a:pathLst>
                <a:path w="1" h="35">
                  <a:moveTo>
                    <a:pt x="0" y="0"/>
                  </a:moveTo>
                  <a:lnTo>
                    <a:pt x="0" y="19"/>
                  </a:lnTo>
                  <a:lnTo>
                    <a:pt x="0" y="35"/>
                  </a:lnTo>
                  <a:lnTo>
                    <a:pt x="0" y="19"/>
                  </a:lnTo>
                  <a:lnTo>
                    <a:pt x="0" y="0"/>
                  </a:lnTo>
                  <a:close/>
                </a:path>
              </a:pathLst>
            </a:custGeom>
            <a:solidFill>
              <a:srgbClr val="CCBD8A"/>
            </a:solidFill>
            <a:ln w="1905">
              <a:solidFill>
                <a:srgbClr val="000000"/>
              </a:solidFill>
              <a:round/>
              <a:headEnd/>
              <a:tailEnd/>
            </a:ln>
          </p:spPr>
          <p:txBody>
            <a:bodyPr/>
            <a:lstStyle/>
            <a:p>
              <a:endParaRPr lang="ja-JP" altLang="en-US"/>
            </a:p>
          </p:txBody>
        </p:sp>
        <p:sp>
          <p:nvSpPr>
            <p:cNvPr id="23772" name="Rectangle 211"/>
            <p:cNvSpPr>
              <a:spLocks noChangeAspect="1" noChangeArrowheads="1"/>
            </p:cNvSpPr>
            <p:nvPr/>
          </p:nvSpPr>
          <p:spPr bwMode="auto">
            <a:xfrm>
              <a:off x="5370" y="10175"/>
              <a:ext cx="111" cy="29"/>
            </a:xfrm>
            <a:prstGeom prst="rect">
              <a:avLst/>
            </a:prstGeom>
            <a:solidFill>
              <a:srgbClr val="A29D89"/>
            </a:solidFill>
            <a:ln w="1905">
              <a:solidFill>
                <a:srgbClr val="000000"/>
              </a:solidFill>
              <a:miter lim="800000"/>
              <a:headEnd/>
              <a:tailEnd/>
            </a:ln>
          </p:spPr>
          <p:txBody>
            <a:bodyPr/>
            <a:lstStyle/>
            <a:p>
              <a:pPr algn="ctr"/>
              <a:endParaRPr lang="ja-JP" altLang="en-US" b="0" u="none">
                <a:solidFill>
                  <a:schemeClr val="tx1"/>
                </a:solidFill>
                <a:latin typeface="Arial" pitchFamily="34" charset="0"/>
              </a:endParaRPr>
            </a:p>
          </p:txBody>
        </p:sp>
        <p:sp>
          <p:nvSpPr>
            <p:cNvPr id="23773" name="Rectangle 212"/>
            <p:cNvSpPr>
              <a:spLocks noChangeAspect="1" noChangeArrowheads="1"/>
            </p:cNvSpPr>
            <p:nvPr/>
          </p:nvSpPr>
          <p:spPr bwMode="auto">
            <a:xfrm>
              <a:off x="5187" y="10187"/>
              <a:ext cx="115" cy="41"/>
            </a:xfrm>
            <a:prstGeom prst="rect">
              <a:avLst/>
            </a:prstGeom>
            <a:solidFill>
              <a:srgbClr val="7F999C"/>
            </a:solidFill>
            <a:ln w="1905">
              <a:solidFill>
                <a:srgbClr val="000000"/>
              </a:solidFill>
              <a:miter lim="800000"/>
              <a:headEnd/>
              <a:tailEnd/>
            </a:ln>
          </p:spPr>
          <p:txBody>
            <a:bodyPr/>
            <a:lstStyle/>
            <a:p>
              <a:pPr algn="ctr"/>
              <a:endParaRPr lang="ja-JP" altLang="en-US" b="0" u="none">
                <a:solidFill>
                  <a:schemeClr val="tx1"/>
                </a:solidFill>
                <a:latin typeface="Arial" pitchFamily="34" charset="0"/>
              </a:endParaRPr>
            </a:p>
          </p:txBody>
        </p:sp>
        <p:sp>
          <p:nvSpPr>
            <p:cNvPr id="23774" name="Freeform 213"/>
            <p:cNvSpPr>
              <a:spLocks noChangeAspect="1"/>
            </p:cNvSpPr>
            <p:nvPr/>
          </p:nvSpPr>
          <p:spPr bwMode="auto">
            <a:xfrm>
              <a:off x="5320" y="10187"/>
              <a:ext cx="1" cy="49"/>
            </a:xfrm>
            <a:custGeom>
              <a:avLst/>
              <a:gdLst>
                <a:gd name="T0" fmla="*/ 0 w 1"/>
                <a:gd name="T1" fmla="*/ 0 h 44"/>
                <a:gd name="T2" fmla="*/ 0 w 1"/>
                <a:gd name="T3" fmla="*/ 205 h 44"/>
                <a:gd name="T4" fmla="*/ 0 w 1"/>
                <a:gd name="T5" fmla="*/ 598 h 44"/>
                <a:gd name="T6" fmla="*/ 0 w 1"/>
                <a:gd name="T7" fmla="*/ 368 h 44"/>
                <a:gd name="T8" fmla="*/ 0 w 1"/>
                <a:gd name="T9" fmla="*/ 0 h 44"/>
                <a:gd name="T10" fmla="*/ 0 60000 65536"/>
                <a:gd name="T11" fmla="*/ 0 60000 65536"/>
                <a:gd name="T12" fmla="*/ 0 60000 65536"/>
                <a:gd name="T13" fmla="*/ 0 60000 65536"/>
                <a:gd name="T14" fmla="*/ 0 60000 65536"/>
                <a:gd name="T15" fmla="*/ 0 w 1"/>
                <a:gd name="T16" fmla="*/ 0 h 44"/>
                <a:gd name="T17" fmla="*/ 1 w 1"/>
                <a:gd name="T18" fmla="*/ 44 h 44"/>
              </a:gdLst>
              <a:ahLst/>
              <a:cxnLst>
                <a:cxn ang="T10">
                  <a:pos x="T0" y="T1"/>
                </a:cxn>
                <a:cxn ang="T11">
                  <a:pos x="T2" y="T3"/>
                </a:cxn>
                <a:cxn ang="T12">
                  <a:pos x="T4" y="T5"/>
                </a:cxn>
                <a:cxn ang="T13">
                  <a:pos x="T6" y="T7"/>
                </a:cxn>
                <a:cxn ang="T14">
                  <a:pos x="T8" y="T9"/>
                </a:cxn>
              </a:cxnLst>
              <a:rect l="T15" t="T16" r="T17" b="T18"/>
              <a:pathLst>
                <a:path w="1" h="44">
                  <a:moveTo>
                    <a:pt x="0" y="0"/>
                  </a:moveTo>
                  <a:lnTo>
                    <a:pt x="0" y="15"/>
                  </a:lnTo>
                  <a:lnTo>
                    <a:pt x="0" y="44"/>
                  </a:lnTo>
                  <a:lnTo>
                    <a:pt x="0" y="28"/>
                  </a:lnTo>
                  <a:lnTo>
                    <a:pt x="0" y="0"/>
                  </a:lnTo>
                  <a:close/>
                </a:path>
              </a:pathLst>
            </a:custGeom>
            <a:solidFill>
              <a:srgbClr val="313131"/>
            </a:solidFill>
            <a:ln w="1905">
              <a:solidFill>
                <a:srgbClr val="000000"/>
              </a:solidFill>
              <a:round/>
              <a:headEnd/>
              <a:tailEnd/>
            </a:ln>
          </p:spPr>
          <p:txBody>
            <a:bodyPr/>
            <a:lstStyle/>
            <a:p>
              <a:endParaRPr lang="ja-JP" altLang="en-US"/>
            </a:p>
          </p:txBody>
        </p:sp>
        <p:sp>
          <p:nvSpPr>
            <p:cNvPr id="23775" name="Rectangle 214"/>
            <p:cNvSpPr>
              <a:spLocks noChangeAspect="1" noChangeArrowheads="1"/>
            </p:cNvSpPr>
            <p:nvPr/>
          </p:nvSpPr>
          <p:spPr bwMode="auto">
            <a:xfrm>
              <a:off x="5320" y="10207"/>
              <a:ext cx="111" cy="40"/>
            </a:xfrm>
            <a:prstGeom prst="rect">
              <a:avLst/>
            </a:prstGeom>
            <a:solidFill>
              <a:srgbClr val="5C5C5C"/>
            </a:solidFill>
            <a:ln w="1905">
              <a:solidFill>
                <a:srgbClr val="000000"/>
              </a:solidFill>
              <a:miter lim="800000"/>
              <a:headEnd/>
              <a:tailEnd/>
            </a:ln>
          </p:spPr>
          <p:txBody>
            <a:bodyPr/>
            <a:lstStyle/>
            <a:p>
              <a:pPr algn="ctr"/>
              <a:endParaRPr lang="ja-JP" altLang="en-US" b="0" u="none">
                <a:solidFill>
                  <a:schemeClr val="tx1"/>
                </a:solidFill>
                <a:latin typeface="Arial" pitchFamily="34" charset="0"/>
              </a:endParaRPr>
            </a:p>
          </p:txBody>
        </p:sp>
        <p:sp>
          <p:nvSpPr>
            <p:cNvPr id="23776" name="Freeform 215"/>
            <p:cNvSpPr>
              <a:spLocks noChangeAspect="1"/>
            </p:cNvSpPr>
            <p:nvPr/>
          </p:nvSpPr>
          <p:spPr bwMode="auto">
            <a:xfrm>
              <a:off x="5240" y="10207"/>
              <a:ext cx="80" cy="29"/>
            </a:xfrm>
            <a:custGeom>
              <a:avLst/>
              <a:gdLst>
                <a:gd name="T0" fmla="*/ 109 w 70"/>
                <a:gd name="T1" fmla="*/ 0 h 26"/>
                <a:gd name="T2" fmla="*/ 1710 w 70"/>
                <a:gd name="T3" fmla="*/ 0 h 26"/>
                <a:gd name="T4" fmla="*/ 1653 w 70"/>
                <a:gd name="T5" fmla="*/ 354 h 26"/>
                <a:gd name="T6" fmla="*/ 0 w 70"/>
                <a:gd name="T7" fmla="*/ 354 h 26"/>
                <a:gd name="T8" fmla="*/ 109 w 70"/>
                <a:gd name="T9" fmla="*/ 0 h 26"/>
                <a:gd name="T10" fmla="*/ 0 60000 65536"/>
                <a:gd name="T11" fmla="*/ 0 60000 65536"/>
                <a:gd name="T12" fmla="*/ 0 60000 65536"/>
                <a:gd name="T13" fmla="*/ 0 60000 65536"/>
                <a:gd name="T14" fmla="*/ 0 60000 65536"/>
                <a:gd name="T15" fmla="*/ 0 w 70"/>
                <a:gd name="T16" fmla="*/ 0 h 26"/>
                <a:gd name="T17" fmla="*/ 70 w 70"/>
                <a:gd name="T18" fmla="*/ 26 h 26"/>
              </a:gdLst>
              <a:ahLst/>
              <a:cxnLst>
                <a:cxn ang="T10">
                  <a:pos x="T0" y="T1"/>
                </a:cxn>
                <a:cxn ang="T11">
                  <a:pos x="T2" y="T3"/>
                </a:cxn>
                <a:cxn ang="T12">
                  <a:pos x="T4" y="T5"/>
                </a:cxn>
                <a:cxn ang="T13">
                  <a:pos x="T6" y="T7"/>
                </a:cxn>
                <a:cxn ang="T14">
                  <a:pos x="T8" y="T9"/>
                </a:cxn>
              </a:cxnLst>
              <a:rect l="T15" t="T16" r="T17" b="T18"/>
              <a:pathLst>
                <a:path w="70" h="26">
                  <a:moveTo>
                    <a:pt x="4" y="0"/>
                  </a:moveTo>
                  <a:lnTo>
                    <a:pt x="70" y="0"/>
                  </a:lnTo>
                  <a:lnTo>
                    <a:pt x="67" y="26"/>
                  </a:lnTo>
                  <a:lnTo>
                    <a:pt x="0" y="26"/>
                  </a:lnTo>
                  <a:lnTo>
                    <a:pt x="4" y="0"/>
                  </a:lnTo>
                  <a:close/>
                </a:path>
              </a:pathLst>
            </a:custGeom>
            <a:solidFill>
              <a:srgbClr val="929795"/>
            </a:solidFill>
            <a:ln w="1905">
              <a:solidFill>
                <a:srgbClr val="000000"/>
              </a:solidFill>
              <a:round/>
              <a:headEnd/>
              <a:tailEnd/>
            </a:ln>
          </p:spPr>
          <p:txBody>
            <a:bodyPr/>
            <a:lstStyle/>
            <a:p>
              <a:endParaRPr lang="ja-JP" altLang="en-US"/>
            </a:p>
          </p:txBody>
        </p:sp>
        <p:sp>
          <p:nvSpPr>
            <p:cNvPr id="23777" name="Freeform 216"/>
            <p:cNvSpPr>
              <a:spLocks noChangeAspect="1"/>
            </p:cNvSpPr>
            <p:nvPr/>
          </p:nvSpPr>
          <p:spPr bwMode="auto">
            <a:xfrm>
              <a:off x="5187" y="10207"/>
              <a:ext cx="7" cy="79"/>
            </a:xfrm>
            <a:custGeom>
              <a:avLst/>
              <a:gdLst>
                <a:gd name="T0" fmla="*/ 0 w 6"/>
                <a:gd name="T1" fmla="*/ 816 h 70"/>
                <a:gd name="T2" fmla="*/ 226 w 6"/>
                <a:gd name="T3" fmla="*/ 0 h 70"/>
                <a:gd name="T4" fmla="*/ 142 w 6"/>
                <a:gd name="T5" fmla="*/ 469 h 70"/>
                <a:gd name="T6" fmla="*/ 0 w 6"/>
                <a:gd name="T7" fmla="*/ 1272 h 70"/>
                <a:gd name="T8" fmla="*/ 0 w 6"/>
                <a:gd name="T9" fmla="*/ 816 h 70"/>
                <a:gd name="T10" fmla="*/ 0 60000 65536"/>
                <a:gd name="T11" fmla="*/ 0 60000 65536"/>
                <a:gd name="T12" fmla="*/ 0 60000 65536"/>
                <a:gd name="T13" fmla="*/ 0 60000 65536"/>
                <a:gd name="T14" fmla="*/ 0 60000 65536"/>
                <a:gd name="T15" fmla="*/ 0 w 6"/>
                <a:gd name="T16" fmla="*/ 0 h 70"/>
                <a:gd name="T17" fmla="*/ 6 w 6"/>
                <a:gd name="T18" fmla="*/ 70 h 70"/>
              </a:gdLst>
              <a:ahLst/>
              <a:cxnLst>
                <a:cxn ang="T10">
                  <a:pos x="T0" y="T1"/>
                </a:cxn>
                <a:cxn ang="T11">
                  <a:pos x="T2" y="T3"/>
                </a:cxn>
                <a:cxn ang="T12">
                  <a:pos x="T4" y="T5"/>
                </a:cxn>
                <a:cxn ang="T13">
                  <a:pos x="T6" y="T7"/>
                </a:cxn>
                <a:cxn ang="T14">
                  <a:pos x="T8" y="T9"/>
                </a:cxn>
              </a:cxnLst>
              <a:rect l="T15" t="T16" r="T17" b="T18"/>
              <a:pathLst>
                <a:path w="6" h="70">
                  <a:moveTo>
                    <a:pt x="0" y="45"/>
                  </a:moveTo>
                  <a:lnTo>
                    <a:pt x="6" y="0"/>
                  </a:lnTo>
                  <a:lnTo>
                    <a:pt x="3" y="26"/>
                  </a:lnTo>
                  <a:lnTo>
                    <a:pt x="0" y="70"/>
                  </a:lnTo>
                  <a:lnTo>
                    <a:pt x="0" y="45"/>
                  </a:lnTo>
                  <a:close/>
                </a:path>
              </a:pathLst>
            </a:custGeom>
            <a:solidFill>
              <a:srgbClr val="C7D0CE"/>
            </a:solidFill>
            <a:ln w="1905">
              <a:solidFill>
                <a:srgbClr val="000000"/>
              </a:solidFill>
              <a:round/>
              <a:headEnd/>
              <a:tailEnd/>
            </a:ln>
          </p:spPr>
          <p:txBody>
            <a:bodyPr/>
            <a:lstStyle/>
            <a:p>
              <a:endParaRPr lang="ja-JP" altLang="en-US"/>
            </a:p>
          </p:txBody>
        </p:sp>
        <p:sp>
          <p:nvSpPr>
            <p:cNvPr id="23778" name="Freeform 217"/>
            <p:cNvSpPr>
              <a:spLocks noChangeAspect="1"/>
            </p:cNvSpPr>
            <p:nvPr/>
          </p:nvSpPr>
          <p:spPr bwMode="auto">
            <a:xfrm>
              <a:off x="5137" y="10258"/>
              <a:ext cx="50" cy="28"/>
            </a:xfrm>
            <a:custGeom>
              <a:avLst/>
              <a:gdLst>
                <a:gd name="T0" fmla="*/ 3 w 44"/>
                <a:gd name="T1" fmla="*/ 0 h 25"/>
                <a:gd name="T2" fmla="*/ 955 w 44"/>
                <a:gd name="T3" fmla="*/ 0 h 25"/>
                <a:gd name="T4" fmla="*/ 955 w 44"/>
                <a:gd name="T5" fmla="*/ 376 h 25"/>
                <a:gd name="T6" fmla="*/ 0 w 44"/>
                <a:gd name="T7" fmla="*/ 376 h 25"/>
                <a:gd name="T8" fmla="*/ 3 w 44"/>
                <a:gd name="T9" fmla="*/ 0 h 25"/>
                <a:gd name="T10" fmla="*/ 0 60000 65536"/>
                <a:gd name="T11" fmla="*/ 0 60000 65536"/>
                <a:gd name="T12" fmla="*/ 0 60000 65536"/>
                <a:gd name="T13" fmla="*/ 0 60000 65536"/>
                <a:gd name="T14" fmla="*/ 0 60000 65536"/>
                <a:gd name="T15" fmla="*/ 0 w 44"/>
                <a:gd name="T16" fmla="*/ 0 h 25"/>
                <a:gd name="T17" fmla="*/ 44 w 44"/>
                <a:gd name="T18" fmla="*/ 25 h 25"/>
              </a:gdLst>
              <a:ahLst/>
              <a:cxnLst>
                <a:cxn ang="T10">
                  <a:pos x="T0" y="T1"/>
                </a:cxn>
                <a:cxn ang="T11">
                  <a:pos x="T2" y="T3"/>
                </a:cxn>
                <a:cxn ang="T12">
                  <a:pos x="T4" y="T5"/>
                </a:cxn>
                <a:cxn ang="T13">
                  <a:pos x="T6" y="T7"/>
                </a:cxn>
                <a:cxn ang="T14">
                  <a:pos x="T8" y="T9"/>
                </a:cxn>
              </a:cxnLst>
              <a:rect l="T15" t="T16" r="T17" b="T18"/>
              <a:pathLst>
                <a:path w="44" h="25">
                  <a:moveTo>
                    <a:pt x="3" y="0"/>
                  </a:moveTo>
                  <a:lnTo>
                    <a:pt x="44" y="0"/>
                  </a:lnTo>
                  <a:lnTo>
                    <a:pt x="44" y="25"/>
                  </a:lnTo>
                  <a:lnTo>
                    <a:pt x="0" y="25"/>
                  </a:lnTo>
                  <a:lnTo>
                    <a:pt x="3" y="0"/>
                  </a:lnTo>
                  <a:close/>
                </a:path>
              </a:pathLst>
            </a:custGeom>
            <a:solidFill>
              <a:srgbClr val="9C9E9D"/>
            </a:solidFill>
            <a:ln w="1905">
              <a:solidFill>
                <a:srgbClr val="000000"/>
              </a:solidFill>
              <a:round/>
              <a:headEnd/>
              <a:tailEnd/>
            </a:ln>
          </p:spPr>
          <p:txBody>
            <a:bodyPr/>
            <a:lstStyle/>
            <a:p>
              <a:endParaRPr lang="ja-JP" altLang="en-US"/>
            </a:p>
          </p:txBody>
        </p:sp>
        <p:sp>
          <p:nvSpPr>
            <p:cNvPr id="23779" name="Freeform 218"/>
            <p:cNvSpPr>
              <a:spLocks noChangeAspect="1"/>
            </p:cNvSpPr>
            <p:nvPr/>
          </p:nvSpPr>
          <p:spPr bwMode="auto">
            <a:xfrm>
              <a:off x="5262" y="10258"/>
              <a:ext cx="4" cy="46"/>
            </a:xfrm>
            <a:custGeom>
              <a:avLst/>
              <a:gdLst>
                <a:gd name="T0" fmla="*/ 4 w 4"/>
                <a:gd name="T1" fmla="*/ 0 h 41"/>
                <a:gd name="T2" fmla="*/ 0 w 4"/>
                <a:gd name="T3" fmla="*/ 250 h 41"/>
                <a:gd name="T4" fmla="*/ 0 w 4"/>
                <a:gd name="T5" fmla="*/ 651 h 41"/>
                <a:gd name="T6" fmla="*/ 0 w 4"/>
                <a:gd name="T7" fmla="*/ 395 h 41"/>
                <a:gd name="T8" fmla="*/ 4 w 4"/>
                <a:gd name="T9" fmla="*/ 0 h 41"/>
                <a:gd name="T10" fmla="*/ 0 60000 65536"/>
                <a:gd name="T11" fmla="*/ 0 60000 65536"/>
                <a:gd name="T12" fmla="*/ 0 60000 65536"/>
                <a:gd name="T13" fmla="*/ 0 60000 65536"/>
                <a:gd name="T14" fmla="*/ 0 60000 65536"/>
                <a:gd name="T15" fmla="*/ 0 w 4"/>
                <a:gd name="T16" fmla="*/ 0 h 41"/>
                <a:gd name="T17" fmla="*/ 4 w 4"/>
                <a:gd name="T18" fmla="*/ 41 h 41"/>
              </a:gdLst>
              <a:ahLst/>
              <a:cxnLst>
                <a:cxn ang="T10">
                  <a:pos x="T0" y="T1"/>
                </a:cxn>
                <a:cxn ang="T11">
                  <a:pos x="T2" y="T3"/>
                </a:cxn>
                <a:cxn ang="T12">
                  <a:pos x="T4" y="T5"/>
                </a:cxn>
                <a:cxn ang="T13">
                  <a:pos x="T6" y="T7"/>
                </a:cxn>
                <a:cxn ang="T14">
                  <a:pos x="T8" y="T9"/>
                </a:cxn>
              </a:cxnLst>
              <a:rect l="T15" t="T16" r="T17" b="T18"/>
              <a:pathLst>
                <a:path w="4" h="41">
                  <a:moveTo>
                    <a:pt x="4" y="0"/>
                  </a:moveTo>
                  <a:lnTo>
                    <a:pt x="0" y="16"/>
                  </a:lnTo>
                  <a:lnTo>
                    <a:pt x="0" y="41"/>
                  </a:lnTo>
                  <a:lnTo>
                    <a:pt x="0" y="25"/>
                  </a:lnTo>
                  <a:lnTo>
                    <a:pt x="4" y="0"/>
                  </a:lnTo>
                  <a:close/>
                </a:path>
              </a:pathLst>
            </a:custGeom>
            <a:solidFill>
              <a:srgbClr val="2A2A2A"/>
            </a:solidFill>
            <a:ln w="1905">
              <a:solidFill>
                <a:srgbClr val="000000"/>
              </a:solidFill>
              <a:round/>
              <a:headEnd/>
              <a:tailEnd/>
            </a:ln>
          </p:spPr>
          <p:txBody>
            <a:bodyPr/>
            <a:lstStyle/>
            <a:p>
              <a:endParaRPr lang="ja-JP" altLang="en-US"/>
            </a:p>
          </p:txBody>
        </p:sp>
        <p:sp>
          <p:nvSpPr>
            <p:cNvPr id="23780" name="Freeform 219"/>
            <p:cNvSpPr>
              <a:spLocks noChangeAspect="1"/>
            </p:cNvSpPr>
            <p:nvPr/>
          </p:nvSpPr>
          <p:spPr bwMode="auto">
            <a:xfrm>
              <a:off x="5449" y="10258"/>
              <a:ext cx="7" cy="60"/>
            </a:xfrm>
            <a:custGeom>
              <a:avLst/>
              <a:gdLst>
                <a:gd name="T0" fmla="*/ 0 w 6"/>
                <a:gd name="T1" fmla="*/ 0 h 53"/>
                <a:gd name="T2" fmla="*/ 226 w 6"/>
                <a:gd name="T3" fmla="*/ 491 h 53"/>
                <a:gd name="T4" fmla="*/ 0 w 6"/>
                <a:gd name="T5" fmla="*/ 1040 h 53"/>
                <a:gd name="T6" fmla="*/ 0 w 6"/>
                <a:gd name="T7" fmla="*/ 491 h 53"/>
                <a:gd name="T8" fmla="*/ 0 w 6"/>
                <a:gd name="T9" fmla="*/ 0 h 53"/>
                <a:gd name="T10" fmla="*/ 0 60000 65536"/>
                <a:gd name="T11" fmla="*/ 0 60000 65536"/>
                <a:gd name="T12" fmla="*/ 0 60000 65536"/>
                <a:gd name="T13" fmla="*/ 0 60000 65536"/>
                <a:gd name="T14" fmla="*/ 0 60000 65536"/>
                <a:gd name="T15" fmla="*/ 0 w 6"/>
                <a:gd name="T16" fmla="*/ 0 h 53"/>
                <a:gd name="T17" fmla="*/ 6 w 6"/>
                <a:gd name="T18" fmla="*/ 53 h 53"/>
              </a:gdLst>
              <a:ahLst/>
              <a:cxnLst>
                <a:cxn ang="T10">
                  <a:pos x="T0" y="T1"/>
                </a:cxn>
                <a:cxn ang="T11">
                  <a:pos x="T2" y="T3"/>
                </a:cxn>
                <a:cxn ang="T12">
                  <a:pos x="T4" y="T5"/>
                </a:cxn>
                <a:cxn ang="T13">
                  <a:pos x="T6" y="T7"/>
                </a:cxn>
                <a:cxn ang="T14">
                  <a:pos x="T8" y="T9"/>
                </a:cxn>
              </a:cxnLst>
              <a:rect l="T15" t="T16" r="T17" b="T18"/>
              <a:pathLst>
                <a:path w="6" h="53">
                  <a:moveTo>
                    <a:pt x="0" y="0"/>
                  </a:moveTo>
                  <a:lnTo>
                    <a:pt x="6" y="25"/>
                  </a:lnTo>
                  <a:lnTo>
                    <a:pt x="0" y="53"/>
                  </a:lnTo>
                  <a:lnTo>
                    <a:pt x="0" y="25"/>
                  </a:lnTo>
                  <a:lnTo>
                    <a:pt x="0" y="0"/>
                  </a:lnTo>
                  <a:close/>
                </a:path>
              </a:pathLst>
            </a:custGeom>
            <a:solidFill>
              <a:srgbClr val="A0A0A0"/>
            </a:solidFill>
            <a:ln w="1905">
              <a:solidFill>
                <a:srgbClr val="000000"/>
              </a:solidFill>
              <a:round/>
              <a:headEnd/>
              <a:tailEnd/>
            </a:ln>
          </p:spPr>
          <p:txBody>
            <a:bodyPr/>
            <a:lstStyle/>
            <a:p>
              <a:endParaRPr lang="ja-JP" altLang="en-US"/>
            </a:p>
          </p:txBody>
        </p:sp>
        <p:sp>
          <p:nvSpPr>
            <p:cNvPr id="23781" name="Rectangle 220"/>
            <p:cNvSpPr>
              <a:spLocks noChangeAspect="1" noChangeArrowheads="1"/>
            </p:cNvSpPr>
            <p:nvPr/>
          </p:nvSpPr>
          <p:spPr bwMode="auto">
            <a:xfrm>
              <a:off x="5262" y="10276"/>
              <a:ext cx="116" cy="39"/>
            </a:xfrm>
            <a:prstGeom prst="rect">
              <a:avLst/>
            </a:prstGeom>
            <a:solidFill>
              <a:srgbClr val="676767"/>
            </a:solidFill>
            <a:ln w="1905">
              <a:solidFill>
                <a:srgbClr val="000000"/>
              </a:solidFill>
              <a:miter lim="800000"/>
              <a:headEnd/>
              <a:tailEnd/>
            </a:ln>
          </p:spPr>
          <p:txBody>
            <a:bodyPr/>
            <a:lstStyle/>
            <a:p>
              <a:pPr algn="ctr"/>
              <a:endParaRPr lang="ja-JP" altLang="en-US" b="0" u="none">
                <a:solidFill>
                  <a:schemeClr val="tx1"/>
                </a:solidFill>
                <a:latin typeface="Arial" pitchFamily="34" charset="0"/>
              </a:endParaRPr>
            </a:p>
          </p:txBody>
        </p:sp>
        <p:sp>
          <p:nvSpPr>
            <p:cNvPr id="23782" name="Freeform 221"/>
            <p:cNvSpPr>
              <a:spLocks noChangeAspect="1"/>
            </p:cNvSpPr>
            <p:nvPr/>
          </p:nvSpPr>
          <p:spPr bwMode="auto">
            <a:xfrm>
              <a:off x="5391" y="10268"/>
              <a:ext cx="11" cy="58"/>
            </a:xfrm>
            <a:custGeom>
              <a:avLst/>
              <a:gdLst>
                <a:gd name="T0" fmla="*/ 92 w 10"/>
                <a:gd name="T1" fmla="*/ 0 h 51"/>
                <a:gd name="T2" fmla="*/ 92 w 10"/>
                <a:gd name="T3" fmla="*/ 471 h 51"/>
                <a:gd name="T4" fmla="*/ 0 w 10"/>
                <a:gd name="T5" fmla="*/ 1109 h 51"/>
                <a:gd name="T6" fmla="*/ 0 w 10"/>
                <a:gd name="T7" fmla="*/ 471 h 51"/>
                <a:gd name="T8" fmla="*/ 92 w 10"/>
                <a:gd name="T9" fmla="*/ 0 h 51"/>
                <a:gd name="T10" fmla="*/ 0 60000 65536"/>
                <a:gd name="T11" fmla="*/ 0 60000 65536"/>
                <a:gd name="T12" fmla="*/ 0 60000 65536"/>
                <a:gd name="T13" fmla="*/ 0 60000 65536"/>
                <a:gd name="T14" fmla="*/ 0 60000 65536"/>
                <a:gd name="T15" fmla="*/ 0 w 10"/>
                <a:gd name="T16" fmla="*/ 0 h 51"/>
                <a:gd name="T17" fmla="*/ 10 w 10"/>
                <a:gd name="T18" fmla="*/ 51 h 51"/>
              </a:gdLst>
              <a:ahLst/>
              <a:cxnLst>
                <a:cxn ang="T10">
                  <a:pos x="T0" y="T1"/>
                </a:cxn>
                <a:cxn ang="T11">
                  <a:pos x="T2" y="T3"/>
                </a:cxn>
                <a:cxn ang="T12">
                  <a:pos x="T4" y="T5"/>
                </a:cxn>
                <a:cxn ang="T13">
                  <a:pos x="T6" y="T7"/>
                </a:cxn>
                <a:cxn ang="T14">
                  <a:pos x="T8" y="T9"/>
                </a:cxn>
              </a:cxnLst>
              <a:rect l="T15" t="T16" r="T17" b="T18"/>
              <a:pathLst>
                <a:path w="10" h="51">
                  <a:moveTo>
                    <a:pt x="10" y="0"/>
                  </a:moveTo>
                  <a:lnTo>
                    <a:pt x="10" y="22"/>
                  </a:lnTo>
                  <a:lnTo>
                    <a:pt x="0" y="51"/>
                  </a:lnTo>
                  <a:lnTo>
                    <a:pt x="0" y="22"/>
                  </a:lnTo>
                  <a:lnTo>
                    <a:pt x="10" y="0"/>
                  </a:lnTo>
                  <a:close/>
                </a:path>
              </a:pathLst>
            </a:custGeom>
            <a:solidFill>
              <a:srgbClr val="9D9D9D"/>
            </a:solidFill>
            <a:ln w="1905">
              <a:solidFill>
                <a:srgbClr val="000000"/>
              </a:solidFill>
              <a:round/>
              <a:headEnd/>
              <a:tailEnd/>
            </a:ln>
          </p:spPr>
          <p:txBody>
            <a:bodyPr/>
            <a:lstStyle/>
            <a:p>
              <a:endParaRPr lang="ja-JP" altLang="en-US"/>
            </a:p>
          </p:txBody>
        </p:sp>
        <p:sp>
          <p:nvSpPr>
            <p:cNvPr id="23783" name="Freeform 222"/>
            <p:cNvSpPr>
              <a:spLocks noChangeAspect="1"/>
            </p:cNvSpPr>
            <p:nvPr/>
          </p:nvSpPr>
          <p:spPr bwMode="auto">
            <a:xfrm>
              <a:off x="5391" y="10301"/>
              <a:ext cx="101" cy="25"/>
            </a:xfrm>
            <a:custGeom>
              <a:avLst/>
              <a:gdLst>
                <a:gd name="T0" fmla="*/ 204 w 89"/>
                <a:gd name="T1" fmla="*/ 0 h 22"/>
                <a:gd name="T2" fmla="*/ 1871 w 89"/>
                <a:gd name="T3" fmla="*/ 0 h 22"/>
                <a:gd name="T4" fmla="*/ 1871 w 89"/>
                <a:gd name="T5" fmla="*/ 468 h 22"/>
                <a:gd name="T6" fmla="*/ 0 w 89"/>
                <a:gd name="T7" fmla="*/ 468 h 22"/>
                <a:gd name="T8" fmla="*/ 204 w 89"/>
                <a:gd name="T9" fmla="*/ 0 h 22"/>
                <a:gd name="T10" fmla="*/ 0 60000 65536"/>
                <a:gd name="T11" fmla="*/ 0 60000 65536"/>
                <a:gd name="T12" fmla="*/ 0 60000 65536"/>
                <a:gd name="T13" fmla="*/ 0 60000 65536"/>
                <a:gd name="T14" fmla="*/ 0 60000 65536"/>
                <a:gd name="T15" fmla="*/ 0 w 89"/>
                <a:gd name="T16" fmla="*/ 0 h 22"/>
                <a:gd name="T17" fmla="*/ 89 w 89"/>
                <a:gd name="T18" fmla="*/ 22 h 22"/>
              </a:gdLst>
              <a:ahLst/>
              <a:cxnLst>
                <a:cxn ang="T10">
                  <a:pos x="T0" y="T1"/>
                </a:cxn>
                <a:cxn ang="T11">
                  <a:pos x="T2" y="T3"/>
                </a:cxn>
                <a:cxn ang="T12">
                  <a:pos x="T4" y="T5"/>
                </a:cxn>
                <a:cxn ang="T13">
                  <a:pos x="T6" y="T7"/>
                </a:cxn>
                <a:cxn ang="T14">
                  <a:pos x="T8" y="T9"/>
                </a:cxn>
              </a:cxnLst>
              <a:rect l="T15" t="T16" r="T17" b="T18"/>
              <a:pathLst>
                <a:path w="89" h="22">
                  <a:moveTo>
                    <a:pt x="10" y="0"/>
                  </a:moveTo>
                  <a:lnTo>
                    <a:pt x="89" y="0"/>
                  </a:lnTo>
                  <a:lnTo>
                    <a:pt x="89" y="22"/>
                  </a:lnTo>
                  <a:lnTo>
                    <a:pt x="0" y="22"/>
                  </a:lnTo>
                  <a:lnTo>
                    <a:pt x="10" y="0"/>
                  </a:lnTo>
                  <a:close/>
                </a:path>
              </a:pathLst>
            </a:custGeom>
            <a:solidFill>
              <a:srgbClr val="868686"/>
            </a:solidFill>
            <a:ln w="1905">
              <a:solidFill>
                <a:srgbClr val="000000"/>
              </a:solidFill>
              <a:round/>
              <a:headEnd/>
              <a:tailEnd/>
            </a:ln>
          </p:spPr>
          <p:txBody>
            <a:bodyPr/>
            <a:lstStyle/>
            <a:p>
              <a:endParaRPr lang="ja-JP" altLang="en-US"/>
            </a:p>
          </p:txBody>
        </p:sp>
        <p:sp>
          <p:nvSpPr>
            <p:cNvPr id="23784" name="Rectangle 223"/>
            <p:cNvSpPr>
              <a:spLocks noChangeAspect="1" noChangeArrowheads="1"/>
            </p:cNvSpPr>
            <p:nvPr/>
          </p:nvSpPr>
          <p:spPr bwMode="auto">
            <a:xfrm>
              <a:off x="5370" y="10154"/>
              <a:ext cx="111" cy="33"/>
            </a:xfrm>
            <a:prstGeom prst="rect">
              <a:avLst/>
            </a:prstGeom>
            <a:solidFill>
              <a:srgbClr val="BEAB6F"/>
            </a:solidFill>
            <a:ln w="1905">
              <a:solidFill>
                <a:srgbClr val="000000"/>
              </a:solidFill>
              <a:miter lim="800000"/>
              <a:headEnd/>
              <a:tailEnd/>
            </a:ln>
          </p:spPr>
          <p:txBody>
            <a:bodyPr/>
            <a:lstStyle/>
            <a:p>
              <a:pPr algn="ctr"/>
              <a:endParaRPr lang="ja-JP" altLang="en-US" b="0" u="none">
                <a:solidFill>
                  <a:schemeClr val="tx1"/>
                </a:solidFill>
                <a:latin typeface="Arial" pitchFamily="34" charset="0"/>
              </a:endParaRPr>
            </a:p>
          </p:txBody>
        </p:sp>
        <p:sp>
          <p:nvSpPr>
            <p:cNvPr id="23785" name="Freeform 224"/>
            <p:cNvSpPr>
              <a:spLocks noChangeAspect="1"/>
            </p:cNvSpPr>
            <p:nvPr/>
          </p:nvSpPr>
          <p:spPr bwMode="auto">
            <a:xfrm>
              <a:off x="5402" y="10268"/>
              <a:ext cx="90" cy="33"/>
            </a:xfrm>
            <a:custGeom>
              <a:avLst/>
              <a:gdLst>
                <a:gd name="T0" fmla="*/ 1807 w 79"/>
                <a:gd name="T1" fmla="*/ 655 h 29"/>
                <a:gd name="T2" fmla="*/ 1740 w 79"/>
                <a:gd name="T3" fmla="*/ 0 h 29"/>
                <a:gd name="T4" fmla="*/ 0 w 79"/>
                <a:gd name="T5" fmla="*/ 0 h 29"/>
                <a:gd name="T6" fmla="*/ 0 w 79"/>
                <a:gd name="T7" fmla="*/ 655 h 29"/>
                <a:gd name="T8" fmla="*/ 1807 w 79"/>
                <a:gd name="T9" fmla="*/ 655 h 29"/>
                <a:gd name="T10" fmla="*/ 0 60000 65536"/>
                <a:gd name="T11" fmla="*/ 0 60000 65536"/>
                <a:gd name="T12" fmla="*/ 0 60000 65536"/>
                <a:gd name="T13" fmla="*/ 0 60000 65536"/>
                <a:gd name="T14" fmla="*/ 0 60000 65536"/>
                <a:gd name="T15" fmla="*/ 0 w 79"/>
                <a:gd name="T16" fmla="*/ 0 h 29"/>
                <a:gd name="T17" fmla="*/ 79 w 79"/>
                <a:gd name="T18" fmla="*/ 29 h 29"/>
              </a:gdLst>
              <a:ahLst/>
              <a:cxnLst>
                <a:cxn ang="T10">
                  <a:pos x="T0" y="T1"/>
                </a:cxn>
                <a:cxn ang="T11">
                  <a:pos x="T2" y="T3"/>
                </a:cxn>
                <a:cxn ang="T12">
                  <a:pos x="T4" y="T5"/>
                </a:cxn>
                <a:cxn ang="T13">
                  <a:pos x="T6" y="T7"/>
                </a:cxn>
                <a:cxn ang="T14">
                  <a:pos x="T8" y="T9"/>
                </a:cxn>
              </a:cxnLst>
              <a:rect l="T15" t="T16" r="T17" b="T18"/>
              <a:pathLst>
                <a:path w="79" h="29">
                  <a:moveTo>
                    <a:pt x="79" y="29"/>
                  </a:moveTo>
                  <a:lnTo>
                    <a:pt x="76" y="0"/>
                  </a:lnTo>
                  <a:lnTo>
                    <a:pt x="0" y="0"/>
                  </a:lnTo>
                  <a:lnTo>
                    <a:pt x="0" y="29"/>
                  </a:lnTo>
                  <a:lnTo>
                    <a:pt x="79" y="29"/>
                  </a:lnTo>
                  <a:close/>
                </a:path>
              </a:pathLst>
            </a:custGeom>
            <a:solidFill>
              <a:srgbClr val="BECAC7"/>
            </a:solidFill>
            <a:ln w="1905">
              <a:solidFill>
                <a:srgbClr val="000000"/>
              </a:solidFill>
              <a:round/>
              <a:headEnd/>
              <a:tailEnd/>
            </a:ln>
          </p:spPr>
          <p:txBody>
            <a:bodyPr/>
            <a:lstStyle/>
            <a:p>
              <a:endParaRPr lang="ja-JP" altLang="en-US"/>
            </a:p>
          </p:txBody>
        </p:sp>
        <p:sp>
          <p:nvSpPr>
            <p:cNvPr id="23786" name="Freeform 225"/>
            <p:cNvSpPr>
              <a:spLocks noChangeAspect="1"/>
            </p:cNvSpPr>
            <p:nvPr/>
          </p:nvSpPr>
          <p:spPr bwMode="auto">
            <a:xfrm>
              <a:off x="5151" y="10218"/>
              <a:ext cx="43" cy="86"/>
            </a:xfrm>
            <a:custGeom>
              <a:avLst/>
              <a:gdLst>
                <a:gd name="T0" fmla="*/ 733 w 38"/>
                <a:gd name="T1" fmla="*/ 1469 h 76"/>
                <a:gd name="T2" fmla="*/ 733 w 38"/>
                <a:gd name="T3" fmla="*/ 0 h 76"/>
                <a:gd name="T4" fmla="*/ 128 w 38"/>
                <a:gd name="T5" fmla="*/ 0 h 76"/>
                <a:gd name="T6" fmla="*/ 0 w 38"/>
                <a:gd name="T7" fmla="*/ 1469 h 76"/>
                <a:gd name="T8" fmla="*/ 733 w 38"/>
                <a:gd name="T9" fmla="*/ 1469 h 76"/>
                <a:gd name="T10" fmla="*/ 0 60000 65536"/>
                <a:gd name="T11" fmla="*/ 0 60000 65536"/>
                <a:gd name="T12" fmla="*/ 0 60000 65536"/>
                <a:gd name="T13" fmla="*/ 0 60000 65536"/>
                <a:gd name="T14" fmla="*/ 0 60000 65536"/>
                <a:gd name="T15" fmla="*/ 0 w 38"/>
                <a:gd name="T16" fmla="*/ 0 h 76"/>
                <a:gd name="T17" fmla="*/ 38 w 38"/>
                <a:gd name="T18" fmla="*/ 76 h 76"/>
              </a:gdLst>
              <a:ahLst/>
              <a:cxnLst>
                <a:cxn ang="T10">
                  <a:pos x="T0" y="T1"/>
                </a:cxn>
                <a:cxn ang="T11">
                  <a:pos x="T2" y="T3"/>
                </a:cxn>
                <a:cxn ang="T12">
                  <a:pos x="T4" y="T5"/>
                </a:cxn>
                <a:cxn ang="T13">
                  <a:pos x="T6" y="T7"/>
                </a:cxn>
                <a:cxn ang="T14">
                  <a:pos x="T8" y="T9"/>
                </a:cxn>
              </a:cxnLst>
              <a:rect l="T15" t="T16" r="T17" b="T18"/>
              <a:pathLst>
                <a:path w="38" h="76">
                  <a:moveTo>
                    <a:pt x="38" y="76"/>
                  </a:moveTo>
                  <a:lnTo>
                    <a:pt x="38" y="0"/>
                  </a:lnTo>
                  <a:lnTo>
                    <a:pt x="7" y="0"/>
                  </a:lnTo>
                  <a:lnTo>
                    <a:pt x="0" y="76"/>
                  </a:lnTo>
                  <a:lnTo>
                    <a:pt x="38" y="76"/>
                  </a:lnTo>
                  <a:close/>
                </a:path>
              </a:pathLst>
            </a:custGeom>
            <a:solidFill>
              <a:srgbClr val="BECAC7"/>
            </a:solidFill>
            <a:ln w="1905">
              <a:solidFill>
                <a:srgbClr val="000000"/>
              </a:solidFill>
              <a:round/>
              <a:headEnd/>
              <a:tailEnd/>
            </a:ln>
          </p:spPr>
          <p:txBody>
            <a:bodyPr/>
            <a:lstStyle/>
            <a:p>
              <a:endParaRPr lang="ja-JP" altLang="en-US"/>
            </a:p>
          </p:txBody>
        </p:sp>
        <p:sp>
          <p:nvSpPr>
            <p:cNvPr id="23787" name="Freeform 226"/>
            <p:cNvSpPr>
              <a:spLocks noChangeAspect="1"/>
            </p:cNvSpPr>
            <p:nvPr/>
          </p:nvSpPr>
          <p:spPr bwMode="auto">
            <a:xfrm>
              <a:off x="4965" y="10064"/>
              <a:ext cx="53" cy="111"/>
            </a:xfrm>
            <a:custGeom>
              <a:avLst/>
              <a:gdLst>
                <a:gd name="T0" fmla="*/ 856 w 47"/>
                <a:gd name="T1" fmla="*/ 1944 h 98"/>
                <a:gd name="T2" fmla="*/ 856 w 47"/>
                <a:gd name="T3" fmla="*/ 0 h 98"/>
                <a:gd name="T4" fmla="*/ 179 w 47"/>
                <a:gd name="T5" fmla="*/ 0 h 98"/>
                <a:gd name="T6" fmla="*/ 0 w 47"/>
                <a:gd name="T7" fmla="*/ 1944 h 98"/>
                <a:gd name="T8" fmla="*/ 856 w 47"/>
                <a:gd name="T9" fmla="*/ 1944 h 98"/>
                <a:gd name="T10" fmla="*/ 0 60000 65536"/>
                <a:gd name="T11" fmla="*/ 0 60000 65536"/>
                <a:gd name="T12" fmla="*/ 0 60000 65536"/>
                <a:gd name="T13" fmla="*/ 0 60000 65536"/>
                <a:gd name="T14" fmla="*/ 0 60000 65536"/>
                <a:gd name="T15" fmla="*/ 0 w 47"/>
                <a:gd name="T16" fmla="*/ 0 h 98"/>
                <a:gd name="T17" fmla="*/ 47 w 47"/>
                <a:gd name="T18" fmla="*/ 98 h 98"/>
              </a:gdLst>
              <a:ahLst/>
              <a:cxnLst>
                <a:cxn ang="T10">
                  <a:pos x="T0" y="T1"/>
                </a:cxn>
                <a:cxn ang="T11">
                  <a:pos x="T2" y="T3"/>
                </a:cxn>
                <a:cxn ang="T12">
                  <a:pos x="T4" y="T5"/>
                </a:cxn>
                <a:cxn ang="T13">
                  <a:pos x="T6" y="T7"/>
                </a:cxn>
                <a:cxn ang="T14">
                  <a:pos x="T8" y="T9"/>
                </a:cxn>
              </a:cxnLst>
              <a:rect l="T15" t="T16" r="T17" b="T18"/>
              <a:pathLst>
                <a:path w="47" h="98">
                  <a:moveTo>
                    <a:pt x="47" y="98"/>
                  </a:moveTo>
                  <a:lnTo>
                    <a:pt x="47" y="0"/>
                  </a:lnTo>
                  <a:lnTo>
                    <a:pt x="10" y="0"/>
                  </a:lnTo>
                  <a:lnTo>
                    <a:pt x="0" y="98"/>
                  </a:lnTo>
                  <a:lnTo>
                    <a:pt x="47" y="98"/>
                  </a:lnTo>
                  <a:close/>
                </a:path>
              </a:pathLst>
            </a:custGeom>
            <a:solidFill>
              <a:srgbClr val="BECAC7"/>
            </a:solidFill>
            <a:ln w="1905">
              <a:solidFill>
                <a:srgbClr val="000000"/>
              </a:solidFill>
              <a:round/>
              <a:headEnd/>
              <a:tailEnd/>
            </a:ln>
          </p:spPr>
          <p:txBody>
            <a:bodyPr/>
            <a:lstStyle/>
            <a:p>
              <a:endParaRPr lang="ja-JP" altLang="en-US"/>
            </a:p>
          </p:txBody>
        </p:sp>
        <p:sp>
          <p:nvSpPr>
            <p:cNvPr id="23788" name="Freeform 227"/>
            <p:cNvSpPr>
              <a:spLocks noChangeAspect="1"/>
            </p:cNvSpPr>
            <p:nvPr/>
          </p:nvSpPr>
          <p:spPr bwMode="auto">
            <a:xfrm>
              <a:off x="4882" y="10064"/>
              <a:ext cx="61" cy="111"/>
            </a:xfrm>
            <a:custGeom>
              <a:avLst/>
              <a:gdLst>
                <a:gd name="T0" fmla="*/ 894 w 54"/>
                <a:gd name="T1" fmla="*/ 1944 h 98"/>
                <a:gd name="T2" fmla="*/ 1010 w 54"/>
                <a:gd name="T3" fmla="*/ 0 h 98"/>
                <a:gd name="T4" fmla="*/ 125 w 54"/>
                <a:gd name="T5" fmla="*/ 0 h 98"/>
                <a:gd name="T6" fmla="*/ 0 w 54"/>
                <a:gd name="T7" fmla="*/ 1944 h 98"/>
                <a:gd name="T8" fmla="*/ 894 w 54"/>
                <a:gd name="T9" fmla="*/ 1944 h 98"/>
                <a:gd name="T10" fmla="*/ 0 60000 65536"/>
                <a:gd name="T11" fmla="*/ 0 60000 65536"/>
                <a:gd name="T12" fmla="*/ 0 60000 65536"/>
                <a:gd name="T13" fmla="*/ 0 60000 65536"/>
                <a:gd name="T14" fmla="*/ 0 60000 65536"/>
                <a:gd name="T15" fmla="*/ 0 w 54"/>
                <a:gd name="T16" fmla="*/ 0 h 98"/>
                <a:gd name="T17" fmla="*/ 54 w 54"/>
                <a:gd name="T18" fmla="*/ 98 h 98"/>
              </a:gdLst>
              <a:ahLst/>
              <a:cxnLst>
                <a:cxn ang="T10">
                  <a:pos x="T0" y="T1"/>
                </a:cxn>
                <a:cxn ang="T11">
                  <a:pos x="T2" y="T3"/>
                </a:cxn>
                <a:cxn ang="T12">
                  <a:pos x="T4" y="T5"/>
                </a:cxn>
                <a:cxn ang="T13">
                  <a:pos x="T6" y="T7"/>
                </a:cxn>
                <a:cxn ang="T14">
                  <a:pos x="T8" y="T9"/>
                </a:cxn>
              </a:cxnLst>
              <a:rect l="T15" t="T16" r="T17" b="T18"/>
              <a:pathLst>
                <a:path w="54" h="98">
                  <a:moveTo>
                    <a:pt x="48" y="98"/>
                  </a:moveTo>
                  <a:lnTo>
                    <a:pt x="54" y="0"/>
                  </a:lnTo>
                  <a:lnTo>
                    <a:pt x="7" y="0"/>
                  </a:lnTo>
                  <a:lnTo>
                    <a:pt x="0" y="98"/>
                  </a:lnTo>
                  <a:lnTo>
                    <a:pt x="48" y="98"/>
                  </a:lnTo>
                  <a:close/>
                </a:path>
              </a:pathLst>
            </a:custGeom>
            <a:solidFill>
              <a:srgbClr val="BECAC7"/>
            </a:solidFill>
            <a:ln w="1905">
              <a:solidFill>
                <a:srgbClr val="000000"/>
              </a:solidFill>
              <a:round/>
              <a:headEnd/>
              <a:tailEnd/>
            </a:ln>
          </p:spPr>
          <p:txBody>
            <a:bodyPr/>
            <a:lstStyle/>
            <a:p>
              <a:endParaRPr lang="ja-JP" altLang="en-US"/>
            </a:p>
          </p:txBody>
        </p:sp>
        <p:sp>
          <p:nvSpPr>
            <p:cNvPr id="23789" name="Freeform 228"/>
            <p:cNvSpPr>
              <a:spLocks noChangeAspect="1"/>
            </p:cNvSpPr>
            <p:nvPr/>
          </p:nvSpPr>
          <p:spPr bwMode="auto">
            <a:xfrm>
              <a:off x="4797" y="10064"/>
              <a:ext cx="60" cy="111"/>
            </a:xfrm>
            <a:custGeom>
              <a:avLst/>
              <a:gdLst>
                <a:gd name="T0" fmla="*/ 919 w 53"/>
                <a:gd name="T1" fmla="*/ 1944 h 98"/>
                <a:gd name="T2" fmla="*/ 1040 w 53"/>
                <a:gd name="T3" fmla="*/ 0 h 98"/>
                <a:gd name="T4" fmla="*/ 299 w 53"/>
                <a:gd name="T5" fmla="*/ 0 h 98"/>
                <a:gd name="T6" fmla="*/ 0 w 53"/>
                <a:gd name="T7" fmla="*/ 1944 h 98"/>
                <a:gd name="T8" fmla="*/ 919 w 53"/>
                <a:gd name="T9" fmla="*/ 1944 h 98"/>
                <a:gd name="T10" fmla="*/ 0 60000 65536"/>
                <a:gd name="T11" fmla="*/ 0 60000 65536"/>
                <a:gd name="T12" fmla="*/ 0 60000 65536"/>
                <a:gd name="T13" fmla="*/ 0 60000 65536"/>
                <a:gd name="T14" fmla="*/ 0 60000 65536"/>
                <a:gd name="T15" fmla="*/ 0 w 53"/>
                <a:gd name="T16" fmla="*/ 0 h 98"/>
                <a:gd name="T17" fmla="*/ 53 w 53"/>
                <a:gd name="T18" fmla="*/ 98 h 98"/>
              </a:gdLst>
              <a:ahLst/>
              <a:cxnLst>
                <a:cxn ang="T10">
                  <a:pos x="T0" y="T1"/>
                </a:cxn>
                <a:cxn ang="T11">
                  <a:pos x="T2" y="T3"/>
                </a:cxn>
                <a:cxn ang="T12">
                  <a:pos x="T4" y="T5"/>
                </a:cxn>
                <a:cxn ang="T13">
                  <a:pos x="T6" y="T7"/>
                </a:cxn>
                <a:cxn ang="T14">
                  <a:pos x="T8" y="T9"/>
                </a:cxn>
              </a:cxnLst>
              <a:rect l="T15" t="T16" r="T17" b="T18"/>
              <a:pathLst>
                <a:path w="53" h="98">
                  <a:moveTo>
                    <a:pt x="47" y="98"/>
                  </a:moveTo>
                  <a:lnTo>
                    <a:pt x="53" y="0"/>
                  </a:lnTo>
                  <a:lnTo>
                    <a:pt x="15" y="0"/>
                  </a:lnTo>
                  <a:lnTo>
                    <a:pt x="0" y="98"/>
                  </a:lnTo>
                  <a:lnTo>
                    <a:pt x="47" y="98"/>
                  </a:lnTo>
                  <a:close/>
                </a:path>
              </a:pathLst>
            </a:custGeom>
            <a:solidFill>
              <a:srgbClr val="BECAC7"/>
            </a:solidFill>
            <a:ln w="1905">
              <a:solidFill>
                <a:srgbClr val="000000"/>
              </a:solidFill>
              <a:round/>
              <a:headEnd/>
              <a:tailEnd/>
            </a:ln>
          </p:spPr>
          <p:txBody>
            <a:bodyPr/>
            <a:lstStyle/>
            <a:p>
              <a:endParaRPr lang="ja-JP" altLang="en-US"/>
            </a:p>
          </p:txBody>
        </p:sp>
        <p:sp>
          <p:nvSpPr>
            <p:cNvPr id="23790" name="Freeform 229"/>
            <p:cNvSpPr>
              <a:spLocks noChangeAspect="1"/>
            </p:cNvSpPr>
            <p:nvPr/>
          </p:nvSpPr>
          <p:spPr bwMode="auto">
            <a:xfrm>
              <a:off x="4711" y="10064"/>
              <a:ext cx="71" cy="111"/>
            </a:xfrm>
            <a:custGeom>
              <a:avLst/>
              <a:gdLst>
                <a:gd name="T0" fmla="*/ 849 w 63"/>
                <a:gd name="T1" fmla="*/ 1944 h 98"/>
                <a:gd name="T2" fmla="*/ 1092 w 63"/>
                <a:gd name="T3" fmla="*/ 0 h 98"/>
                <a:gd name="T4" fmla="*/ 258 w 63"/>
                <a:gd name="T5" fmla="*/ 0 h 98"/>
                <a:gd name="T6" fmla="*/ 0 w 63"/>
                <a:gd name="T7" fmla="*/ 1944 h 98"/>
                <a:gd name="T8" fmla="*/ 849 w 63"/>
                <a:gd name="T9" fmla="*/ 1944 h 98"/>
                <a:gd name="T10" fmla="*/ 0 60000 65536"/>
                <a:gd name="T11" fmla="*/ 0 60000 65536"/>
                <a:gd name="T12" fmla="*/ 0 60000 65536"/>
                <a:gd name="T13" fmla="*/ 0 60000 65536"/>
                <a:gd name="T14" fmla="*/ 0 60000 65536"/>
                <a:gd name="T15" fmla="*/ 0 w 63"/>
                <a:gd name="T16" fmla="*/ 0 h 98"/>
                <a:gd name="T17" fmla="*/ 63 w 63"/>
                <a:gd name="T18" fmla="*/ 98 h 98"/>
              </a:gdLst>
              <a:ahLst/>
              <a:cxnLst>
                <a:cxn ang="T10">
                  <a:pos x="T0" y="T1"/>
                </a:cxn>
                <a:cxn ang="T11">
                  <a:pos x="T2" y="T3"/>
                </a:cxn>
                <a:cxn ang="T12">
                  <a:pos x="T4" y="T5"/>
                </a:cxn>
                <a:cxn ang="T13">
                  <a:pos x="T6" y="T7"/>
                </a:cxn>
                <a:cxn ang="T14">
                  <a:pos x="T8" y="T9"/>
                </a:cxn>
              </a:cxnLst>
              <a:rect l="T15" t="T16" r="T17" b="T18"/>
              <a:pathLst>
                <a:path w="63" h="98">
                  <a:moveTo>
                    <a:pt x="47" y="98"/>
                  </a:moveTo>
                  <a:lnTo>
                    <a:pt x="63" y="0"/>
                  </a:lnTo>
                  <a:lnTo>
                    <a:pt x="15" y="0"/>
                  </a:lnTo>
                  <a:lnTo>
                    <a:pt x="0" y="98"/>
                  </a:lnTo>
                  <a:lnTo>
                    <a:pt x="47" y="98"/>
                  </a:lnTo>
                  <a:close/>
                </a:path>
              </a:pathLst>
            </a:custGeom>
            <a:solidFill>
              <a:srgbClr val="BECAC7"/>
            </a:solidFill>
            <a:ln w="1905">
              <a:solidFill>
                <a:srgbClr val="000000"/>
              </a:solidFill>
              <a:round/>
              <a:headEnd/>
              <a:tailEnd/>
            </a:ln>
          </p:spPr>
          <p:txBody>
            <a:bodyPr/>
            <a:lstStyle/>
            <a:p>
              <a:endParaRPr lang="ja-JP" altLang="en-US"/>
            </a:p>
          </p:txBody>
        </p:sp>
        <p:sp>
          <p:nvSpPr>
            <p:cNvPr id="23791" name="Freeform 230"/>
            <p:cNvSpPr>
              <a:spLocks noChangeAspect="1"/>
            </p:cNvSpPr>
            <p:nvPr/>
          </p:nvSpPr>
          <p:spPr bwMode="auto">
            <a:xfrm>
              <a:off x="4761" y="9993"/>
              <a:ext cx="21" cy="182"/>
            </a:xfrm>
            <a:custGeom>
              <a:avLst/>
              <a:gdLst>
                <a:gd name="T0" fmla="*/ 0 w 19"/>
                <a:gd name="T1" fmla="*/ 1923 h 161"/>
                <a:gd name="T2" fmla="*/ 139 w 19"/>
                <a:gd name="T3" fmla="*/ 0 h 161"/>
                <a:gd name="T4" fmla="*/ 208 w 19"/>
                <a:gd name="T5" fmla="*/ 1127 h 161"/>
                <a:gd name="T6" fmla="*/ 3 w 19"/>
                <a:gd name="T7" fmla="*/ 3058 h 161"/>
                <a:gd name="T8" fmla="*/ 0 w 19"/>
                <a:gd name="T9" fmla="*/ 1923 h 161"/>
                <a:gd name="T10" fmla="*/ 0 60000 65536"/>
                <a:gd name="T11" fmla="*/ 0 60000 65536"/>
                <a:gd name="T12" fmla="*/ 0 60000 65536"/>
                <a:gd name="T13" fmla="*/ 0 60000 65536"/>
                <a:gd name="T14" fmla="*/ 0 60000 65536"/>
                <a:gd name="T15" fmla="*/ 0 w 19"/>
                <a:gd name="T16" fmla="*/ 0 h 161"/>
                <a:gd name="T17" fmla="*/ 19 w 19"/>
                <a:gd name="T18" fmla="*/ 161 h 161"/>
              </a:gdLst>
              <a:ahLst/>
              <a:cxnLst>
                <a:cxn ang="T10">
                  <a:pos x="T0" y="T1"/>
                </a:cxn>
                <a:cxn ang="T11">
                  <a:pos x="T2" y="T3"/>
                </a:cxn>
                <a:cxn ang="T12">
                  <a:pos x="T4" y="T5"/>
                </a:cxn>
                <a:cxn ang="T13">
                  <a:pos x="T6" y="T7"/>
                </a:cxn>
                <a:cxn ang="T14">
                  <a:pos x="T8" y="T9"/>
                </a:cxn>
              </a:cxnLst>
              <a:rect l="T15" t="T16" r="T17" b="T18"/>
              <a:pathLst>
                <a:path w="19" h="161">
                  <a:moveTo>
                    <a:pt x="0" y="101"/>
                  </a:moveTo>
                  <a:lnTo>
                    <a:pt x="13" y="0"/>
                  </a:lnTo>
                  <a:lnTo>
                    <a:pt x="19" y="60"/>
                  </a:lnTo>
                  <a:lnTo>
                    <a:pt x="3" y="161"/>
                  </a:lnTo>
                  <a:lnTo>
                    <a:pt x="0" y="101"/>
                  </a:lnTo>
                  <a:close/>
                </a:path>
              </a:pathLst>
            </a:custGeom>
            <a:solidFill>
              <a:srgbClr val="BFC9C7"/>
            </a:solidFill>
            <a:ln w="1905">
              <a:solidFill>
                <a:srgbClr val="000000"/>
              </a:solidFill>
              <a:round/>
              <a:headEnd/>
              <a:tailEnd/>
            </a:ln>
          </p:spPr>
          <p:txBody>
            <a:bodyPr/>
            <a:lstStyle/>
            <a:p>
              <a:endParaRPr lang="ja-JP" altLang="en-US"/>
            </a:p>
          </p:txBody>
        </p:sp>
        <p:sp>
          <p:nvSpPr>
            <p:cNvPr id="23792" name="Freeform 231"/>
            <p:cNvSpPr>
              <a:spLocks noChangeAspect="1"/>
            </p:cNvSpPr>
            <p:nvPr/>
          </p:nvSpPr>
          <p:spPr bwMode="auto">
            <a:xfrm>
              <a:off x="4711" y="10107"/>
              <a:ext cx="53" cy="68"/>
            </a:xfrm>
            <a:custGeom>
              <a:avLst/>
              <a:gdLst>
                <a:gd name="T0" fmla="*/ 0 w 47"/>
                <a:gd name="T1" fmla="*/ 0 h 60"/>
                <a:gd name="T2" fmla="*/ 785 w 47"/>
                <a:gd name="T3" fmla="*/ 0 h 60"/>
                <a:gd name="T4" fmla="*/ 856 w 47"/>
                <a:gd name="T5" fmla="*/ 1210 h 60"/>
                <a:gd name="T6" fmla="*/ 0 w 47"/>
                <a:gd name="T7" fmla="*/ 1210 h 60"/>
                <a:gd name="T8" fmla="*/ 0 w 47"/>
                <a:gd name="T9" fmla="*/ 0 h 60"/>
                <a:gd name="T10" fmla="*/ 0 60000 65536"/>
                <a:gd name="T11" fmla="*/ 0 60000 65536"/>
                <a:gd name="T12" fmla="*/ 0 60000 65536"/>
                <a:gd name="T13" fmla="*/ 0 60000 65536"/>
                <a:gd name="T14" fmla="*/ 0 60000 65536"/>
                <a:gd name="T15" fmla="*/ 0 w 47"/>
                <a:gd name="T16" fmla="*/ 0 h 60"/>
                <a:gd name="T17" fmla="*/ 47 w 47"/>
                <a:gd name="T18" fmla="*/ 60 h 60"/>
              </a:gdLst>
              <a:ahLst/>
              <a:cxnLst>
                <a:cxn ang="T10">
                  <a:pos x="T0" y="T1"/>
                </a:cxn>
                <a:cxn ang="T11">
                  <a:pos x="T2" y="T3"/>
                </a:cxn>
                <a:cxn ang="T12">
                  <a:pos x="T4" y="T5"/>
                </a:cxn>
                <a:cxn ang="T13">
                  <a:pos x="T6" y="T7"/>
                </a:cxn>
                <a:cxn ang="T14">
                  <a:pos x="T8" y="T9"/>
                </a:cxn>
              </a:cxnLst>
              <a:rect l="T15" t="T16" r="T17" b="T18"/>
              <a:pathLst>
                <a:path w="47" h="60">
                  <a:moveTo>
                    <a:pt x="0" y="0"/>
                  </a:moveTo>
                  <a:lnTo>
                    <a:pt x="44" y="0"/>
                  </a:lnTo>
                  <a:lnTo>
                    <a:pt x="47" y="60"/>
                  </a:lnTo>
                  <a:lnTo>
                    <a:pt x="0" y="60"/>
                  </a:lnTo>
                  <a:lnTo>
                    <a:pt x="0" y="0"/>
                  </a:lnTo>
                  <a:close/>
                </a:path>
              </a:pathLst>
            </a:custGeom>
            <a:solidFill>
              <a:srgbClr val="979898"/>
            </a:solidFill>
            <a:ln w="1905">
              <a:solidFill>
                <a:srgbClr val="000000"/>
              </a:solidFill>
              <a:round/>
              <a:headEnd/>
              <a:tailEnd/>
            </a:ln>
          </p:spPr>
          <p:txBody>
            <a:bodyPr/>
            <a:lstStyle/>
            <a:p>
              <a:endParaRPr lang="ja-JP" altLang="en-US"/>
            </a:p>
          </p:txBody>
        </p:sp>
        <p:sp>
          <p:nvSpPr>
            <p:cNvPr id="23793" name="Freeform 232"/>
            <p:cNvSpPr>
              <a:spLocks noChangeAspect="1"/>
            </p:cNvSpPr>
            <p:nvPr/>
          </p:nvSpPr>
          <p:spPr bwMode="auto">
            <a:xfrm>
              <a:off x="4839" y="9993"/>
              <a:ext cx="18" cy="182"/>
            </a:xfrm>
            <a:custGeom>
              <a:avLst/>
              <a:gdLst>
                <a:gd name="T0" fmla="*/ 0 w 16"/>
                <a:gd name="T1" fmla="*/ 1923 h 161"/>
                <a:gd name="T2" fmla="*/ 255 w 16"/>
                <a:gd name="T3" fmla="*/ 0 h 161"/>
                <a:gd name="T4" fmla="*/ 255 w 16"/>
                <a:gd name="T5" fmla="*/ 1127 h 161"/>
                <a:gd name="T6" fmla="*/ 159 w 16"/>
                <a:gd name="T7" fmla="*/ 3058 h 161"/>
                <a:gd name="T8" fmla="*/ 0 w 16"/>
                <a:gd name="T9" fmla="*/ 1923 h 161"/>
                <a:gd name="T10" fmla="*/ 0 60000 65536"/>
                <a:gd name="T11" fmla="*/ 0 60000 65536"/>
                <a:gd name="T12" fmla="*/ 0 60000 65536"/>
                <a:gd name="T13" fmla="*/ 0 60000 65536"/>
                <a:gd name="T14" fmla="*/ 0 60000 65536"/>
                <a:gd name="T15" fmla="*/ 0 w 16"/>
                <a:gd name="T16" fmla="*/ 0 h 161"/>
                <a:gd name="T17" fmla="*/ 16 w 16"/>
                <a:gd name="T18" fmla="*/ 161 h 161"/>
              </a:gdLst>
              <a:ahLst/>
              <a:cxnLst>
                <a:cxn ang="T10">
                  <a:pos x="T0" y="T1"/>
                </a:cxn>
                <a:cxn ang="T11">
                  <a:pos x="T2" y="T3"/>
                </a:cxn>
                <a:cxn ang="T12">
                  <a:pos x="T4" y="T5"/>
                </a:cxn>
                <a:cxn ang="T13">
                  <a:pos x="T6" y="T7"/>
                </a:cxn>
                <a:cxn ang="T14">
                  <a:pos x="T8" y="T9"/>
                </a:cxn>
              </a:cxnLst>
              <a:rect l="T15" t="T16" r="T17" b="T18"/>
              <a:pathLst>
                <a:path w="16" h="161">
                  <a:moveTo>
                    <a:pt x="0" y="101"/>
                  </a:moveTo>
                  <a:lnTo>
                    <a:pt x="16" y="0"/>
                  </a:lnTo>
                  <a:lnTo>
                    <a:pt x="16" y="60"/>
                  </a:lnTo>
                  <a:lnTo>
                    <a:pt x="10" y="161"/>
                  </a:lnTo>
                  <a:lnTo>
                    <a:pt x="0" y="101"/>
                  </a:lnTo>
                  <a:close/>
                </a:path>
              </a:pathLst>
            </a:custGeom>
            <a:solidFill>
              <a:srgbClr val="C0CBC9"/>
            </a:solidFill>
            <a:ln w="1905">
              <a:solidFill>
                <a:srgbClr val="000000"/>
              </a:solidFill>
              <a:round/>
              <a:headEnd/>
              <a:tailEnd/>
            </a:ln>
          </p:spPr>
          <p:txBody>
            <a:bodyPr/>
            <a:lstStyle/>
            <a:p>
              <a:endParaRPr lang="ja-JP" altLang="en-US"/>
            </a:p>
          </p:txBody>
        </p:sp>
        <p:sp>
          <p:nvSpPr>
            <p:cNvPr id="23794" name="Freeform 233"/>
            <p:cNvSpPr>
              <a:spLocks noChangeAspect="1"/>
            </p:cNvSpPr>
            <p:nvPr/>
          </p:nvSpPr>
          <p:spPr bwMode="auto">
            <a:xfrm>
              <a:off x="4797" y="10107"/>
              <a:ext cx="53" cy="68"/>
            </a:xfrm>
            <a:custGeom>
              <a:avLst/>
              <a:gdLst>
                <a:gd name="T0" fmla="*/ 0 w 47"/>
                <a:gd name="T1" fmla="*/ 0 h 60"/>
                <a:gd name="T2" fmla="*/ 673 w 47"/>
                <a:gd name="T3" fmla="*/ 0 h 60"/>
                <a:gd name="T4" fmla="*/ 856 w 47"/>
                <a:gd name="T5" fmla="*/ 1210 h 60"/>
                <a:gd name="T6" fmla="*/ 0 w 47"/>
                <a:gd name="T7" fmla="*/ 1210 h 60"/>
                <a:gd name="T8" fmla="*/ 0 w 47"/>
                <a:gd name="T9" fmla="*/ 0 h 60"/>
                <a:gd name="T10" fmla="*/ 0 60000 65536"/>
                <a:gd name="T11" fmla="*/ 0 60000 65536"/>
                <a:gd name="T12" fmla="*/ 0 60000 65536"/>
                <a:gd name="T13" fmla="*/ 0 60000 65536"/>
                <a:gd name="T14" fmla="*/ 0 60000 65536"/>
                <a:gd name="T15" fmla="*/ 0 w 47"/>
                <a:gd name="T16" fmla="*/ 0 h 60"/>
                <a:gd name="T17" fmla="*/ 47 w 47"/>
                <a:gd name="T18" fmla="*/ 60 h 60"/>
              </a:gdLst>
              <a:ahLst/>
              <a:cxnLst>
                <a:cxn ang="T10">
                  <a:pos x="T0" y="T1"/>
                </a:cxn>
                <a:cxn ang="T11">
                  <a:pos x="T2" y="T3"/>
                </a:cxn>
                <a:cxn ang="T12">
                  <a:pos x="T4" y="T5"/>
                </a:cxn>
                <a:cxn ang="T13">
                  <a:pos x="T6" y="T7"/>
                </a:cxn>
                <a:cxn ang="T14">
                  <a:pos x="T8" y="T9"/>
                </a:cxn>
              </a:cxnLst>
              <a:rect l="T15" t="T16" r="T17" b="T18"/>
              <a:pathLst>
                <a:path w="47" h="60">
                  <a:moveTo>
                    <a:pt x="0" y="0"/>
                  </a:moveTo>
                  <a:lnTo>
                    <a:pt x="37" y="0"/>
                  </a:lnTo>
                  <a:lnTo>
                    <a:pt x="47" y="60"/>
                  </a:lnTo>
                  <a:lnTo>
                    <a:pt x="0" y="60"/>
                  </a:lnTo>
                  <a:lnTo>
                    <a:pt x="0" y="0"/>
                  </a:lnTo>
                  <a:close/>
                </a:path>
              </a:pathLst>
            </a:custGeom>
            <a:solidFill>
              <a:srgbClr val="979898"/>
            </a:solidFill>
            <a:ln w="1905">
              <a:solidFill>
                <a:srgbClr val="000000"/>
              </a:solidFill>
              <a:round/>
              <a:headEnd/>
              <a:tailEnd/>
            </a:ln>
          </p:spPr>
          <p:txBody>
            <a:bodyPr/>
            <a:lstStyle/>
            <a:p>
              <a:endParaRPr lang="ja-JP" altLang="en-US"/>
            </a:p>
          </p:txBody>
        </p:sp>
        <p:sp>
          <p:nvSpPr>
            <p:cNvPr id="23795" name="Freeform 234"/>
            <p:cNvSpPr>
              <a:spLocks noChangeAspect="1"/>
            </p:cNvSpPr>
            <p:nvPr/>
          </p:nvSpPr>
          <p:spPr bwMode="auto">
            <a:xfrm>
              <a:off x="4925" y="9993"/>
              <a:ext cx="18" cy="182"/>
            </a:xfrm>
            <a:custGeom>
              <a:avLst/>
              <a:gdLst>
                <a:gd name="T0" fmla="*/ 0 w 16"/>
                <a:gd name="T1" fmla="*/ 1923 h 161"/>
                <a:gd name="T2" fmla="*/ 255 w 16"/>
                <a:gd name="T3" fmla="*/ 0 h 161"/>
                <a:gd name="T4" fmla="*/ 255 w 16"/>
                <a:gd name="T5" fmla="*/ 1127 h 161"/>
                <a:gd name="T6" fmla="*/ 159 w 16"/>
                <a:gd name="T7" fmla="*/ 3058 h 161"/>
                <a:gd name="T8" fmla="*/ 0 w 16"/>
                <a:gd name="T9" fmla="*/ 1923 h 161"/>
                <a:gd name="T10" fmla="*/ 0 60000 65536"/>
                <a:gd name="T11" fmla="*/ 0 60000 65536"/>
                <a:gd name="T12" fmla="*/ 0 60000 65536"/>
                <a:gd name="T13" fmla="*/ 0 60000 65536"/>
                <a:gd name="T14" fmla="*/ 0 60000 65536"/>
                <a:gd name="T15" fmla="*/ 0 w 16"/>
                <a:gd name="T16" fmla="*/ 0 h 161"/>
                <a:gd name="T17" fmla="*/ 16 w 16"/>
                <a:gd name="T18" fmla="*/ 161 h 161"/>
              </a:gdLst>
              <a:ahLst/>
              <a:cxnLst>
                <a:cxn ang="T10">
                  <a:pos x="T0" y="T1"/>
                </a:cxn>
                <a:cxn ang="T11">
                  <a:pos x="T2" y="T3"/>
                </a:cxn>
                <a:cxn ang="T12">
                  <a:pos x="T4" y="T5"/>
                </a:cxn>
                <a:cxn ang="T13">
                  <a:pos x="T6" y="T7"/>
                </a:cxn>
                <a:cxn ang="T14">
                  <a:pos x="T8" y="T9"/>
                </a:cxn>
              </a:cxnLst>
              <a:rect l="T15" t="T16" r="T17" b="T18"/>
              <a:pathLst>
                <a:path w="16" h="161">
                  <a:moveTo>
                    <a:pt x="0" y="101"/>
                  </a:moveTo>
                  <a:lnTo>
                    <a:pt x="16" y="0"/>
                  </a:lnTo>
                  <a:lnTo>
                    <a:pt x="16" y="60"/>
                  </a:lnTo>
                  <a:lnTo>
                    <a:pt x="10" y="161"/>
                  </a:lnTo>
                  <a:lnTo>
                    <a:pt x="0" y="101"/>
                  </a:lnTo>
                  <a:close/>
                </a:path>
              </a:pathLst>
            </a:custGeom>
            <a:solidFill>
              <a:srgbClr val="C2CDCA"/>
            </a:solidFill>
            <a:ln w="1905">
              <a:solidFill>
                <a:srgbClr val="000000"/>
              </a:solidFill>
              <a:round/>
              <a:headEnd/>
              <a:tailEnd/>
            </a:ln>
          </p:spPr>
          <p:txBody>
            <a:bodyPr/>
            <a:lstStyle/>
            <a:p>
              <a:endParaRPr lang="ja-JP" altLang="en-US"/>
            </a:p>
          </p:txBody>
        </p:sp>
        <p:sp>
          <p:nvSpPr>
            <p:cNvPr id="23796" name="Freeform 235"/>
            <p:cNvSpPr>
              <a:spLocks noChangeAspect="1"/>
            </p:cNvSpPr>
            <p:nvPr/>
          </p:nvSpPr>
          <p:spPr bwMode="auto">
            <a:xfrm>
              <a:off x="4882" y="10107"/>
              <a:ext cx="55" cy="68"/>
            </a:xfrm>
            <a:custGeom>
              <a:avLst/>
              <a:gdLst>
                <a:gd name="T0" fmla="*/ 0 w 48"/>
                <a:gd name="T1" fmla="*/ 0 h 60"/>
                <a:gd name="T2" fmla="*/ 980 w 48"/>
                <a:gd name="T3" fmla="*/ 0 h 60"/>
                <a:gd name="T4" fmla="*/ 1260 w 48"/>
                <a:gd name="T5" fmla="*/ 1210 h 60"/>
                <a:gd name="T6" fmla="*/ 0 w 48"/>
                <a:gd name="T7" fmla="*/ 1210 h 60"/>
                <a:gd name="T8" fmla="*/ 0 w 48"/>
                <a:gd name="T9" fmla="*/ 0 h 60"/>
                <a:gd name="T10" fmla="*/ 0 60000 65536"/>
                <a:gd name="T11" fmla="*/ 0 60000 65536"/>
                <a:gd name="T12" fmla="*/ 0 60000 65536"/>
                <a:gd name="T13" fmla="*/ 0 60000 65536"/>
                <a:gd name="T14" fmla="*/ 0 60000 65536"/>
                <a:gd name="T15" fmla="*/ 0 w 48"/>
                <a:gd name="T16" fmla="*/ 0 h 60"/>
                <a:gd name="T17" fmla="*/ 48 w 48"/>
                <a:gd name="T18" fmla="*/ 60 h 60"/>
              </a:gdLst>
              <a:ahLst/>
              <a:cxnLst>
                <a:cxn ang="T10">
                  <a:pos x="T0" y="T1"/>
                </a:cxn>
                <a:cxn ang="T11">
                  <a:pos x="T2" y="T3"/>
                </a:cxn>
                <a:cxn ang="T12">
                  <a:pos x="T4" y="T5"/>
                </a:cxn>
                <a:cxn ang="T13">
                  <a:pos x="T6" y="T7"/>
                </a:cxn>
                <a:cxn ang="T14">
                  <a:pos x="T8" y="T9"/>
                </a:cxn>
              </a:cxnLst>
              <a:rect l="T15" t="T16" r="T17" b="T18"/>
              <a:pathLst>
                <a:path w="48" h="60">
                  <a:moveTo>
                    <a:pt x="0" y="0"/>
                  </a:moveTo>
                  <a:lnTo>
                    <a:pt x="38" y="0"/>
                  </a:lnTo>
                  <a:lnTo>
                    <a:pt x="48" y="60"/>
                  </a:lnTo>
                  <a:lnTo>
                    <a:pt x="0" y="60"/>
                  </a:lnTo>
                  <a:lnTo>
                    <a:pt x="0" y="0"/>
                  </a:lnTo>
                  <a:close/>
                </a:path>
              </a:pathLst>
            </a:custGeom>
            <a:solidFill>
              <a:srgbClr val="979898"/>
            </a:solidFill>
            <a:ln w="1905">
              <a:solidFill>
                <a:srgbClr val="000000"/>
              </a:solidFill>
              <a:round/>
              <a:headEnd/>
              <a:tailEnd/>
            </a:ln>
          </p:spPr>
          <p:txBody>
            <a:bodyPr/>
            <a:lstStyle/>
            <a:p>
              <a:endParaRPr lang="ja-JP" altLang="en-US"/>
            </a:p>
          </p:txBody>
        </p:sp>
        <p:sp>
          <p:nvSpPr>
            <p:cNvPr id="23797" name="Freeform 236"/>
            <p:cNvSpPr>
              <a:spLocks noChangeAspect="1"/>
            </p:cNvSpPr>
            <p:nvPr/>
          </p:nvSpPr>
          <p:spPr bwMode="auto">
            <a:xfrm>
              <a:off x="5015" y="9993"/>
              <a:ext cx="3" cy="182"/>
            </a:xfrm>
            <a:custGeom>
              <a:avLst/>
              <a:gdLst>
                <a:gd name="T0" fmla="*/ 0 w 3"/>
                <a:gd name="T1" fmla="*/ 1923 h 161"/>
                <a:gd name="T2" fmla="*/ 3 w 3"/>
                <a:gd name="T3" fmla="*/ 0 h 161"/>
                <a:gd name="T4" fmla="*/ 3 w 3"/>
                <a:gd name="T5" fmla="*/ 1127 h 161"/>
                <a:gd name="T6" fmla="*/ 3 w 3"/>
                <a:gd name="T7" fmla="*/ 3058 h 161"/>
                <a:gd name="T8" fmla="*/ 0 w 3"/>
                <a:gd name="T9" fmla="*/ 1923 h 161"/>
                <a:gd name="T10" fmla="*/ 0 60000 65536"/>
                <a:gd name="T11" fmla="*/ 0 60000 65536"/>
                <a:gd name="T12" fmla="*/ 0 60000 65536"/>
                <a:gd name="T13" fmla="*/ 0 60000 65536"/>
                <a:gd name="T14" fmla="*/ 0 60000 65536"/>
                <a:gd name="T15" fmla="*/ 0 w 3"/>
                <a:gd name="T16" fmla="*/ 0 h 161"/>
                <a:gd name="T17" fmla="*/ 3 w 3"/>
                <a:gd name="T18" fmla="*/ 161 h 161"/>
              </a:gdLst>
              <a:ahLst/>
              <a:cxnLst>
                <a:cxn ang="T10">
                  <a:pos x="T0" y="T1"/>
                </a:cxn>
                <a:cxn ang="T11">
                  <a:pos x="T2" y="T3"/>
                </a:cxn>
                <a:cxn ang="T12">
                  <a:pos x="T4" y="T5"/>
                </a:cxn>
                <a:cxn ang="T13">
                  <a:pos x="T6" y="T7"/>
                </a:cxn>
                <a:cxn ang="T14">
                  <a:pos x="T8" y="T9"/>
                </a:cxn>
              </a:cxnLst>
              <a:rect l="T15" t="T16" r="T17" b="T18"/>
              <a:pathLst>
                <a:path w="3" h="161">
                  <a:moveTo>
                    <a:pt x="0" y="101"/>
                  </a:moveTo>
                  <a:lnTo>
                    <a:pt x="3" y="0"/>
                  </a:lnTo>
                  <a:lnTo>
                    <a:pt x="3" y="60"/>
                  </a:lnTo>
                  <a:lnTo>
                    <a:pt x="3" y="161"/>
                  </a:lnTo>
                  <a:lnTo>
                    <a:pt x="0" y="101"/>
                  </a:lnTo>
                  <a:close/>
                </a:path>
              </a:pathLst>
            </a:custGeom>
            <a:solidFill>
              <a:srgbClr val="C5CFCC"/>
            </a:solidFill>
            <a:ln w="1905">
              <a:solidFill>
                <a:srgbClr val="000000"/>
              </a:solidFill>
              <a:round/>
              <a:headEnd/>
              <a:tailEnd/>
            </a:ln>
          </p:spPr>
          <p:txBody>
            <a:bodyPr/>
            <a:lstStyle/>
            <a:p>
              <a:endParaRPr lang="ja-JP" altLang="en-US"/>
            </a:p>
          </p:txBody>
        </p:sp>
        <p:sp>
          <p:nvSpPr>
            <p:cNvPr id="23798" name="Freeform 237"/>
            <p:cNvSpPr>
              <a:spLocks noChangeAspect="1"/>
            </p:cNvSpPr>
            <p:nvPr/>
          </p:nvSpPr>
          <p:spPr bwMode="auto">
            <a:xfrm>
              <a:off x="4965" y="10107"/>
              <a:ext cx="53" cy="68"/>
            </a:xfrm>
            <a:custGeom>
              <a:avLst/>
              <a:gdLst>
                <a:gd name="T0" fmla="*/ 0 w 47"/>
                <a:gd name="T1" fmla="*/ 0 h 60"/>
                <a:gd name="T2" fmla="*/ 753 w 47"/>
                <a:gd name="T3" fmla="*/ 0 h 60"/>
                <a:gd name="T4" fmla="*/ 856 w 47"/>
                <a:gd name="T5" fmla="*/ 1210 h 60"/>
                <a:gd name="T6" fmla="*/ 0 w 47"/>
                <a:gd name="T7" fmla="*/ 1210 h 60"/>
                <a:gd name="T8" fmla="*/ 0 w 47"/>
                <a:gd name="T9" fmla="*/ 0 h 60"/>
                <a:gd name="T10" fmla="*/ 0 60000 65536"/>
                <a:gd name="T11" fmla="*/ 0 60000 65536"/>
                <a:gd name="T12" fmla="*/ 0 60000 65536"/>
                <a:gd name="T13" fmla="*/ 0 60000 65536"/>
                <a:gd name="T14" fmla="*/ 0 60000 65536"/>
                <a:gd name="T15" fmla="*/ 0 w 47"/>
                <a:gd name="T16" fmla="*/ 0 h 60"/>
                <a:gd name="T17" fmla="*/ 47 w 47"/>
                <a:gd name="T18" fmla="*/ 60 h 60"/>
              </a:gdLst>
              <a:ahLst/>
              <a:cxnLst>
                <a:cxn ang="T10">
                  <a:pos x="T0" y="T1"/>
                </a:cxn>
                <a:cxn ang="T11">
                  <a:pos x="T2" y="T3"/>
                </a:cxn>
                <a:cxn ang="T12">
                  <a:pos x="T4" y="T5"/>
                </a:cxn>
                <a:cxn ang="T13">
                  <a:pos x="T6" y="T7"/>
                </a:cxn>
                <a:cxn ang="T14">
                  <a:pos x="T8" y="T9"/>
                </a:cxn>
              </a:cxnLst>
              <a:rect l="T15" t="T16" r="T17" b="T18"/>
              <a:pathLst>
                <a:path w="47" h="60">
                  <a:moveTo>
                    <a:pt x="0" y="0"/>
                  </a:moveTo>
                  <a:lnTo>
                    <a:pt x="41" y="0"/>
                  </a:lnTo>
                  <a:lnTo>
                    <a:pt x="47" y="60"/>
                  </a:lnTo>
                  <a:lnTo>
                    <a:pt x="0" y="60"/>
                  </a:lnTo>
                  <a:lnTo>
                    <a:pt x="0" y="0"/>
                  </a:lnTo>
                  <a:close/>
                </a:path>
              </a:pathLst>
            </a:custGeom>
            <a:solidFill>
              <a:srgbClr val="979898"/>
            </a:solidFill>
            <a:ln w="1905">
              <a:solidFill>
                <a:srgbClr val="000000"/>
              </a:solidFill>
              <a:round/>
              <a:headEnd/>
              <a:tailEnd/>
            </a:ln>
          </p:spPr>
          <p:txBody>
            <a:bodyPr/>
            <a:lstStyle/>
            <a:p>
              <a:endParaRPr lang="ja-JP" altLang="en-US"/>
            </a:p>
          </p:txBody>
        </p:sp>
        <p:sp>
          <p:nvSpPr>
            <p:cNvPr id="23799" name="Freeform 238"/>
            <p:cNvSpPr>
              <a:spLocks noChangeAspect="1"/>
            </p:cNvSpPr>
            <p:nvPr/>
          </p:nvSpPr>
          <p:spPr bwMode="auto">
            <a:xfrm>
              <a:off x="4965" y="9993"/>
              <a:ext cx="53" cy="114"/>
            </a:xfrm>
            <a:custGeom>
              <a:avLst/>
              <a:gdLst>
                <a:gd name="T0" fmla="*/ 753 w 47"/>
                <a:gd name="T1" fmla="*/ 1858 h 101"/>
                <a:gd name="T2" fmla="*/ 856 w 47"/>
                <a:gd name="T3" fmla="*/ 0 h 101"/>
                <a:gd name="T4" fmla="*/ 179 w 47"/>
                <a:gd name="T5" fmla="*/ 0 h 101"/>
                <a:gd name="T6" fmla="*/ 0 w 47"/>
                <a:gd name="T7" fmla="*/ 1858 h 101"/>
                <a:gd name="T8" fmla="*/ 753 w 47"/>
                <a:gd name="T9" fmla="*/ 1858 h 101"/>
                <a:gd name="T10" fmla="*/ 0 60000 65536"/>
                <a:gd name="T11" fmla="*/ 0 60000 65536"/>
                <a:gd name="T12" fmla="*/ 0 60000 65536"/>
                <a:gd name="T13" fmla="*/ 0 60000 65536"/>
                <a:gd name="T14" fmla="*/ 0 60000 65536"/>
                <a:gd name="T15" fmla="*/ 0 w 47"/>
                <a:gd name="T16" fmla="*/ 0 h 101"/>
                <a:gd name="T17" fmla="*/ 47 w 47"/>
                <a:gd name="T18" fmla="*/ 101 h 101"/>
              </a:gdLst>
              <a:ahLst/>
              <a:cxnLst>
                <a:cxn ang="T10">
                  <a:pos x="T0" y="T1"/>
                </a:cxn>
                <a:cxn ang="T11">
                  <a:pos x="T2" y="T3"/>
                </a:cxn>
                <a:cxn ang="T12">
                  <a:pos x="T4" y="T5"/>
                </a:cxn>
                <a:cxn ang="T13">
                  <a:pos x="T6" y="T7"/>
                </a:cxn>
                <a:cxn ang="T14">
                  <a:pos x="T8" y="T9"/>
                </a:cxn>
              </a:cxnLst>
              <a:rect l="T15" t="T16" r="T17" b="T18"/>
              <a:pathLst>
                <a:path w="47" h="101">
                  <a:moveTo>
                    <a:pt x="41" y="101"/>
                  </a:moveTo>
                  <a:lnTo>
                    <a:pt x="47" y="0"/>
                  </a:lnTo>
                  <a:lnTo>
                    <a:pt x="10" y="0"/>
                  </a:lnTo>
                  <a:lnTo>
                    <a:pt x="0" y="101"/>
                  </a:lnTo>
                  <a:lnTo>
                    <a:pt x="41" y="101"/>
                  </a:lnTo>
                  <a:close/>
                </a:path>
              </a:pathLst>
            </a:custGeom>
            <a:solidFill>
              <a:srgbClr val="BECAC7"/>
            </a:solidFill>
            <a:ln w="1905">
              <a:solidFill>
                <a:srgbClr val="000000"/>
              </a:solidFill>
              <a:round/>
              <a:headEnd/>
              <a:tailEnd/>
            </a:ln>
          </p:spPr>
          <p:txBody>
            <a:bodyPr/>
            <a:lstStyle/>
            <a:p>
              <a:endParaRPr lang="ja-JP" altLang="en-US"/>
            </a:p>
          </p:txBody>
        </p:sp>
        <p:sp>
          <p:nvSpPr>
            <p:cNvPr id="23800" name="Freeform 239"/>
            <p:cNvSpPr>
              <a:spLocks noChangeAspect="1"/>
            </p:cNvSpPr>
            <p:nvPr/>
          </p:nvSpPr>
          <p:spPr bwMode="auto">
            <a:xfrm>
              <a:off x="4882" y="9993"/>
              <a:ext cx="61" cy="114"/>
            </a:xfrm>
            <a:custGeom>
              <a:avLst/>
              <a:gdLst>
                <a:gd name="T0" fmla="*/ 711 w 54"/>
                <a:gd name="T1" fmla="*/ 1858 h 101"/>
                <a:gd name="T2" fmla="*/ 1010 w 54"/>
                <a:gd name="T3" fmla="*/ 0 h 101"/>
                <a:gd name="T4" fmla="*/ 125 w 54"/>
                <a:gd name="T5" fmla="*/ 0 h 101"/>
                <a:gd name="T6" fmla="*/ 0 w 54"/>
                <a:gd name="T7" fmla="*/ 1858 h 101"/>
                <a:gd name="T8" fmla="*/ 711 w 54"/>
                <a:gd name="T9" fmla="*/ 1858 h 101"/>
                <a:gd name="T10" fmla="*/ 0 60000 65536"/>
                <a:gd name="T11" fmla="*/ 0 60000 65536"/>
                <a:gd name="T12" fmla="*/ 0 60000 65536"/>
                <a:gd name="T13" fmla="*/ 0 60000 65536"/>
                <a:gd name="T14" fmla="*/ 0 60000 65536"/>
                <a:gd name="T15" fmla="*/ 0 w 54"/>
                <a:gd name="T16" fmla="*/ 0 h 101"/>
                <a:gd name="T17" fmla="*/ 54 w 54"/>
                <a:gd name="T18" fmla="*/ 101 h 101"/>
              </a:gdLst>
              <a:ahLst/>
              <a:cxnLst>
                <a:cxn ang="T10">
                  <a:pos x="T0" y="T1"/>
                </a:cxn>
                <a:cxn ang="T11">
                  <a:pos x="T2" y="T3"/>
                </a:cxn>
                <a:cxn ang="T12">
                  <a:pos x="T4" y="T5"/>
                </a:cxn>
                <a:cxn ang="T13">
                  <a:pos x="T6" y="T7"/>
                </a:cxn>
                <a:cxn ang="T14">
                  <a:pos x="T8" y="T9"/>
                </a:cxn>
              </a:cxnLst>
              <a:rect l="T15" t="T16" r="T17" b="T18"/>
              <a:pathLst>
                <a:path w="54" h="101">
                  <a:moveTo>
                    <a:pt x="38" y="101"/>
                  </a:moveTo>
                  <a:lnTo>
                    <a:pt x="54" y="0"/>
                  </a:lnTo>
                  <a:lnTo>
                    <a:pt x="7" y="0"/>
                  </a:lnTo>
                  <a:lnTo>
                    <a:pt x="0" y="101"/>
                  </a:lnTo>
                  <a:lnTo>
                    <a:pt x="38" y="101"/>
                  </a:lnTo>
                  <a:close/>
                </a:path>
              </a:pathLst>
            </a:custGeom>
            <a:solidFill>
              <a:srgbClr val="BECAC7"/>
            </a:solidFill>
            <a:ln w="1905">
              <a:solidFill>
                <a:srgbClr val="000000"/>
              </a:solidFill>
              <a:round/>
              <a:headEnd/>
              <a:tailEnd/>
            </a:ln>
          </p:spPr>
          <p:txBody>
            <a:bodyPr/>
            <a:lstStyle/>
            <a:p>
              <a:endParaRPr lang="ja-JP" altLang="en-US"/>
            </a:p>
          </p:txBody>
        </p:sp>
        <p:sp>
          <p:nvSpPr>
            <p:cNvPr id="23801" name="Freeform 240"/>
            <p:cNvSpPr>
              <a:spLocks noChangeAspect="1"/>
            </p:cNvSpPr>
            <p:nvPr/>
          </p:nvSpPr>
          <p:spPr bwMode="auto">
            <a:xfrm>
              <a:off x="4797" y="9993"/>
              <a:ext cx="60" cy="114"/>
            </a:xfrm>
            <a:custGeom>
              <a:avLst/>
              <a:gdLst>
                <a:gd name="T0" fmla="*/ 734 w 53"/>
                <a:gd name="T1" fmla="*/ 1858 h 101"/>
                <a:gd name="T2" fmla="*/ 1040 w 53"/>
                <a:gd name="T3" fmla="*/ 0 h 101"/>
                <a:gd name="T4" fmla="*/ 113 w 53"/>
                <a:gd name="T5" fmla="*/ 0 h 101"/>
                <a:gd name="T6" fmla="*/ 0 w 53"/>
                <a:gd name="T7" fmla="*/ 1858 h 101"/>
                <a:gd name="T8" fmla="*/ 734 w 53"/>
                <a:gd name="T9" fmla="*/ 1858 h 101"/>
                <a:gd name="T10" fmla="*/ 0 60000 65536"/>
                <a:gd name="T11" fmla="*/ 0 60000 65536"/>
                <a:gd name="T12" fmla="*/ 0 60000 65536"/>
                <a:gd name="T13" fmla="*/ 0 60000 65536"/>
                <a:gd name="T14" fmla="*/ 0 60000 65536"/>
                <a:gd name="T15" fmla="*/ 0 w 53"/>
                <a:gd name="T16" fmla="*/ 0 h 101"/>
                <a:gd name="T17" fmla="*/ 53 w 53"/>
                <a:gd name="T18" fmla="*/ 101 h 101"/>
              </a:gdLst>
              <a:ahLst/>
              <a:cxnLst>
                <a:cxn ang="T10">
                  <a:pos x="T0" y="T1"/>
                </a:cxn>
                <a:cxn ang="T11">
                  <a:pos x="T2" y="T3"/>
                </a:cxn>
                <a:cxn ang="T12">
                  <a:pos x="T4" y="T5"/>
                </a:cxn>
                <a:cxn ang="T13">
                  <a:pos x="T6" y="T7"/>
                </a:cxn>
                <a:cxn ang="T14">
                  <a:pos x="T8" y="T9"/>
                </a:cxn>
              </a:cxnLst>
              <a:rect l="T15" t="T16" r="T17" b="T18"/>
              <a:pathLst>
                <a:path w="53" h="101">
                  <a:moveTo>
                    <a:pt x="37" y="101"/>
                  </a:moveTo>
                  <a:lnTo>
                    <a:pt x="53" y="0"/>
                  </a:lnTo>
                  <a:lnTo>
                    <a:pt x="6" y="0"/>
                  </a:lnTo>
                  <a:lnTo>
                    <a:pt x="0" y="101"/>
                  </a:lnTo>
                  <a:lnTo>
                    <a:pt x="37" y="101"/>
                  </a:lnTo>
                  <a:close/>
                </a:path>
              </a:pathLst>
            </a:custGeom>
            <a:solidFill>
              <a:srgbClr val="BECAC7"/>
            </a:solidFill>
            <a:ln w="1905">
              <a:solidFill>
                <a:srgbClr val="000000"/>
              </a:solidFill>
              <a:round/>
              <a:headEnd/>
              <a:tailEnd/>
            </a:ln>
          </p:spPr>
          <p:txBody>
            <a:bodyPr/>
            <a:lstStyle/>
            <a:p>
              <a:endParaRPr lang="ja-JP" altLang="en-US"/>
            </a:p>
          </p:txBody>
        </p:sp>
        <p:sp>
          <p:nvSpPr>
            <p:cNvPr id="23802" name="Freeform 241"/>
            <p:cNvSpPr>
              <a:spLocks noChangeAspect="1"/>
            </p:cNvSpPr>
            <p:nvPr/>
          </p:nvSpPr>
          <p:spPr bwMode="auto">
            <a:xfrm>
              <a:off x="4711" y="9993"/>
              <a:ext cx="60" cy="114"/>
            </a:xfrm>
            <a:custGeom>
              <a:avLst/>
              <a:gdLst>
                <a:gd name="T0" fmla="*/ 883 w 53"/>
                <a:gd name="T1" fmla="*/ 1858 h 101"/>
                <a:gd name="T2" fmla="*/ 1040 w 53"/>
                <a:gd name="T3" fmla="*/ 0 h 101"/>
                <a:gd name="T4" fmla="*/ 299 w 53"/>
                <a:gd name="T5" fmla="*/ 0 h 101"/>
                <a:gd name="T6" fmla="*/ 0 w 53"/>
                <a:gd name="T7" fmla="*/ 1858 h 101"/>
                <a:gd name="T8" fmla="*/ 883 w 53"/>
                <a:gd name="T9" fmla="*/ 1858 h 101"/>
                <a:gd name="T10" fmla="*/ 0 60000 65536"/>
                <a:gd name="T11" fmla="*/ 0 60000 65536"/>
                <a:gd name="T12" fmla="*/ 0 60000 65536"/>
                <a:gd name="T13" fmla="*/ 0 60000 65536"/>
                <a:gd name="T14" fmla="*/ 0 60000 65536"/>
                <a:gd name="T15" fmla="*/ 0 w 53"/>
                <a:gd name="T16" fmla="*/ 0 h 101"/>
                <a:gd name="T17" fmla="*/ 53 w 53"/>
                <a:gd name="T18" fmla="*/ 101 h 101"/>
              </a:gdLst>
              <a:ahLst/>
              <a:cxnLst>
                <a:cxn ang="T10">
                  <a:pos x="T0" y="T1"/>
                </a:cxn>
                <a:cxn ang="T11">
                  <a:pos x="T2" y="T3"/>
                </a:cxn>
                <a:cxn ang="T12">
                  <a:pos x="T4" y="T5"/>
                </a:cxn>
                <a:cxn ang="T13">
                  <a:pos x="T6" y="T7"/>
                </a:cxn>
                <a:cxn ang="T14">
                  <a:pos x="T8" y="T9"/>
                </a:cxn>
              </a:cxnLst>
              <a:rect l="T15" t="T16" r="T17" b="T18"/>
              <a:pathLst>
                <a:path w="53" h="101">
                  <a:moveTo>
                    <a:pt x="44" y="101"/>
                  </a:moveTo>
                  <a:lnTo>
                    <a:pt x="53" y="0"/>
                  </a:lnTo>
                  <a:lnTo>
                    <a:pt x="15" y="0"/>
                  </a:lnTo>
                  <a:lnTo>
                    <a:pt x="0" y="101"/>
                  </a:lnTo>
                  <a:lnTo>
                    <a:pt x="44" y="101"/>
                  </a:lnTo>
                  <a:close/>
                </a:path>
              </a:pathLst>
            </a:custGeom>
            <a:solidFill>
              <a:srgbClr val="BECAC7"/>
            </a:solidFill>
            <a:ln w="1905">
              <a:solidFill>
                <a:srgbClr val="000000"/>
              </a:solidFill>
              <a:round/>
              <a:headEnd/>
              <a:tailEnd/>
            </a:ln>
          </p:spPr>
          <p:txBody>
            <a:bodyPr/>
            <a:lstStyle/>
            <a:p>
              <a:endParaRPr lang="ja-JP" altLang="en-US"/>
            </a:p>
          </p:txBody>
        </p:sp>
        <p:sp>
          <p:nvSpPr>
            <p:cNvPr id="23803" name="Rectangle 242"/>
            <p:cNvSpPr>
              <a:spLocks noChangeAspect="1" noChangeArrowheads="1"/>
            </p:cNvSpPr>
            <p:nvPr/>
          </p:nvSpPr>
          <p:spPr bwMode="auto">
            <a:xfrm>
              <a:off x="4890" y="10354"/>
              <a:ext cx="96" cy="61"/>
            </a:xfrm>
            <a:prstGeom prst="rect">
              <a:avLst/>
            </a:prstGeom>
            <a:solidFill>
              <a:srgbClr val="7F999C"/>
            </a:solidFill>
            <a:ln w="1905">
              <a:solidFill>
                <a:srgbClr val="000000"/>
              </a:solidFill>
              <a:miter lim="800000"/>
              <a:headEnd/>
              <a:tailEnd/>
            </a:ln>
          </p:spPr>
          <p:txBody>
            <a:bodyPr/>
            <a:lstStyle/>
            <a:p>
              <a:pPr algn="ctr"/>
              <a:endParaRPr lang="ja-JP" altLang="en-US" b="0" u="none">
                <a:solidFill>
                  <a:schemeClr val="tx1"/>
                </a:solidFill>
                <a:latin typeface="Arial" pitchFamily="34" charset="0"/>
              </a:endParaRPr>
            </a:p>
          </p:txBody>
        </p:sp>
        <p:sp>
          <p:nvSpPr>
            <p:cNvPr id="23804" name="Freeform 243"/>
            <p:cNvSpPr>
              <a:spLocks noChangeAspect="1"/>
            </p:cNvSpPr>
            <p:nvPr/>
          </p:nvSpPr>
          <p:spPr bwMode="auto">
            <a:xfrm>
              <a:off x="5310" y="10011"/>
              <a:ext cx="74" cy="17"/>
            </a:xfrm>
            <a:custGeom>
              <a:avLst/>
              <a:gdLst>
                <a:gd name="T0" fmla="*/ 1027 w 66"/>
                <a:gd name="T1" fmla="*/ 299 h 15"/>
                <a:gd name="T2" fmla="*/ 989 w 66"/>
                <a:gd name="T3" fmla="*/ 0 h 15"/>
                <a:gd name="T4" fmla="*/ 0 w 66"/>
                <a:gd name="T5" fmla="*/ 0 h 15"/>
                <a:gd name="T6" fmla="*/ 95 w 66"/>
                <a:gd name="T7" fmla="*/ 299 h 15"/>
                <a:gd name="T8" fmla="*/ 1027 w 66"/>
                <a:gd name="T9" fmla="*/ 299 h 15"/>
                <a:gd name="T10" fmla="*/ 0 60000 65536"/>
                <a:gd name="T11" fmla="*/ 0 60000 65536"/>
                <a:gd name="T12" fmla="*/ 0 60000 65536"/>
                <a:gd name="T13" fmla="*/ 0 60000 65536"/>
                <a:gd name="T14" fmla="*/ 0 60000 65536"/>
                <a:gd name="T15" fmla="*/ 0 w 66"/>
                <a:gd name="T16" fmla="*/ 0 h 15"/>
                <a:gd name="T17" fmla="*/ 66 w 66"/>
                <a:gd name="T18" fmla="*/ 15 h 15"/>
              </a:gdLst>
              <a:ahLst/>
              <a:cxnLst>
                <a:cxn ang="T10">
                  <a:pos x="T0" y="T1"/>
                </a:cxn>
                <a:cxn ang="T11">
                  <a:pos x="T2" y="T3"/>
                </a:cxn>
                <a:cxn ang="T12">
                  <a:pos x="T4" y="T5"/>
                </a:cxn>
                <a:cxn ang="T13">
                  <a:pos x="T6" y="T7"/>
                </a:cxn>
                <a:cxn ang="T14">
                  <a:pos x="T8" y="T9"/>
                </a:cxn>
              </a:cxnLst>
              <a:rect l="T15" t="T16" r="T17" b="T18"/>
              <a:pathLst>
                <a:path w="66" h="15">
                  <a:moveTo>
                    <a:pt x="66" y="15"/>
                  </a:moveTo>
                  <a:lnTo>
                    <a:pt x="63" y="0"/>
                  </a:lnTo>
                  <a:lnTo>
                    <a:pt x="0" y="0"/>
                  </a:lnTo>
                  <a:lnTo>
                    <a:pt x="6" y="15"/>
                  </a:lnTo>
                  <a:lnTo>
                    <a:pt x="66" y="15"/>
                  </a:lnTo>
                  <a:close/>
                </a:path>
              </a:pathLst>
            </a:custGeom>
            <a:solidFill>
              <a:srgbClr val="BFC9AD"/>
            </a:solidFill>
            <a:ln w="1905">
              <a:solidFill>
                <a:srgbClr val="000000"/>
              </a:solidFill>
              <a:round/>
              <a:headEnd/>
              <a:tailEnd/>
            </a:ln>
          </p:spPr>
          <p:txBody>
            <a:bodyPr/>
            <a:lstStyle/>
            <a:p>
              <a:endParaRPr lang="ja-JP" altLang="en-US"/>
            </a:p>
          </p:txBody>
        </p:sp>
        <p:sp>
          <p:nvSpPr>
            <p:cNvPr id="23805" name="Freeform 244"/>
            <p:cNvSpPr>
              <a:spLocks noChangeAspect="1"/>
            </p:cNvSpPr>
            <p:nvPr/>
          </p:nvSpPr>
          <p:spPr bwMode="auto">
            <a:xfrm>
              <a:off x="5159" y="9960"/>
              <a:ext cx="93" cy="51"/>
            </a:xfrm>
            <a:custGeom>
              <a:avLst/>
              <a:gdLst>
                <a:gd name="T0" fmla="*/ 1676 w 82"/>
                <a:gd name="T1" fmla="*/ 919 h 45"/>
                <a:gd name="T2" fmla="*/ 1569 w 82"/>
                <a:gd name="T3" fmla="*/ 0 h 45"/>
                <a:gd name="T4" fmla="*/ 0 w 82"/>
                <a:gd name="T5" fmla="*/ 0 h 45"/>
                <a:gd name="T6" fmla="*/ 0 w 82"/>
                <a:gd name="T7" fmla="*/ 919 h 45"/>
                <a:gd name="T8" fmla="*/ 1676 w 82"/>
                <a:gd name="T9" fmla="*/ 919 h 45"/>
                <a:gd name="T10" fmla="*/ 0 60000 65536"/>
                <a:gd name="T11" fmla="*/ 0 60000 65536"/>
                <a:gd name="T12" fmla="*/ 0 60000 65536"/>
                <a:gd name="T13" fmla="*/ 0 60000 65536"/>
                <a:gd name="T14" fmla="*/ 0 60000 65536"/>
                <a:gd name="T15" fmla="*/ 0 w 82"/>
                <a:gd name="T16" fmla="*/ 0 h 45"/>
                <a:gd name="T17" fmla="*/ 82 w 82"/>
                <a:gd name="T18" fmla="*/ 45 h 45"/>
              </a:gdLst>
              <a:ahLst/>
              <a:cxnLst>
                <a:cxn ang="T10">
                  <a:pos x="T0" y="T1"/>
                </a:cxn>
                <a:cxn ang="T11">
                  <a:pos x="T2" y="T3"/>
                </a:cxn>
                <a:cxn ang="T12">
                  <a:pos x="T4" y="T5"/>
                </a:cxn>
                <a:cxn ang="T13">
                  <a:pos x="T6" y="T7"/>
                </a:cxn>
                <a:cxn ang="T14">
                  <a:pos x="T8" y="T9"/>
                </a:cxn>
              </a:cxnLst>
              <a:rect l="T15" t="T16" r="T17" b="T18"/>
              <a:pathLst>
                <a:path w="82" h="45">
                  <a:moveTo>
                    <a:pt x="82" y="45"/>
                  </a:moveTo>
                  <a:lnTo>
                    <a:pt x="76" y="0"/>
                  </a:lnTo>
                  <a:lnTo>
                    <a:pt x="0" y="0"/>
                  </a:lnTo>
                  <a:lnTo>
                    <a:pt x="0" y="45"/>
                  </a:lnTo>
                  <a:lnTo>
                    <a:pt x="82" y="45"/>
                  </a:lnTo>
                  <a:close/>
                </a:path>
              </a:pathLst>
            </a:custGeom>
            <a:solidFill>
              <a:srgbClr val="7F7F7F"/>
            </a:solidFill>
            <a:ln w="1905">
              <a:solidFill>
                <a:srgbClr val="000000"/>
              </a:solidFill>
              <a:round/>
              <a:headEnd/>
              <a:tailEnd/>
            </a:ln>
          </p:spPr>
          <p:txBody>
            <a:bodyPr/>
            <a:lstStyle/>
            <a:p>
              <a:endParaRPr lang="ja-JP" altLang="en-US"/>
            </a:p>
          </p:txBody>
        </p:sp>
        <p:sp>
          <p:nvSpPr>
            <p:cNvPr id="23806" name="Freeform 245"/>
            <p:cNvSpPr>
              <a:spLocks noChangeAspect="1"/>
            </p:cNvSpPr>
            <p:nvPr/>
          </p:nvSpPr>
          <p:spPr bwMode="auto">
            <a:xfrm>
              <a:off x="5159" y="9799"/>
              <a:ext cx="10" cy="212"/>
            </a:xfrm>
            <a:custGeom>
              <a:avLst/>
              <a:gdLst>
                <a:gd name="T0" fmla="*/ 108 w 9"/>
                <a:gd name="T1" fmla="*/ 0 h 187"/>
                <a:gd name="T2" fmla="*/ 108 w 9"/>
                <a:gd name="T3" fmla="*/ 902 h 187"/>
                <a:gd name="T4" fmla="*/ 0 w 9"/>
                <a:gd name="T5" fmla="*/ 3782 h 187"/>
                <a:gd name="T6" fmla="*/ 0 w 9"/>
                <a:gd name="T7" fmla="*/ 2894 h 187"/>
                <a:gd name="T8" fmla="*/ 108 w 9"/>
                <a:gd name="T9" fmla="*/ 0 h 187"/>
                <a:gd name="T10" fmla="*/ 0 60000 65536"/>
                <a:gd name="T11" fmla="*/ 0 60000 65536"/>
                <a:gd name="T12" fmla="*/ 0 60000 65536"/>
                <a:gd name="T13" fmla="*/ 0 60000 65536"/>
                <a:gd name="T14" fmla="*/ 0 60000 65536"/>
                <a:gd name="T15" fmla="*/ 0 w 9"/>
                <a:gd name="T16" fmla="*/ 0 h 187"/>
                <a:gd name="T17" fmla="*/ 9 w 9"/>
                <a:gd name="T18" fmla="*/ 187 h 187"/>
              </a:gdLst>
              <a:ahLst/>
              <a:cxnLst>
                <a:cxn ang="T10">
                  <a:pos x="T0" y="T1"/>
                </a:cxn>
                <a:cxn ang="T11">
                  <a:pos x="T2" y="T3"/>
                </a:cxn>
                <a:cxn ang="T12">
                  <a:pos x="T4" y="T5"/>
                </a:cxn>
                <a:cxn ang="T13">
                  <a:pos x="T6" y="T7"/>
                </a:cxn>
                <a:cxn ang="T14">
                  <a:pos x="T8" y="T9"/>
                </a:cxn>
              </a:cxnLst>
              <a:rect l="T15" t="T16" r="T17" b="T18"/>
              <a:pathLst>
                <a:path w="9" h="187">
                  <a:moveTo>
                    <a:pt x="9" y="0"/>
                  </a:moveTo>
                  <a:lnTo>
                    <a:pt x="9" y="44"/>
                  </a:lnTo>
                  <a:lnTo>
                    <a:pt x="0" y="187"/>
                  </a:lnTo>
                  <a:lnTo>
                    <a:pt x="0" y="142"/>
                  </a:lnTo>
                  <a:lnTo>
                    <a:pt x="9" y="0"/>
                  </a:lnTo>
                  <a:close/>
                </a:path>
              </a:pathLst>
            </a:custGeom>
            <a:solidFill>
              <a:srgbClr val="A0A0A0"/>
            </a:solidFill>
            <a:ln w="1905">
              <a:solidFill>
                <a:srgbClr val="000000"/>
              </a:solidFill>
              <a:round/>
              <a:headEnd/>
              <a:tailEnd/>
            </a:ln>
          </p:spPr>
          <p:txBody>
            <a:bodyPr/>
            <a:lstStyle/>
            <a:p>
              <a:endParaRPr lang="ja-JP" altLang="en-US"/>
            </a:p>
          </p:txBody>
        </p:sp>
        <p:sp>
          <p:nvSpPr>
            <p:cNvPr id="23807" name="Freeform 246"/>
            <p:cNvSpPr>
              <a:spLocks noChangeAspect="1"/>
            </p:cNvSpPr>
            <p:nvPr/>
          </p:nvSpPr>
          <p:spPr bwMode="auto">
            <a:xfrm>
              <a:off x="5159" y="9849"/>
              <a:ext cx="103" cy="162"/>
            </a:xfrm>
            <a:custGeom>
              <a:avLst/>
              <a:gdLst>
                <a:gd name="T0" fmla="*/ 164 w 91"/>
                <a:gd name="T1" fmla="*/ 0 h 143"/>
                <a:gd name="T2" fmla="*/ 1771 w 91"/>
                <a:gd name="T3" fmla="*/ 0 h 143"/>
                <a:gd name="T4" fmla="*/ 1658 w 91"/>
                <a:gd name="T5" fmla="*/ 2849 h 143"/>
                <a:gd name="T6" fmla="*/ 0 w 91"/>
                <a:gd name="T7" fmla="*/ 2849 h 143"/>
                <a:gd name="T8" fmla="*/ 164 w 91"/>
                <a:gd name="T9" fmla="*/ 0 h 143"/>
                <a:gd name="T10" fmla="*/ 0 60000 65536"/>
                <a:gd name="T11" fmla="*/ 0 60000 65536"/>
                <a:gd name="T12" fmla="*/ 0 60000 65536"/>
                <a:gd name="T13" fmla="*/ 0 60000 65536"/>
                <a:gd name="T14" fmla="*/ 0 60000 65536"/>
                <a:gd name="T15" fmla="*/ 0 w 91"/>
                <a:gd name="T16" fmla="*/ 0 h 143"/>
                <a:gd name="T17" fmla="*/ 91 w 91"/>
                <a:gd name="T18" fmla="*/ 143 h 143"/>
              </a:gdLst>
              <a:ahLst/>
              <a:cxnLst>
                <a:cxn ang="T10">
                  <a:pos x="T0" y="T1"/>
                </a:cxn>
                <a:cxn ang="T11">
                  <a:pos x="T2" y="T3"/>
                </a:cxn>
                <a:cxn ang="T12">
                  <a:pos x="T4" y="T5"/>
                </a:cxn>
                <a:cxn ang="T13">
                  <a:pos x="T6" y="T7"/>
                </a:cxn>
                <a:cxn ang="T14">
                  <a:pos x="T8" y="T9"/>
                </a:cxn>
              </a:cxnLst>
              <a:rect l="T15" t="T16" r="T17" b="T18"/>
              <a:pathLst>
                <a:path w="91" h="143">
                  <a:moveTo>
                    <a:pt x="9" y="0"/>
                  </a:moveTo>
                  <a:lnTo>
                    <a:pt x="91" y="0"/>
                  </a:lnTo>
                  <a:lnTo>
                    <a:pt x="85" y="143"/>
                  </a:lnTo>
                  <a:lnTo>
                    <a:pt x="0" y="143"/>
                  </a:lnTo>
                  <a:lnTo>
                    <a:pt x="9" y="0"/>
                  </a:lnTo>
                  <a:close/>
                </a:path>
              </a:pathLst>
            </a:custGeom>
            <a:solidFill>
              <a:srgbClr val="BFBFBF"/>
            </a:solidFill>
            <a:ln w="1905">
              <a:solidFill>
                <a:srgbClr val="000000"/>
              </a:solidFill>
              <a:round/>
              <a:headEnd/>
              <a:tailEnd/>
            </a:ln>
          </p:spPr>
          <p:txBody>
            <a:bodyPr/>
            <a:lstStyle/>
            <a:p>
              <a:endParaRPr lang="ja-JP" altLang="en-US"/>
            </a:p>
          </p:txBody>
        </p:sp>
        <p:sp>
          <p:nvSpPr>
            <p:cNvPr id="23808" name="Freeform 247"/>
            <p:cNvSpPr>
              <a:spLocks noChangeAspect="1"/>
            </p:cNvSpPr>
            <p:nvPr/>
          </p:nvSpPr>
          <p:spPr bwMode="auto">
            <a:xfrm>
              <a:off x="5310" y="9842"/>
              <a:ext cx="10" cy="186"/>
            </a:xfrm>
            <a:custGeom>
              <a:avLst/>
              <a:gdLst>
                <a:gd name="T0" fmla="*/ 78 w 9"/>
                <a:gd name="T1" fmla="*/ 0 h 164"/>
                <a:gd name="T2" fmla="*/ 108 w 9"/>
                <a:gd name="T3" fmla="*/ 447 h 164"/>
                <a:gd name="T4" fmla="*/ 78 w 9"/>
                <a:gd name="T5" fmla="*/ 3354 h 164"/>
                <a:gd name="T6" fmla="*/ 0 w 9"/>
                <a:gd name="T7" fmla="*/ 3068 h 164"/>
                <a:gd name="T8" fmla="*/ 78 w 9"/>
                <a:gd name="T9" fmla="*/ 0 h 164"/>
                <a:gd name="T10" fmla="*/ 0 60000 65536"/>
                <a:gd name="T11" fmla="*/ 0 60000 65536"/>
                <a:gd name="T12" fmla="*/ 0 60000 65536"/>
                <a:gd name="T13" fmla="*/ 0 60000 65536"/>
                <a:gd name="T14" fmla="*/ 0 60000 65536"/>
                <a:gd name="T15" fmla="*/ 0 w 9"/>
                <a:gd name="T16" fmla="*/ 0 h 164"/>
                <a:gd name="T17" fmla="*/ 9 w 9"/>
                <a:gd name="T18" fmla="*/ 164 h 164"/>
              </a:gdLst>
              <a:ahLst/>
              <a:cxnLst>
                <a:cxn ang="T10">
                  <a:pos x="T0" y="T1"/>
                </a:cxn>
                <a:cxn ang="T11">
                  <a:pos x="T2" y="T3"/>
                </a:cxn>
                <a:cxn ang="T12">
                  <a:pos x="T4" y="T5"/>
                </a:cxn>
                <a:cxn ang="T13">
                  <a:pos x="T6" y="T7"/>
                </a:cxn>
                <a:cxn ang="T14">
                  <a:pos x="T8" y="T9"/>
                </a:cxn>
              </a:cxnLst>
              <a:rect l="T15" t="T16" r="T17" b="T18"/>
              <a:pathLst>
                <a:path w="9" h="164">
                  <a:moveTo>
                    <a:pt x="6" y="0"/>
                  </a:moveTo>
                  <a:lnTo>
                    <a:pt x="9" y="22"/>
                  </a:lnTo>
                  <a:lnTo>
                    <a:pt x="6" y="164"/>
                  </a:lnTo>
                  <a:lnTo>
                    <a:pt x="0" y="149"/>
                  </a:lnTo>
                  <a:lnTo>
                    <a:pt x="6" y="0"/>
                  </a:lnTo>
                  <a:close/>
                </a:path>
              </a:pathLst>
            </a:custGeom>
            <a:solidFill>
              <a:srgbClr val="D0D8C1"/>
            </a:solidFill>
            <a:ln w="1905">
              <a:solidFill>
                <a:srgbClr val="000000"/>
              </a:solidFill>
              <a:round/>
              <a:headEnd/>
              <a:tailEnd/>
            </a:ln>
          </p:spPr>
          <p:txBody>
            <a:bodyPr/>
            <a:lstStyle/>
            <a:p>
              <a:endParaRPr lang="ja-JP" altLang="en-US"/>
            </a:p>
          </p:txBody>
        </p:sp>
        <p:sp>
          <p:nvSpPr>
            <p:cNvPr id="23809" name="Freeform 248"/>
            <p:cNvSpPr>
              <a:spLocks noChangeAspect="1"/>
            </p:cNvSpPr>
            <p:nvPr/>
          </p:nvSpPr>
          <p:spPr bwMode="auto">
            <a:xfrm>
              <a:off x="5316" y="9875"/>
              <a:ext cx="75" cy="153"/>
            </a:xfrm>
            <a:custGeom>
              <a:avLst/>
              <a:gdLst>
                <a:gd name="T0" fmla="*/ 3 w 66"/>
                <a:gd name="T1" fmla="*/ 0 h 135"/>
                <a:gd name="T2" fmla="*/ 1417 w 66"/>
                <a:gd name="T3" fmla="*/ 0 h 135"/>
                <a:gd name="T4" fmla="*/ 1266 w 66"/>
                <a:gd name="T5" fmla="*/ 2718 h 135"/>
                <a:gd name="T6" fmla="*/ 0 w 66"/>
                <a:gd name="T7" fmla="*/ 2718 h 135"/>
                <a:gd name="T8" fmla="*/ 3 w 66"/>
                <a:gd name="T9" fmla="*/ 0 h 135"/>
                <a:gd name="T10" fmla="*/ 0 60000 65536"/>
                <a:gd name="T11" fmla="*/ 0 60000 65536"/>
                <a:gd name="T12" fmla="*/ 0 60000 65536"/>
                <a:gd name="T13" fmla="*/ 0 60000 65536"/>
                <a:gd name="T14" fmla="*/ 0 60000 65536"/>
                <a:gd name="T15" fmla="*/ 0 w 66"/>
                <a:gd name="T16" fmla="*/ 0 h 135"/>
                <a:gd name="T17" fmla="*/ 66 w 66"/>
                <a:gd name="T18" fmla="*/ 135 h 135"/>
              </a:gdLst>
              <a:ahLst/>
              <a:cxnLst>
                <a:cxn ang="T10">
                  <a:pos x="T0" y="T1"/>
                </a:cxn>
                <a:cxn ang="T11">
                  <a:pos x="T2" y="T3"/>
                </a:cxn>
                <a:cxn ang="T12">
                  <a:pos x="T4" y="T5"/>
                </a:cxn>
                <a:cxn ang="T13">
                  <a:pos x="T6" y="T7"/>
                </a:cxn>
                <a:cxn ang="T14">
                  <a:pos x="T8" y="T9"/>
                </a:cxn>
              </a:cxnLst>
              <a:rect l="T15" t="T16" r="T17" b="T18"/>
              <a:pathLst>
                <a:path w="66" h="135">
                  <a:moveTo>
                    <a:pt x="3" y="0"/>
                  </a:moveTo>
                  <a:lnTo>
                    <a:pt x="66" y="0"/>
                  </a:lnTo>
                  <a:lnTo>
                    <a:pt x="60" y="135"/>
                  </a:lnTo>
                  <a:lnTo>
                    <a:pt x="0" y="135"/>
                  </a:lnTo>
                  <a:lnTo>
                    <a:pt x="3" y="0"/>
                  </a:lnTo>
                  <a:close/>
                </a:path>
              </a:pathLst>
            </a:custGeom>
            <a:solidFill>
              <a:srgbClr val="A7AA9F"/>
            </a:solidFill>
            <a:ln w="1905">
              <a:solidFill>
                <a:srgbClr val="000000"/>
              </a:solidFill>
              <a:round/>
              <a:headEnd/>
              <a:tailEnd/>
            </a:ln>
          </p:spPr>
          <p:txBody>
            <a:bodyPr/>
            <a:lstStyle/>
            <a:p>
              <a:endParaRPr lang="ja-JP" altLang="en-US"/>
            </a:p>
          </p:txBody>
        </p:sp>
        <p:sp>
          <p:nvSpPr>
            <p:cNvPr id="23810" name="Freeform 249"/>
            <p:cNvSpPr>
              <a:spLocks noChangeAspect="1"/>
            </p:cNvSpPr>
            <p:nvPr/>
          </p:nvSpPr>
          <p:spPr bwMode="auto">
            <a:xfrm>
              <a:off x="5262" y="9882"/>
              <a:ext cx="4" cy="210"/>
            </a:xfrm>
            <a:custGeom>
              <a:avLst/>
              <a:gdLst>
                <a:gd name="T0" fmla="*/ 4 w 4"/>
                <a:gd name="T1" fmla="*/ 0 h 186"/>
                <a:gd name="T2" fmla="*/ 4 w 4"/>
                <a:gd name="T3" fmla="*/ 702 h 186"/>
                <a:gd name="T4" fmla="*/ 0 w 4"/>
                <a:gd name="T5" fmla="*/ 3424 h 186"/>
                <a:gd name="T6" fmla="*/ 0 w 4"/>
                <a:gd name="T7" fmla="*/ 2617 h 186"/>
                <a:gd name="T8" fmla="*/ 4 w 4"/>
                <a:gd name="T9" fmla="*/ 0 h 186"/>
                <a:gd name="T10" fmla="*/ 0 60000 65536"/>
                <a:gd name="T11" fmla="*/ 0 60000 65536"/>
                <a:gd name="T12" fmla="*/ 0 60000 65536"/>
                <a:gd name="T13" fmla="*/ 0 60000 65536"/>
                <a:gd name="T14" fmla="*/ 0 60000 65536"/>
                <a:gd name="T15" fmla="*/ 0 w 4"/>
                <a:gd name="T16" fmla="*/ 0 h 186"/>
                <a:gd name="T17" fmla="*/ 4 w 4"/>
                <a:gd name="T18" fmla="*/ 186 h 186"/>
              </a:gdLst>
              <a:ahLst/>
              <a:cxnLst>
                <a:cxn ang="T10">
                  <a:pos x="T0" y="T1"/>
                </a:cxn>
                <a:cxn ang="T11">
                  <a:pos x="T2" y="T3"/>
                </a:cxn>
                <a:cxn ang="T12">
                  <a:pos x="T4" y="T5"/>
                </a:cxn>
                <a:cxn ang="T13">
                  <a:pos x="T6" y="T7"/>
                </a:cxn>
                <a:cxn ang="T14">
                  <a:pos x="T8" y="T9"/>
                </a:cxn>
              </a:cxnLst>
              <a:rect l="T15" t="T16" r="T17" b="T18"/>
              <a:pathLst>
                <a:path w="4" h="186">
                  <a:moveTo>
                    <a:pt x="4" y="0"/>
                  </a:moveTo>
                  <a:lnTo>
                    <a:pt x="4" y="38"/>
                  </a:lnTo>
                  <a:lnTo>
                    <a:pt x="0" y="186"/>
                  </a:lnTo>
                  <a:lnTo>
                    <a:pt x="0" y="142"/>
                  </a:lnTo>
                  <a:lnTo>
                    <a:pt x="4" y="0"/>
                  </a:lnTo>
                  <a:close/>
                </a:path>
              </a:pathLst>
            </a:custGeom>
            <a:solidFill>
              <a:srgbClr val="D0C291"/>
            </a:solidFill>
            <a:ln w="1905">
              <a:solidFill>
                <a:srgbClr val="000000"/>
              </a:solidFill>
              <a:round/>
              <a:headEnd/>
              <a:tailEnd/>
            </a:ln>
          </p:spPr>
          <p:txBody>
            <a:bodyPr/>
            <a:lstStyle/>
            <a:p>
              <a:endParaRPr lang="ja-JP" altLang="en-US"/>
            </a:p>
          </p:txBody>
        </p:sp>
        <p:sp>
          <p:nvSpPr>
            <p:cNvPr id="23811" name="Freeform 250"/>
            <p:cNvSpPr>
              <a:spLocks noChangeAspect="1"/>
            </p:cNvSpPr>
            <p:nvPr/>
          </p:nvSpPr>
          <p:spPr bwMode="auto">
            <a:xfrm>
              <a:off x="5262" y="9925"/>
              <a:ext cx="122" cy="167"/>
            </a:xfrm>
            <a:custGeom>
              <a:avLst/>
              <a:gdLst>
                <a:gd name="T0" fmla="*/ 87 w 108"/>
                <a:gd name="T1" fmla="*/ 0 h 148"/>
                <a:gd name="T2" fmla="*/ 2015 w 108"/>
                <a:gd name="T3" fmla="*/ 0 h 148"/>
                <a:gd name="T4" fmla="*/ 1958 w 108"/>
                <a:gd name="T5" fmla="*/ 2681 h 148"/>
                <a:gd name="T6" fmla="*/ 0 w 108"/>
                <a:gd name="T7" fmla="*/ 2681 h 148"/>
                <a:gd name="T8" fmla="*/ 87 w 108"/>
                <a:gd name="T9" fmla="*/ 0 h 148"/>
                <a:gd name="T10" fmla="*/ 0 60000 65536"/>
                <a:gd name="T11" fmla="*/ 0 60000 65536"/>
                <a:gd name="T12" fmla="*/ 0 60000 65536"/>
                <a:gd name="T13" fmla="*/ 0 60000 65536"/>
                <a:gd name="T14" fmla="*/ 0 60000 65536"/>
                <a:gd name="T15" fmla="*/ 0 w 108"/>
                <a:gd name="T16" fmla="*/ 0 h 148"/>
                <a:gd name="T17" fmla="*/ 108 w 108"/>
                <a:gd name="T18" fmla="*/ 148 h 148"/>
              </a:gdLst>
              <a:ahLst/>
              <a:cxnLst>
                <a:cxn ang="T10">
                  <a:pos x="T0" y="T1"/>
                </a:cxn>
                <a:cxn ang="T11">
                  <a:pos x="T2" y="T3"/>
                </a:cxn>
                <a:cxn ang="T12">
                  <a:pos x="T4" y="T5"/>
                </a:cxn>
                <a:cxn ang="T13">
                  <a:pos x="T6" y="T7"/>
                </a:cxn>
                <a:cxn ang="T14">
                  <a:pos x="T8" y="T9"/>
                </a:cxn>
              </a:cxnLst>
              <a:rect l="T15" t="T16" r="T17" b="T18"/>
              <a:pathLst>
                <a:path w="108" h="148">
                  <a:moveTo>
                    <a:pt x="4" y="0"/>
                  </a:moveTo>
                  <a:lnTo>
                    <a:pt x="108" y="0"/>
                  </a:lnTo>
                  <a:lnTo>
                    <a:pt x="105" y="148"/>
                  </a:lnTo>
                  <a:lnTo>
                    <a:pt x="0" y="148"/>
                  </a:lnTo>
                  <a:lnTo>
                    <a:pt x="4" y="0"/>
                  </a:lnTo>
                  <a:close/>
                </a:path>
              </a:pathLst>
            </a:custGeom>
            <a:solidFill>
              <a:srgbClr val="A6A089"/>
            </a:solidFill>
            <a:ln w="1905">
              <a:solidFill>
                <a:srgbClr val="000000"/>
              </a:solidFill>
              <a:round/>
              <a:headEnd/>
              <a:tailEnd/>
            </a:ln>
          </p:spPr>
          <p:txBody>
            <a:bodyPr/>
            <a:lstStyle/>
            <a:p>
              <a:endParaRPr lang="ja-JP" altLang="en-US"/>
            </a:p>
          </p:txBody>
        </p:sp>
        <p:sp>
          <p:nvSpPr>
            <p:cNvPr id="23812" name="Freeform 251"/>
            <p:cNvSpPr>
              <a:spLocks noChangeAspect="1"/>
            </p:cNvSpPr>
            <p:nvPr/>
          </p:nvSpPr>
          <p:spPr bwMode="auto">
            <a:xfrm>
              <a:off x="5384" y="9892"/>
              <a:ext cx="18" cy="237"/>
            </a:xfrm>
            <a:custGeom>
              <a:avLst/>
              <a:gdLst>
                <a:gd name="T0" fmla="*/ 99 w 16"/>
                <a:gd name="T1" fmla="*/ 0 h 209"/>
                <a:gd name="T2" fmla="*/ 255 w 16"/>
                <a:gd name="T3" fmla="*/ 1220 h 209"/>
                <a:gd name="T4" fmla="*/ 99 w 16"/>
                <a:gd name="T5" fmla="*/ 4284 h 209"/>
                <a:gd name="T6" fmla="*/ 0 w 16"/>
                <a:gd name="T7" fmla="*/ 2995 h 209"/>
                <a:gd name="T8" fmla="*/ 99 w 16"/>
                <a:gd name="T9" fmla="*/ 0 h 209"/>
                <a:gd name="T10" fmla="*/ 0 60000 65536"/>
                <a:gd name="T11" fmla="*/ 0 60000 65536"/>
                <a:gd name="T12" fmla="*/ 0 60000 65536"/>
                <a:gd name="T13" fmla="*/ 0 60000 65536"/>
                <a:gd name="T14" fmla="*/ 0 60000 65536"/>
                <a:gd name="T15" fmla="*/ 0 w 16"/>
                <a:gd name="T16" fmla="*/ 0 h 209"/>
                <a:gd name="T17" fmla="*/ 16 w 16"/>
                <a:gd name="T18" fmla="*/ 209 h 209"/>
              </a:gdLst>
              <a:ahLst/>
              <a:cxnLst>
                <a:cxn ang="T10">
                  <a:pos x="T0" y="T1"/>
                </a:cxn>
                <a:cxn ang="T11">
                  <a:pos x="T2" y="T3"/>
                </a:cxn>
                <a:cxn ang="T12">
                  <a:pos x="T4" y="T5"/>
                </a:cxn>
                <a:cxn ang="T13">
                  <a:pos x="T6" y="T7"/>
                </a:cxn>
                <a:cxn ang="T14">
                  <a:pos x="T8" y="T9"/>
                </a:cxn>
              </a:cxnLst>
              <a:rect l="T15" t="T16" r="T17" b="T18"/>
              <a:pathLst>
                <a:path w="16" h="209">
                  <a:moveTo>
                    <a:pt x="6" y="0"/>
                  </a:moveTo>
                  <a:lnTo>
                    <a:pt x="16" y="60"/>
                  </a:lnTo>
                  <a:lnTo>
                    <a:pt x="6" y="209"/>
                  </a:lnTo>
                  <a:lnTo>
                    <a:pt x="0" y="146"/>
                  </a:lnTo>
                  <a:lnTo>
                    <a:pt x="6" y="0"/>
                  </a:lnTo>
                  <a:close/>
                </a:path>
              </a:pathLst>
            </a:custGeom>
            <a:solidFill>
              <a:srgbClr val="A5A5A5"/>
            </a:solidFill>
            <a:ln w="1905">
              <a:solidFill>
                <a:srgbClr val="000000"/>
              </a:solidFill>
              <a:round/>
              <a:headEnd/>
              <a:tailEnd/>
            </a:ln>
          </p:spPr>
          <p:txBody>
            <a:bodyPr/>
            <a:lstStyle/>
            <a:p>
              <a:endParaRPr lang="ja-JP" altLang="en-US"/>
            </a:p>
          </p:txBody>
        </p:sp>
        <p:sp>
          <p:nvSpPr>
            <p:cNvPr id="23813" name="Freeform 252"/>
            <p:cNvSpPr>
              <a:spLocks noChangeAspect="1"/>
            </p:cNvSpPr>
            <p:nvPr/>
          </p:nvSpPr>
          <p:spPr bwMode="auto">
            <a:xfrm>
              <a:off x="5391" y="9960"/>
              <a:ext cx="68" cy="169"/>
            </a:xfrm>
            <a:custGeom>
              <a:avLst/>
              <a:gdLst>
                <a:gd name="T0" fmla="*/ 186 w 60"/>
                <a:gd name="T1" fmla="*/ 0 h 149"/>
                <a:gd name="T2" fmla="*/ 1210 w 60"/>
                <a:gd name="T3" fmla="*/ 0 h 149"/>
                <a:gd name="T4" fmla="*/ 1158 w 60"/>
                <a:gd name="T5" fmla="*/ 3073 h 149"/>
                <a:gd name="T6" fmla="*/ 0 w 60"/>
                <a:gd name="T7" fmla="*/ 3073 h 149"/>
                <a:gd name="T8" fmla="*/ 186 w 60"/>
                <a:gd name="T9" fmla="*/ 0 h 149"/>
                <a:gd name="T10" fmla="*/ 0 60000 65536"/>
                <a:gd name="T11" fmla="*/ 0 60000 65536"/>
                <a:gd name="T12" fmla="*/ 0 60000 65536"/>
                <a:gd name="T13" fmla="*/ 0 60000 65536"/>
                <a:gd name="T14" fmla="*/ 0 60000 65536"/>
                <a:gd name="T15" fmla="*/ 0 w 60"/>
                <a:gd name="T16" fmla="*/ 0 h 149"/>
                <a:gd name="T17" fmla="*/ 60 w 60"/>
                <a:gd name="T18" fmla="*/ 149 h 149"/>
              </a:gdLst>
              <a:ahLst/>
              <a:cxnLst>
                <a:cxn ang="T10">
                  <a:pos x="T0" y="T1"/>
                </a:cxn>
                <a:cxn ang="T11">
                  <a:pos x="T2" y="T3"/>
                </a:cxn>
                <a:cxn ang="T12">
                  <a:pos x="T4" y="T5"/>
                </a:cxn>
                <a:cxn ang="T13">
                  <a:pos x="T6" y="T7"/>
                </a:cxn>
                <a:cxn ang="T14">
                  <a:pos x="T8" y="T9"/>
                </a:cxn>
              </a:cxnLst>
              <a:rect l="T15" t="T16" r="T17" b="T18"/>
              <a:pathLst>
                <a:path w="60" h="149">
                  <a:moveTo>
                    <a:pt x="10" y="0"/>
                  </a:moveTo>
                  <a:lnTo>
                    <a:pt x="60" y="0"/>
                  </a:lnTo>
                  <a:lnTo>
                    <a:pt x="57" y="149"/>
                  </a:lnTo>
                  <a:lnTo>
                    <a:pt x="0" y="149"/>
                  </a:lnTo>
                  <a:lnTo>
                    <a:pt x="10" y="0"/>
                  </a:lnTo>
                  <a:close/>
                </a:path>
              </a:pathLst>
            </a:custGeom>
            <a:solidFill>
              <a:srgbClr val="BECAC7"/>
            </a:solidFill>
            <a:ln w="1905">
              <a:solidFill>
                <a:srgbClr val="000000"/>
              </a:solidFill>
              <a:round/>
              <a:headEnd/>
              <a:tailEnd/>
            </a:ln>
          </p:spPr>
          <p:txBody>
            <a:bodyPr/>
            <a:lstStyle/>
            <a:p>
              <a:endParaRPr lang="ja-JP" altLang="en-US"/>
            </a:p>
          </p:txBody>
        </p:sp>
        <p:sp>
          <p:nvSpPr>
            <p:cNvPr id="23814" name="Freeform 253"/>
            <p:cNvSpPr>
              <a:spLocks noChangeAspect="1"/>
            </p:cNvSpPr>
            <p:nvPr/>
          </p:nvSpPr>
          <p:spPr bwMode="auto">
            <a:xfrm>
              <a:off x="5391" y="9892"/>
              <a:ext cx="68" cy="68"/>
            </a:xfrm>
            <a:custGeom>
              <a:avLst/>
              <a:gdLst>
                <a:gd name="T0" fmla="*/ 1210 w 60"/>
                <a:gd name="T1" fmla="*/ 1210 h 60"/>
                <a:gd name="T2" fmla="*/ 1158 w 60"/>
                <a:gd name="T3" fmla="*/ 0 h 60"/>
                <a:gd name="T4" fmla="*/ 0 w 60"/>
                <a:gd name="T5" fmla="*/ 0 h 60"/>
                <a:gd name="T6" fmla="*/ 186 w 60"/>
                <a:gd name="T7" fmla="*/ 1210 h 60"/>
                <a:gd name="T8" fmla="*/ 1210 w 60"/>
                <a:gd name="T9" fmla="*/ 121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60" y="60"/>
                  </a:moveTo>
                  <a:lnTo>
                    <a:pt x="57" y="0"/>
                  </a:lnTo>
                  <a:lnTo>
                    <a:pt x="0" y="0"/>
                  </a:lnTo>
                  <a:lnTo>
                    <a:pt x="10" y="60"/>
                  </a:lnTo>
                  <a:lnTo>
                    <a:pt x="60" y="60"/>
                  </a:lnTo>
                  <a:close/>
                </a:path>
              </a:pathLst>
            </a:custGeom>
            <a:solidFill>
              <a:srgbClr val="7F7F7F"/>
            </a:solidFill>
            <a:ln w="1905">
              <a:solidFill>
                <a:srgbClr val="000000"/>
              </a:solidFill>
              <a:round/>
              <a:headEnd/>
              <a:tailEnd/>
            </a:ln>
          </p:spPr>
          <p:txBody>
            <a:bodyPr/>
            <a:lstStyle/>
            <a:p>
              <a:endParaRPr lang="ja-JP" altLang="en-US"/>
            </a:p>
          </p:txBody>
        </p:sp>
        <p:sp>
          <p:nvSpPr>
            <p:cNvPr id="23815" name="Rectangle 254"/>
            <p:cNvSpPr>
              <a:spLocks noChangeAspect="1" noChangeArrowheads="1"/>
            </p:cNvSpPr>
            <p:nvPr/>
          </p:nvSpPr>
          <p:spPr bwMode="auto">
            <a:xfrm>
              <a:off x="5266" y="9882"/>
              <a:ext cx="129" cy="50"/>
            </a:xfrm>
            <a:prstGeom prst="rect">
              <a:avLst/>
            </a:prstGeom>
            <a:solidFill>
              <a:srgbClr val="BEAB6F"/>
            </a:solidFill>
            <a:ln w="1905">
              <a:solidFill>
                <a:srgbClr val="000000"/>
              </a:solidFill>
              <a:miter lim="800000"/>
              <a:headEnd/>
              <a:tailEnd/>
            </a:ln>
          </p:spPr>
          <p:txBody>
            <a:bodyPr/>
            <a:lstStyle/>
            <a:p>
              <a:pPr algn="ctr"/>
              <a:endParaRPr lang="ja-JP" altLang="en-US" b="0" u="none">
                <a:solidFill>
                  <a:schemeClr val="tx1"/>
                </a:solidFill>
                <a:latin typeface="Arial" pitchFamily="34" charset="0"/>
              </a:endParaRPr>
            </a:p>
          </p:txBody>
        </p:sp>
        <p:sp>
          <p:nvSpPr>
            <p:cNvPr id="23816" name="Freeform 255"/>
            <p:cNvSpPr>
              <a:spLocks noChangeAspect="1"/>
            </p:cNvSpPr>
            <p:nvPr/>
          </p:nvSpPr>
          <p:spPr bwMode="auto">
            <a:xfrm>
              <a:off x="4750" y="10276"/>
              <a:ext cx="100" cy="50"/>
            </a:xfrm>
            <a:custGeom>
              <a:avLst/>
              <a:gdLst>
                <a:gd name="T0" fmla="*/ 1462 w 89"/>
                <a:gd name="T1" fmla="*/ 955 h 44"/>
                <a:gd name="T2" fmla="*/ 1301 w 89"/>
                <a:gd name="T3" fmla="*/ 0 h 44"/>
                <a:gd name="T4" fmla="*/ 0 w 89"/>
                <a:gd name="T5" fmla="*/ 0 h 44"/>
                <a:gd name="T6" fmla="*/ 157 w 89"/>
                <a:gd name="T7" fmla="*/ 955 h 44"/>
                <a:gd name="T8" fmla="*/ 1462 w 89"/>
                <a:gd name="T9" fmla="*/ 955 h 44"/>
                <a:gd name="T10" fmla="*/ 0 60000 65536"/>
                <a:gd name="T11" fmla="*/ 0 60000 65536"/>
                <a:gd name="T12" fmla="*/ 0 60000 65536"/>
                <a:gd name="T13" fmla="*/ 0 60000 65536"/>
                <a:gd name="T14" fmla="*/ 0 60000 65536"/>
                <a:gd name="T15" fmla="*/ 0 w 89"/>
                <a:gd name="T16" fmla="*/ 0 h 44"/>
                <a:gd name="T17" fmla="*/ 89 w 89"/>
                <a:gd name="T18" fmla="*/ 44 h 44"/>
              </a:gdLst>
              <a:ahLst/>
              <a:cxnLst>
                <a:cxn ang="T10">
                  <a:pos x="T0" y="T1"/>
                </a:cxn>
                <a:cxn ang="T11">
                  <a:pos x="T2" y="T3"/>
                </a:cxn>
                <a:cxn ang="T12">
                  <a:pos x="T4" y="T5"/>
                </a:cxn>
                <a:cxn ang="T13">
                  <a:pos x="T6" y="T7"/>
                </a:cxn>
                <a:cxn ang="T14">
                  <a:pos x="T8" y="T9"/>
                </a:cxn>
              </a:cxnLst>
              <a:rect l="T15" t="T16" r="T17" b="T18"/>
              <a:pathLst>
                <a:path w="89" h="44">
                  <a:moveTo>
                    <a:pt x="89" y="44"/>
                  </a:moveTo>
                  <a:lnTo>
                    <a:pt x="79" y="0"/>
                  </a:lnTo>
                  <a:lnTo>
                    <a:pt x="0" y="0"/>
                  </a:lnTo>
                  <a:lnTo>
                    <a:pt x="10" y="44"/>
                  </a:lnTo>
                  <a:lnTo>
                    <a:pt x="89" y="44"/>
                  </a:lnTo>
                  <a:close/>
                </a:path>
              </a:pathLst>
            </a:custGeom>
            <a:solidFill>
              <a:srgbClr val="7F7F7F"/>
            </a:solidFill>
            <a:ln w="1905">
              <a:solidFill>
                <a:srgbClr val="000000"/>
              </a:solidFill>
              <a:round/>
              <a:headEnd/>
              <a:tailEnd/>
            </a:ln>
          </p:spPr>
          <p:txBody>
            <a:bodyPr/>
            <a:lstStyle/>
            <a:p>
              <a:endParaRPr lang="ja-JP" altLang="en-US"/>
            </a:p>
          </p:txBody>
        </p:sp>
        <p:sp>
          <p:nvSpPr>
            <p:cNvPr id="23817" name="Freeform 256"/>
            <p:cNvSpPr>
              <a:spLocks noChangeAspect="1"/>
            </p:cNvSpPr>
            <p:nvPr/>
          </p:nvSpPr>
          <p:spPr bwMode="auto">
            <a:xfrm>
              <a:off x="4890" y="10286"/>
              <a:ext cx="1" cy="118"/>
            </a:xfrm>
            <a:custGeom>
              <a:avLst/>
              <a:gdLst>
                <a:gd name="T0" fmla="*/ 0 w 1"/>
                <a:gd name="T1" fmla="*/ 0 h 104"/>
                <a:gd name="T2" fmla="*/ 0 w 1"/>
                <a:gd name="T3" fmla="*/ 1189 h 104"/>
                <a:gd name="T4" fmla="*/ 0 w 1"/>
                <a:gd name="T5" fmla="*/ 2142 h 104"/>
                <a:gd name="T6" fmla="*/ 0 w 1"/>
                <a:gd name="T7" fmla="*/ 1227 h 104"/>
                <a:gd name="T8" fmla="*/ 0 w 1"/>
                <a:gd name="T9" fmla="*/ 0 h 104"/>
                <a:gd name="T10" fmla="*/ 0 60000 65536"/>
                <a:gd name="T11" fmla="*/ 0 60000 65536"/>
                <a:gd name="T12" fmla="*/ 0 60000 65536"/>
                <a:gd name="T13" fmla="*/ 0 60000 65536"/>
                <a:gd name="T14" fmla="*/ 0 60000 65536"/>
                <a:gd name="T15" fmla="*/ 0 w 1"/>
                <a:gd name="T16" fmla="*/ 0 h 104"/>
                <a:gd name="T17" fmla="*/ 1 w 1"/>
                <a:gd name="T18" fmla="*/ 104 h 104"/>
              </a:gdLst>
              <a:ahLst/>
              <a:cxnLst>
                <a:cxn ang="T10">
                  <a:pos x="T0" y="T1"/>
                </a:cxn>
                <a:cxn ang="T11">
                  <a:pos x="T2" y="T3"/>
                </a:cxn>
                <a:cxn ang="T12">
                  <a:pos x="T4" y="T5"/>
                </a:cxn>
                <a:cxn ang="T13">
                  <a:pos x="T6" y="T7"/>
                </a:cxn>
                <a:cxn ang="T14">
                  <a:pos x="T8" y="T9"/>
                </a:cxn>
              </a:cxnLst>
              <a:rect l="T15" t="T16" r="T17" b="T18"/>
              <a:pathLst>
                <a:path w="1" h="104">
                  <a:moveTo>
                    <a:pt x="0" y="0"/>
                  </a:moveTo>
                  <a:lnTo>
                    <a:pt x="0" y="57"/>
                  </a:lnTo>
                  <a:lnTo>
                    <a:pt x="0" y="104"/>
                  </a:lnTo>
                  <a:lnTo>
                    <a:pt x="0" y="60"/>
                  </a:lnTo>
                  <a:lnTo>
                    <a:pt x="0" y="0"/>
                  </a:lnTo>
                  <a:close/>
                </a:path>
              </a:pathLst>
            </a:custGeom>
            <a:solidFill>
              <a:srgbClr val="9BAEAE"/>
            </a:solidFill>
            <a:ln w="1905">
              <a:solidFill>
                <a:srgbClr val="000000"/>
              </a:solidFill>
              <a:round/>
              <a:headEnd/>
              <a:tailEnd/>
            </a:ln>
          </p:spPr>
          <p:txBody>
            <a:bodyPr/>
            <a:lstStyle/>
            <a:p>
              <a:endParaRPr lang="ja-JP" altLang="en-US"/>
            </a:p>
          </p:txBody>
        </p:sp>
        <p:sp>
          <p:nvSpPr>
            <p:cNvPr id="23818" name="Rectangle 257"/>
            <p:cNvSpPr>
              <a:spLocks noChangeAspect="1" noChangeArrowheads="1"/>
            </p:cNvSpPr>
            <p:nvPr/>
          </p:nvSpPr>
          <p:spPr bwMode="auto">
            <a:xfrm>
              <a:off x="4890" y="10351"/>
              <a:ext cx="96" cy="64"/>
            </a:xfrm>
            <a:prstGeom prst="rect">
              <a:avLst/>
            </a:prstGeom>
            <a:solidFill>
              <a:srgbClr val="929896"/>
            </a:solidFill>
            <a:ln w="1905">
              <a:solidFill>
                <a:srgbClr val="000000"/>
              </a:solidFill>
              <a:miter lim="800000"/>
              <a:headEnd/>
              <a:tailEnd/>
            </a:ln>
          </p:spPr>
          <p:txBody>
            <a:bodyPr/>
            <a:lstStyle/>
            <a:p>
              <a:pPr algn="ctr"/>
              <a:endParaRPr lang="ja-JP" altLang="en-US" b="0" u="none">
                <a:solidFill>
                  <a:schemeClr val="tx1"/>
                </a:solidFill>
                <a:latin typeface="Arial" pitchFamily="34" charset="0"/>
              </a:endParaRPr>
            </a:p>
          </p:txBody>
        </p:sp>
        <p:sp>
          <p:nvSpPr>
            <p:cNvPr id="23819" name="Freeform 258"/>
            <p:cNvSpPr>
              <a:spLocks noChangeAspect="1"/>
            </p:cNvSpPr>
            <p:nvPr/>
          </p:nvSpPr>
          <p:spPr bwMode="auto">
            <a:xfrm>
              <a:off x="4976" y="10336"/>
              <a:ext cx="7" cy="119"/>
            </a:xfrm>
            <a:custGeom>
              <a:avLst/>
              <a:gdLst>
                <a:gd name="T0" fmla="*/ 0 w 6"/>
                <a:gd name="T1" fmla="*/ 0 h 105"/>
                <a:gd name="T2" fmla="*/ 226 w 6"/>
                <a:gd name="T3" fmla="*/ 1158 h 105"/>
                <a:gd name="T4" fmla="*/ 0 w 6"/>
                <a:gd name="T5" fmla="*/ 2116 h 105"/>
                <a:gd name="T6" fmla="*/ 0 w 6"/>
                <a:gd name="T7" fmla="*/ 1210 h 105"/>
                <a:gd name="T8" fmla="*/ 0 w 6"/>
                <a:gd name="T9" fmla="*/ 0 h 105"/>
                <a:gd name="T10" fmla="*/ 0 60000 65536"/>
                <a:gd name="T11" fmla="*/ 0 60000 65536"/>
                <a:gd name="T12" fmla="*/ 0 60000 65536"/>
                <a:gd name="T13" fmla="*/ 0 60000 65536"/>
                <a:gd name="T14" fmla="*/ 0 60000 65536"/>
                <a:gd name="T15" fmla="*/ 0 w 6"/>
                <a:gd name="T16" fmla="*/ 0 h 105"/>
                <a:gd name="T17" fmla="*/ 6 w 6"/>
                <a:gd name="T18" fmla="*/ 105 h 105"/>
              </a:gdLst>
              <a:ahLst/>
              <a:cxnLst>
                <a:cxn ang="T10">
                  <a:pos x="T0" y="T1"/>
                </a:cxn>
                <a:cxn ang="T11">
                  <a:pos x="T2" y="T3"/>
                </a:cxn>
                <a:cxn ang="T12">
                  <a:pos x="T4" y="T5"/>
                </a:cxn>
                <a:cxn ang="T13">
                  <a:pos x="T6" y="T7"/>
                </a:cxn>
                <a:cxn ang="T14">
                  <a:pos x="T8" y="T9"/>
                </a:cxn>
              </a:cxnLst>
              <a:rect l="T15" t="T16" r="T17" b="T18"/>
              <a:pathLst>
                <a:path w="6" h="105">
                  <a:moveTo>
                    <a:pt x="0" y="0"/>
                  </a:moveTo>
                  <a:lnTo>
                    <a:pt x="6" y="57"/>
                  </a:lnTo>
                  <a:lnTo>
                    <a:pt x="0" y="105"/>
                  </a:lnTo>
                  <a:lnTo>
                    <a:pt x="0" y="60"/>
                  </a:lnTo>
                  <a:lnTo>
                    <a:pt x="0" y="0"/>
                  </a:lnTo>
                  <a:close/>
                </a:path>
              </a:pathLst>
            </a:custGeom>
            <a:solidFill>
              <a:srgbClr val="9EB0AF"/>
            </a:solidFill>
            <a:ln w="1905">
              <a:solidFill>
                <a:srgbClr val="000000"/>
              </a:solidFill>
              <a:round/>
              <a:headEnd/>
              <a:tailEnd/>
            </a:ln>
          </p:spPr>
          <p:txBody>
            <a:bodyPr/>
            <a:lstStyle/>
            <a:p>
              <a:endParaRPr lang="ja-JP" altLang="en-US"/>
            </a:p>
          </p:txBody>
        </p:sp>
        <p:sp>
          <p:nvSpPr>
            <p:cNvPr id="23820" name="Freeform 259"/>
            <p:cNvSpPr>
              <a:spLocks noChangeAspect="1"/>
            </p:cNvSpPr>
            <p:nvPr/>
          </p:nvSpPr>
          <p:spPr bwMode="auto">
            <a:xfrm>
              <a:off x="4976" y="10401"/>
              <a:ext cx="90" cy="54"/>
            </a:xfrm>
            <a:custGeom>
              <a:avLst/>
              <a:gdLst>
                <a:gd name="T0" fmla="*/ 137 w 79"/>
                <a:gd name="T1" fmla="*/ 0 h 48"/>
                <a:gd name="T2" fmla="*/ 1807 w 79"/>
                <a:gd name="T3" fmla="*/ 0 h 48"/>
                <a:gd name="T4" fmla="*/ 1807 w 79"/>
                <a:gd name="T5" fmla="*/ 824 h 48"/>
                <a:gd name="T6" fmla="*/ 0 w 79"/>
                <a:gd name="T7" fmla="*/ 824 h 48"/>
                <a:gd name="T8" fmla="*/ 137 w 79"/>
                <a:gd name="T9" fmla="*/ 0 h 48"/>
                <a:gd name="T10" fmla="*/ 0 60000 65536"/>
                <a:gd name="T11" fmla="*/ 0 60000 65536"/>
                <a:gd name="T12" fmla="*/ 0 60000 65536"/>
                <a:gd name="T13" fmla="*/ 0 60000 65536"/>
                <a:gd name="T14" fmla="*/ 0 60000 65536"/>
                <a:gd name="T15" fmla="*/ 0 w 79"/>
                <a:gd name="T16" fmla="*/ 0 h 48"/>
                <a:gd name="T17" fmla="*/ 79 w 79"/>
                <a:gd name="T18" fmla="*/ 48 h 48"/>
              </a:gdLst>
              <a:ahLst/>
              <a:cxnLst>
                <a:cxn ang="T10">
                  <a:pos x="T0" y="T1"/>
                </a:cxn>
                <a:cxn ang="T11">
                  <a:pos x="T2" y="T3"/>
                </a:cxn>
                <a:cxn ang="T12">
                  <a:pos x="T4" y="T5"/>
                </a:cxn>
                <a:cxn ang="T13">
                  <a:pos x="T6" y="T7"/>
                </a:cxn>
                <a:cxn ang="T14">
                  <a:pos x="T8" y="T9"/>
                </a:cxn>
              </a:cxnLst>
              <a:rect l="T15" t="T16" r="T17" b="T18"/>
              <a:pathLst>
                <a:path w="79" h="48">
                  <a:moveTo>
                    <a:pt x="6" y="0"/>
                  </a:moveTo>
                  <a:lnTo>
                    <a:pt x="79" y="0"/>
                  </a:lnTo>
                  <a:lnTo>
                    <a:pt x="79" y="48"/>
                  </a:lnTo>
                  <a:lnTo>
                    <a:pt x="0" y="48"/>
                  </a:lnTo>
                  <a:lnTo>
                    <a:pt x="6" y="0"/>
                  </a:lnTo>
                  <a:close/>
                </a:path>
              </a:pathLst>
            </a:custGeom>
            <a:solidFill>
              <a:srgbClr val="BFE6D4"/>
            </a:solidFill>
            <a:ln w="1905">
              <a:solidFill>
                <a:srgbClr val="000000"/>
              </a:solidFill>
              <a:round/>
              <a:headEnd/>
              <a:tailEnd/>
            </a:ln>
          </p:spPr>
          <p:txBody>
            <a:bodyPr/>
            <a:lstStyle/>
            <a:p>
              <a:endParaRPr lang="ja-JP" altLang="en-US"/>
            </a:p>
          </p:txBody>
        </p:sp>
        <p:sp>
          <p:nvSpPr>
            <p:cNvPr id="23821" name="Freeform 260"/>
            <p:cNvSpPr>
              <a:spLocks noChangeAspect="1"/>
            </p:cNvSpPr>
            <p:nvPr/>
          </p:nvSpPr>
          <p:spPr bwMode="auto">
            <a:xfrm>
              <a:off x="4976" y="10336"/>
              <a:ext cx="90" cy="65"/>
            </a:xfrm>
            <a:custGeom>
              <a:avLst/>
              <a:gdLst>
                <a:gd name="T0" fmla="*/ 1807 w 79"/>
                <a:gd name="T1" fmla="*/ 1322 h 57"/>
                <a:gd name="T2" fmla="*/ 1586 w 79"/>
                <a:gd name="T3" fmla="*/ 0 h 57"/>
                <a:gd name="T4" fmla="*/ 0 w 79"/>
                <a:gd name="T5" fmla="*/ 0 h 57"/>
                <a:gd name="T6" fmla="*/ 137 w 79"/>
                <a:gd name="T7" fmla="*/ 1322 h 57"/>
                <a:gd name="T8" fmla="*/ 1807 w 79"/>
                <a:gd name="T9" fmla="*/ 1322 h 57"/>
                <a:gd name="T10" fmla="*/ 0 60000 65536"/>
                <a:gd name="T11" fmla="*/ 0 60000 65536"/>
                <a:gd name="T12" fmla="*/ 0 60000 65536"/>
                <a:gd name="T13" fmla="*/ 0 60000 65536"/>
                <a:gd name="T14" fmla="*/ 0 60000 65536"/>
                <a:gd name="T15" fmla="*/ 0 w 79"/>
                <a:gd name="T16" fmla="*/ 0 h 57"/>
                <a:gd name="T17" fmla="*/ 79 w 79"/>
                <a:gd name="T18" fmla="*/ 57 h 57"/>
              </a:gdLst>
              <a:ahLst/>
              <a:cxnLst>
                <a:cxn ang="T10">
                  <a:pos x="T0" y="T1"/>
                </a:cxn>
                <a:cxn ang="T11">
                  <a:pos x="T2" y="T3"/>
                </a:cxn>
                <a:cxn ang="T12">
                  <a:pos x="T4" y="T5"/>
                </a:cxn>
                <a:cxn ang="T13">
                  <a:pos x="T6" y="T7"/>
                </a:cxn>
                <a:cxn ang="T14">
                  <a:pos x="T8" y="T9"/>
                </a:cxn>
              </a:cxnLst>
              <a:rect l="T15" t="T16" r="T17" b="T18"/>
              <a:pathLst>
                <a:path w="79" h="57">
                  <a:moveTo>
                    <a:pt x="79" y="57"/>
                  </a:moveTo>
                  <a:lnTo>
                    <a:pt x="69" y="0"/>
                  </a:lnTo>
                  <a:lnTo>
                    <a:pt x="0" y="0"/>
                  </a:lnTo>
                  <a:lnTo>
                    <a:pt x="6" y="57"/>
                  </a:lnTo>
                  <a:lnTo>
                    <a:pt x="79" y="57"/>
                  </a:lnTo>
                  <a:close/>
                </a:path>
              </a:pathLst>
            </a:custGeom>
            <a:solidFill>
              <a:srgbClr val="7F999C"/>
            </a:solidFill>
            <a:ln w="1905">
              <a:solidFill>
                <a:srgbClr val="000000"/>
              </a:solidFill>
              <a:round/>
              <a:headEnd/>
              <a:tailEnd/>
            </a:ln>
          </p:spPr>
          <p:txBody>
            <a:bodyPr/>
            <a:lstStyle/>
            <a:p>
              <a:endParaRPr lang="ja-JP" altLang="en-US"/>
            </a:p>
          </p:txBody>
        </p:sp>
        <p:sp>
          <p:nvSpPr>
            <p:cNvPr id="23822" name="Rectangle 261"/>
            <p:cNvSpPr>
              <a:spLocks noChangeAspect="1" noChangeArrowheads="1"/>
            </p:cNvSpPr>
            <p:nvPr/>
          </p:nvSpPr>
          <p:spPr bwMode="auto">
            <a:xfrm>
              <a:off x="4890" y="10286"/>
              <a:ext cx="96" cy="72"/>
            </a:xfrm>
            <a:prstGeom prst="rect">
              <a:avLst/>
            </a:prstGeom>
            <a:solidFill>
              <a:srgbClr val="7F999C"/>
            </a:solidFill>
            <a:ln w="1905">
              <a:solidFill>
                <a:srgbClr val="000000"/>
              </a:solidFill>
              <a:miter lim="800000"/>
              <a:headEnd/>
              <a:tailEnd/>
            </a:ln>
          </p:spPr>
          <p:txBody>
            <a:bodyPr/>
            <a:lstStyle/>
            <a:p>
              <a:pPr algn="ctr"/>
              <a:endParaRPr lang="ja-JP" altLang="en-US" b="0" u="none">
                <a:solidFill>
                  <a:schemeClr val="tx1"/>
                </a:solidFill>
                <a:latin typeface="Arial" pitchFamily="34" charset="0"/>
              </a:endParaRPr>
            </a:p>
          </p:txBody>
        </p:sp>
        <p:sp>
          <p:nvSpPr>
            <p:cNvPr id="23823" name="Rectangle 262"/>
            <p:cNvSpPr>
              <a:spLocks noChangeAspect="1" noChangeArrowheads="1"/>
            </p:cNvSpPr>
            <p:nvPr/>
          </p:nvSpPr>
          <p:spPr bwMode="auto">
            <a:xfrm>
              <a:off x="5051" y="9993"/>
              <a:ext cx="100" cy="39"/>
            </a:xfrm>
            <a:prstGeom prst="rect">
              <a:avLst/>
            </a:prstGeom>
            <a:solidFill>
              <a:srgbClr val="7F7F7F"/>
            </a:solidFill>
            <a:ln w="1905">
              <a:solidFill>
                <a:srgbClr val="000000"/>
              </a:solidFill>
              <a:miter lim="800000"/>
              <a:headEnd/>
              <a:tailEnd/>
            </a:ln>
          </p:spPr>
          <p:txBody>
            <a:bodyPr/>
            <a:lstStyle/>
            <a:p>
              <a:pPr algn="ctr"/>
              <a:endParaRPr lang="ja-JP" altLang="en-US" b="0" u="none">
                <a:solidFill>
                  <a:schemeClr val="tx1"/>
                </a:solidFill>
                <a:latin typeface="Arial" pitchFamily="34" charset="0"/>
              </a:endParaRPr>
            </a:p>
          </p:txBody>
        </p:sp>
        <p:sp>
          <p:nvSpPr>
            <p:cNvPr id="23824" name="Freeform 263"/>
            <p:cNvSpPr>
              <a:spLocks noChangeAspect="1"/>
            </p:cNvSpPr>
            <p:nvPr/>
          </p:nvSpPr>
          <p:spPr bwMode="auto">
            <a:xfrm>
              <a:off x="5351" y="10956"/>
              <a:ext cx="123" cy="50"/>
            </a:xfrm>
            <a:custGeom>
              <a:avLst/>
              <a:gdLst>
                <a:gd name="T0" fmla="*/ 2437 w 108"/>
                <a:gd name="T1" fmla="*/ 955 h 44"/>
                <a:gd name="T2" fmla="*/ 2306 w 108"/>
                <a:gd name="T3" fmla="*/ 0 h 44"/>
                <a:gd name="T4" fmla="*/ 0 w 108"/>
                <a:gd name="T5" fmla="*/ 0 h 44"/>
                <a:gd name="T6" fmla="*/ 231 w 108"/>
                <a:gd name="T7" fmla="*/ 955 h 44"/>
                <a:gd name="T8" fmla="*/ 2437 w 108"/>
                <a:gd name="T9" fmla="*/ 955 h 44"/>
                <a:gd name="T10" fmla="*/ 0 60000 65536"/>
                <a:gd name="T11" fmla="*/ 0 60000 65536"/>
                <a:gd name="T12" fmla="*/ 0 60000 65536"/>
                <a:gd name="T13" fmla="*/ 0 60000 65536"/>
                <a:gd name="T14" fmla="*/ 0 60000 65536"/>
                <a:gd name="T15" fmla="*/ 0 w 108"/>
                <a:gd name="T16" fmla="*/ 0 h 44"/>
                <a:gd name="T17" fmla="*/ 108 w 108"/>
                <a:gd name="T18" fmla="*/ 44 h 44"/>
              </a:gdLst>
              <a:ahLst/>
              <a:cxnLst>
                <a:cxn ang="T10">
                  <a:pos x="T0" y="T1"/>
                </a:cxn>
                <a:cxn ang="T11">
                  <a:pos x="T2" y="T3"/>
                </a:cxn>
                <a:cxn ang="T12">
                  <a:pos x="T4" y="T5"/>
                </a:cxn>
                <a:cxn ang="T13">
                  <a:pos x="T6" y="T7"/>
                </a:cxn>
                <a:cxn ang="T14">
                  <a:pos x="T8" y="T9"/>
                </a:cxn>
              </a:cxnLst>
              <a:rect l="T15" t="T16" r="T17" b="T18"/>
              <a:pathLst>
                <a:path w="108" h="44">
                  <a:moveTo>
                    <a:pt x="108" y="44"/>
                  </a:moveTo>
                  <a:lnTo>
                    <a:pt x="102" y="0"/>
                  </a:lnTo>
                  <a:lnTo>
                    <a:pt x="0" y="0"/>
                  </a:lnTo>
                  <a:lnTo>
                    <a:pt x="10" y="44"/>
                  </a:lnTo>
                  <a:lnTo>
                    <a:pt x="108" y="44"/>
                  </a:lnTo>
                  <a:close/>
                </a:path>
              </a:pathLst>
            </a:custGeom>
            <a:solidFill>
              <a:srgbClr val="BFC9AD"/>
            </a:solidFill>
            <a:ln w="1905">
              <a:solidFill>
                <a:srgbClr val="000000"/>
              </a:solidFill>
              <a:round/>
              <a:headEnd/>
              <a:tailEnd/>
            </a:ln>
          </p:spPr>
          <p:txBody>
            <a:bodyPr/>
            <a:lstStyle/>
            <a:p>
              <a:endParaRPr lang="ja-JP" altLang="en-US"/>
            </a:p>
          </p:txBody>
        </p:sp>
        <p:sp>
          <p:nvSpPr>
            <p:cNvPr id="23825" name="Freeform 264"/>
            <p:cNvSpPr>
              <a:spLocks noChangeAspect="1"/>
            </p:cNvSpPr>
            <p:nvPr/>
          </p:nvSpPr>
          <p:spPr bwMode="auto">
            <a:xfrm>
              <a:off x="5642" y="10812"/>
              <a:ext cx="111" cy="65"/>
            </a:xfrm>
            <a:custGeom>
              <a:avLst/>
              <a:gdLst>
                <a:gd name="T0" fmla="*/ 1944 w 98"/>
                <a:gd name="T1" fmla="*/ 1322 h 57"/>
                <a:gd name="T2" fmla="*/ 1837 w 98"/>
                <a:gd name="T3" fmla="*/ 0 h 57"/>
                <a:gd name="T4" fmla="*/ 0 w 98"/>
                <a:gd name="T5" fmla="*/ 0 h 57"/>
                <a:gd name="T6" fmla="*/ 186 w 98"/>
                <a:gd name="T7" fmla="*/ 1322 h 57"/>
                <a:gd name="T8" fmla="*/ 1944 w 98"/>
                <a:gd name="T9" fmla="*/ 1322 h 57"/>
                <a:gd name="T10" fmla="*/ 0 60000 65536"/>
                <a:gd name="T11" fmla="*/ 0 60000 65536"/>
                <a:gd name="T12" fmla="*/ 0 60000 65536"/>
                <a:gd name="T13" fmla="*/ 0 60000 65536"/>
                <a:gd name="T14" fmla="*/ 0 60000 65536"/>
                <a:gd name="T15" fmla="*/ 0 w 98"/>
                <a:gd name="T16" fmla="*/ 0 h 57"/>
                <a:gd name="T17" fmla="*/ 98 w 98"/>
                <a:gd name="T18" fmla="*/ 57 h 57"/>
              </a:gdLst>
              <a:ahLst/>
              <a:cxnLst>
                <a:cxn ang="T10">
                  <a:pos x="T0" y="T1"/>
                </a:cxn>
                <a:cxn ang="T11">
                  <a:pos x="T2" y="T3"/>
                </a:cxn>
                <a:cxn ang="T12">
                  <a:pos x="T4" y="T5"/>
                </a:cxn>
                <a:cxn ang="T13">
                  <a:pos x="T6" y="T7"/>
                </a:cxn>
                <a:cxn ang="T14">
                  <a:pos x="T8" y="T9"/>
                </a:cxn>
              </a:cxnLst>
              <a:rect l="T15" t="T16" r="T17" b="T18"/>
              <a:pathLst>
                <a:path w="98" h="57">
                  <a:moveTo>
                    <a:pt x="98" y="57"/>
                  </a:moveTo>
                  <a:lnTo>
                    <a:pt x="92" y="0"/>
                  </a:lnTo>
                  <a:lnTo>
                    <a:pt x="0" y="0"/>
                  </a:lnTo>
                  <a:lnTo>
                    <a:pt x="10" y="57"/>
                  </a:lnTo>
                  <a:lnTo>
                    <a:pt x="98" y="57"/>
                  </a:lnTo>
                  <a:close/>
                </a:path>
              </a:pathLst>
            </a:custGeom>
            <a:solidFill>
              <a:srgbClr val="BFBFBF"/>
            </a:solidFill>
            <a:ln w="1905">
              <a:solidFill>
                <a:srgbClr val="000000"/>
              </a:solidFill>
              <a:round/>
              <a:headEnd/>
              <a:tailEnd/>
            </a:ln>
          </p:spPr>
          <p:txBody>
            <a:bodyPr/>
            <a:lstStyle/>
            <a:p>
              <a:endParaRPr lang="ja-JP" altLang="en-US"/>
            </a:p>
          </p:txBody>
        </p:sp>
        <p:sp>
          <p:nvSpPr>
            <p:cNvPr id="23826" name="Freeform 265"/>
            <p:cNvSpPr>
              <a:spLocks noChangeAspect="1"/>
            </p:cNvSpPr>
            <p:nvPr/>
          </p:nvSpPr>
          <p:spPr bwMode="auto">
            <a:xfrm>
              <a:off x="5557" y="10877"/>
              <a:ext cx="189" cy="61"/>
            </a:xfrm>
            <a:custGeom>
              <a:avLst/>
              <a:gdLst>
                <a:gd name="T0" fmla="*/ 3254 w 167"/>
                <a:gd name="T1" fmla="*/ 1010 h 54"/>
                <a:gd name="T2" fmla="*/ 3091 w 167"/>
                <a:gd name="T3" fmla="*/ 0 h 54"/>
                <a:gd name="T4" fmla="*/ 0 w 167"/>
                <a:gd name="T5" fmla="*/ 0 h 54"/>
                <a:gd name="T6" fmla="*/ 113 w 167"/>
                <a:gd name="T7" fmla="*/ 1010 h 54"/>
                <a:gd name="T8" fmla="*/ 3254 w 167"/>
                <a:gd name="T9" fmla="*/ 1010 h 54"/>
                <a:gd name="T10" fmla="*/ 0 60000 65536"/>
                <a:gd name="T11" fmla="*/ 0 60000 65536"/>
                <a:gd name="T12" fmla="*/ 0 60000 65536"/>
                <a:gd name="T13" fmla="*/ 0 60000 65536"/>
                <a:gd name="T14" fmla="*/ 0 60000 65536"/>
                <a:gd name="T15" fmla="*/ 0 w 167"/>
                <a:gd name="T16" fmla="*/ 0 h 54"/>
                <a:gd name="T17" fmla="*/ 167 w 167"/>
                <a:gd name="T18" fmla="*/ 54 h 54"/>
              </a:gdLst>
              <a:ahLst/>
              <a:cxnLst>
                <a:cxn ang="T10">
                  <a:pos x="T0" y="T1"/>
                </a:cxn>
                <a:cxn ang="T11">
                  <a:pos x="T2" y="T3"/>
                </a:cxn>
                <a:cxn ang="T12">
                  <a:pos x="T4" y="T5"/>
                </a:cxn>
                <a:cxn ang="T13">
                  <a:pos x="T6" y="T7"/>
                </a:cxn>
                <a:cxn ang="T14">
                  <a:pos x="T8" y="T9"/>
                </a:cxn>
              </a:cxnLst>
              <a:rect l="T15" t="T16" r="T17" b="T18"/>
              <a:pathLst>
                <a:path w="167" h="54">
                  <a:moveTo>
                    <a:pt x="167" y="54"/>
                  </a:moveTo>
                  <a:lnTo>
                    <a:pt x="158" y="0"/>
                  </a:lnTo>
                  <a:lnTo>
                    <a:pt x="0" y="0"/>
                  </a:lnTo>
                  <a:lnTo>
                    <a:pt x="6" y="54"/>
                  </a:lnTo>
                  <a:lnTo>
                    <a:pt x="167" y="54"/>
                  </a:lnTo>
                  <a:close/>
                </a:path>
              </a:pathLst>
            </a:custGeom>
            <a:solidFill>
              <a:srgbClr val="7F7F7F"/>
            </a:solidFill>
            <a:ln w="1905">
              <a:solidFill>
                <a:srgbClr val="000000"/>
              </a:solidFill>
              <a:round/>
              <a:headEnd/>
              <a:tailEnd/>
            </a:ln>
          </p:spPr>
          <p:txBody>
            <a:bodyPr/>
            <a:lstStyle/>
            <a:p>
              <a:endParaRPr lang="ja-JP" altLang="en-US"/>
            </a:p>
          </p:txBody>
        </p:sp>
        <p:sp>
          <p:nvSpPr>
            <p:cNvPr id="23827" name="Freeform 266"/>
            <p:cNvSpPr>
              <a:spLocks noChangeAspect="1"/>
            </p:cNvSpPr>
            <p:nvPr/>
          </p:nvSpPr>
          <p:spPr bwMode="auto">
            <a:xfrm>
              <a:off x="5681" y="10881"/>
              <a:ext cx="161" cy="90"/>
            </a:xfrm>
            <a:custGeom>
              <a:avLst/>
              <a:gdLst>
                <a:gd name="T0" fmla="*/ 2895 w 142"/>
                <a:gd name="T1" fmla="*/ 1807 h 79"/>
                <a:gd name="T2" fmla="*/ 2645 w 142"/>
                <a:gd name="T3" fmla="*/ 0 h 79"/>
                <a:gd name="T4" fmla="*/ 0 w 142"/>
                <a:gd name="T5" fmla="*/ 0 h 79"/>
                <a:gd name="T6" fmla="*/ 269 w 142"/>
                <a:gd name="T7" fmla="*/ 1807 h 79"/>
                <a:gd name="T8" fmla="*/ 2895 w 142"/>
                <a:gd name="T9" fmla="*/ 1807 h 79"/>
                <a:gd name="T10" fmla="*/ 0 60000 65536"/>
                <a:gd name="T11" fmla="*/ 0 60000 65536"/>
                <a:gd name="T12" fmla="*/ 0 60000 65536"/>
                <a:gd name="T13" fmla="*/ 0 60000 65536"/>
                <a:gd name="T14" fmla="*/ 0 60000 65536"/>
                <a:gd name="T15" fmla="*/ 0 w 142"/>
                <a:gd name="T16" fmla="*/ 0 h 79"/>
                <a:gd name="T17" fmla="*/ 142 w 142"/>
                <a:gd name="T18" fmla="*/ 79 h 79"/>
              </a:gdLst>
              <a:ahLst/>
              <a:cxnLst>
                <a:cxn ang="T10">
                  <a:pos x="T0" y="T1"/>
                </a:cxn>
                <a:cxn ang="T11">
                  <a:pos x="T2" y="T3"/>
                </a:cxn>
                <a:cxn ang="T12">
                  <a:pos x="T4" y="T5"/>
                </a:cxn>
                <a:cxn ang="T13">
                  <a:pos x="T6" y="T7"/>
                </a:cxn>
                <a:cxn ang="T14">
                  <a:pos x="T8" y="T9"/>
                </a:cxn>
              </a:cxnLst>
              <a:rect l="T15" t="T16" r="T17" b="T18"/>
              <a:pathLst>
                <a:path w="142" h="79">
                  <a:moveTo>
                    <a:pt x="142" y="79"/>
                  </a:moveTo>
                  <a:lnTo>
                    <a:pt x="130" y="0"/>
                  </a:lnTo>
                  <a:lnTo>
                    <a:pt x="0" y="0"/>
                  </a:lnTo>
                  <a:lnTo>
                    <a:pt x="13" y="79"/>
                  </a:lnTo>
                  <a:lnTo>
                    <a:pt x="142" y="79"/>
                  </a:lnTo>
                  <a:close/>
                </a:path>
              </a:pathLst>
            </a:custGeom>
            <a:solidFill>
              <a:srgbClr val="7F7F7F"/>
            </a:solidFill>
            <a:ln w="1905">
              <a:solidFill>
                <a:srgbClr val="000000"/>
              </a:solidFill>
              <a:round/>
              <a:headEnd/>
              <a:tailEnd/>
            </a:ln>
          </p:spPr>
          <p:txBody>
            <a:bodyPr/>
            <a:lstStyle/>
            <a:p>
              <a:endParaRPr lang="ja-JP" altLang="en-US"/>
            </a:p>
          </p:txBody>
        </p:sp>
        <p:sp>
          <p:nvSpPr>
            <p:cNvPr id="23828" name="Freeform 267"/>
            <p:cNvSpPr>
              <a:spLocks noChangeAspect="1"/>
            </p:cNvSpPr>
            <p:nvPr/>
          </p:nvSpPr>
          <p:spPr bwMode="auto">
            <a:xfrm>
              <a:off x="5112" y="10881"/>
              <a:ext cx="150" cy="96"/>
            </a:xfrm>
            <a:custGeom>
              <a:avLst/>
              <a:gdLst>
                <a:gd name="T0" fmla="*/ 2824 w 132"/>
                <a:gd name="T1" fmla="*/ 1573 h 85"/>
                <a:gd name="T2" fmla="*/ 2689 w 132"/>
                <a:gd name="T3" fmla="*/ 0 h 85"/>
                <a:gd name="T4" fmla="*/ 0 w 132"/>
                <a:gd name="T5" fmla="*/ 0 h 85"/>
                <a:gd name="T6" fmla="*/ 3 w 132"/>
                <a:gd name="T7" fmla="*/ 1573 h 85"/>
                <a:gd name="T8" fmla="*/ 2824 w 132"/>
                <a:gd name="T9" fmla="*/ 1573 h 85"/>
                <a:gd name="T10" fmla="*/ 0 60000 65536"/>
                <a:gd name="T11" fmla="*/ 0 60000 65536"/>
                <a:gd name="T12" fmla="*/ 0 60000 65536"/>
                <a:gd name="T13" fmla="*/ 0 60000 65536"/>
                <a:gd name="T14" fmla="*/ 0 60000 65536"/>
                <a:gd name="T15" fmla="*/ 0 w 132"/>
                <a:gd name="T16" fmla="*/ 0 h 85"/>
                <a:gd name="T17" fmla="*/ 132 w 132"/>
                <a:gd name="T18" fmla="*/ 85 h 85"/>
              </a:gdLst>
              <a:ahLst/>
              <a:cxnLst>
                <a:cxn ang="T10">
                  <a:pos x="T0" y="T1"/>
                </a:cxn>
                <a:cxn ang="T11">
                  <a:pos x="T2" y="T3"/>
                </a:cxn>
                <a:cxn ang="T12">
                  <a:pos x="T4" y="T5"/>
                </a:cxn>
                <a:cxn ang="T13">
                  <a:pos x="T6" y="T7"/>
                </a:cxn>
                <a:cxn ang="T14">
                  <a:pos x="T8" y="T9"/>
                </a:cxn>
              </a:cxnLst>
              <a:rect l="T15" t="T16" r="T17" b="T18"/>
              <a:pathLst>
                <a:path w="132" h="85">
                  <a:moveTo>
                    <a:pt x="132" y="85"/>
                  </a:moveTo>
                  <a:lnTo>
                    <a:pt x="126" y="0"/>
                  </a:lnTo>
                  <a:lnTo>
                    <a:pt x="0" y="0"/>
                  </a:lnTo>
                  <a:lnTo>
                    <a:pt x="3" y="85"/>
                  </a:lnTo>
                  <a:lnTo>
                    <a:pt x="132" y="85"/>
                  </a:lnTo>
                  <a:close/>
                </a:path>
              </a:pathLst>
            </a:custGeom>
            <a:solidFill>
              <a:srgbClr val="7F7F7F"/>
            </a:solidFill>
            <a:ln w="1905">
              <a:solidFill>
                <a:srgbClr val="000000"/>
              </a:solidFill>
              <a:round/>
              <a:headEnd/>
              <a:tailEnd/>
            </a:ln>
          </p:spPr>
          <p:txBody>
            <a:bodyPr/>
            <a:lstStyle/>
            <a:p>
              <a:endParaRPr lang="ja-JP" altLang="en-US"/>
            </a:p>
          </p:txBody>
        </p:sp>
        <p:sp>
          <p:nvSpPr>
            <p:cNvPr id="23829" name="Freeform 268"/>
            <p:cNvSpPr>
              <a:spLocks noChangeAspect="1"/>
            </p:cNvSpPr>
            <p:nvPr/>
          </p:nvSpPr>
          <p:spPr bwMode="auto">
            <a:xfrm>
              <a:off x="5642" y="10551"/>
              <a:ext cx="21" cy="326"/>
            </a:xfrm>
            <a:custGeom>
              <a:avLst/>
              <a:gdLst>
                <a:gd name="T0" fmla="*/ 103 w 19"/>
                <a:gd name="T1" fmla="*/ 0 h 287"/>
                <a:gd name="T2" fmla="*/ 208 w 19"/>
                <a:gd name="T3" fmla="*/ 951 h 287"/>
                <a:gd name="T4" fmla="*/ 103 w 19"/>
                <a:gd name="T5" fmla="*/ 6103 h 287"/>
                <a:gd name="T6" fmla="*/ 0 w 19"/>
                <a:gd name="T7" fmla="*/ 4881 h 287"/>
                <a:gd name="T8" fmla="*/ 103 w 19"/>
                <a:gd name="T9" fmla="*/ 0 h 287"/>
                <a:gd name="T10" fmla="*/ 0 60000 65536"/>
                <a:gd name="T11" fmla="*/ 0 60000 65536"/>
                <a:gd name="T12" fmla="*/ 0 60000 65536"/>
                <a:gd name="T13" fmla="*/ 0 60000 65536"/>
                <a:gd name="T14" fmla="*/ 0 60000 65536"/>
                <a:gd name="T15" fmla="*/ 0 w 19"/>
                <a:gd name="T16" fmla="*/ 0 h 287"/>
                <a:gd name="T17" fmla="*/ 19 w 19"/>
                <a:gd name="T18" fmla="*/ 287 h 287"/>
              </a:gdLst>
              <a:ahLst/>
              <a:cxnLst>
                <a:cxn ang="T10">
                  <a:pos x="T0" y="T1"/>
                </a:cxn>
                <a:cxn ang="T11">
                  <a:pos x="T2" y="T3"/>
                </a:cxn>
                <a:cxn ang="T12">
                  <a:pos x="T4" y="T5"/>
                </a:cxn>
                <a:cxn ang="T13">
                  <a:pos x="T6" y="T7"/>
                </a:cxn>
                <a:cxn ang="T14">
                  <a:pos x="T8" y="T9"/>
                </a:cxn>
              </a:cxnLst>
              <a:rect l="T15" t="T16" r="T17" b="T18"/>
              <a:pathLst>
                <a:path w="19" h="287">
                  <a:moveTo>
                    <a:pt x="10" y="0"/>
                  </a:moveTo>
                  <a:lnTo>
                    <a:pt x="19" y="44"/>
                  </a:lnTo>
                  <a:lnTo>
                    <a:pt x="10" y="287"/>
                  </a:lnTo>
                  <a:lnTo>
                    <a:pt x="0" y="230"/>
                  </a:lnTo>
                  <a:lnTo>
                    <a:pt x="10" y="0"/>
                  </a:lnTo>
                  <a:close/>
                </a:path>
              </a:pathLst>
            </a:custGeom>
            <a:solidFill>
              <a:srgbClr val="D4D4D4"/>
            </a:solidFill>
            <a:ln w="1905">
              <a:solidFill>
                <a:srgbClr val="000000"/>
              </a:solidFill>
              <a:round/>
              <a:headEnd/>
              <a:tailEnd/>
            </a:ln>
          </p:spPr>
          <p:txBody>
            <a:bodyPr/>
            <a:lstStyle/>
            <a:p>
              <a:endParaRPr lang="ja-JP" altLang="en-US"/>
            </a:p>
          </p:txBody>
        </p:sp>
        <p:sp>
          <p:nvSpPr>
            <p:cNvPr id="23830" name="Freeform 269"/>
            <p:cNvSpPr>
              <a:spLocks noChangeAspect="1"/>
            </p:cNvSpPr>
            <p:nvPr/>
          </p:nvSpPr>
          <p:spPr bwMode="auto">
            <a:xfrm>
              <a:off x="5653" y="10601"/>
              <a:ext cx="114" cy="276"/>
            </a:xfrm>
            <a:custGeom>
              <a:avLst/>
              <a:gdLst>
                <a:gd name="T0" fmla="*/ 159 w 101"/>
                <a:gd name="T1" fmla="*/ 0 h 243"/>
                <a:gd name="T2" fmla="*/ 1858 w 101"/>
                <a:gd name="T3" fmla="*/ 0 h 243"/>
                <a:gd name="T4" fmla="*/ 1596 w 101"/>
                <a:gd name="T5" fmla="*/ 5159 h 243"/>
                <a:gd name="T6" fmla="*/ 0 w 101"/>
                <a:gd name="T7" fmla="*/ 5159 h 243"/>
                <a:gd name="T8" fmla="*/ 159 w 101"/>
                <a:gd name="T9" fmla="*/ 0 h 243"/>
                <a:gd name="T10" fmla="*/ 0 60000 65536"/>
                <a:gd name="T11" fmla="*/ 0 60000 65536"/>
                <a:gd name="T12" fmla="*/ 0 60000 65536"/>
                <a:gd name="T13" fmla="*/ 0 60000 65536"/>
                <a:gd name="T14" fmla="*/ 0 60000 65536"/>
                <a:gd name="T15" fmla="*/ 0 w 101"/>
                <a:gd name="T16" fmla="*/ 0 h 243"/>
                <a:gd name="T17" fmla="*/ 101 w 101"/>
                <a:gd name="T18" fmla="*/ 243 h 243"/>
              </a:gdLst>
              <a:ahLst/>
              <a:cxnLst>
                <a:cxn ang="T10">
                  <a:pos x="T0" y="T1"/>
                </a:cxn>
                <a:cxn ang="T11">
                  <a:pos x="T2" y="T3"/>
                </a:cxn>
                <a:cxn ang="T12">
                  <a:pos x="T4" y="T5"/>
                </a:cxn>
                <a:cxn ang="T13">
                  <a:pos x="T6" y="T7"/>
                </a:cxn>
                <a:cxn ang="T14">
                  <a:pos x="T8" y="T9"/>
                </a:cxn>
              </a:cxnLst>
              <a:rect l="T15" t="T16" r="T17" b="T18"/>
              <a:pathLst>
                <a:path w="101" h="243">
                  <a:moveTo>
                    <a:pt x="9" y="0"/>
                  </a:moveTo>
                  <a:lnTo>
                    <a:pt x="101" y="0"/>
                  </a:lnTo>
                  <a:lnTo>
                    <a:pt x="88" y="243"/>
                  </a:lnTo>
                  <a:lnTo>
                    <a:pt x="0" y="243"/>
                  </a:lnTo>
                  <a:lnTo>
                    <a:pt x="9" y="0"/>
                  </a:lnTo>
                  <a:close/>
                </a:path>
              </a:pathLst>
            </a:custGeom>
            <a:solidFill>
              <a:srgbClr val="A1A1A1"/>
            </a:solidFill>
            <a:ln w="1905">
              <a:solidFill>
                <a:srgbClr val="000000"/>
              </a:solidFill>
              <a:round/>
              <a:headEnd/>
              <a:tailEnd/>
            </a:ln>
          </p:spPr>
          <p:txBody>
            <a:bodyPr/>
            <a:lstStyle/>
            <a:p>
              <a:endParaRPr lang="ja-JP" altLang="en-US"/>
            </a:p>
          </p:txBody>
        </p:sp>
        <p:sp>
          <p:nvSpPr>
            <p:cNvPr id="23831" name="Freeform 270"/>
            <p:cNvSpPr>
              <a:spLocks noChangeAspect="1"/>
            </p:cNvSpPr>
            <p:nvPr/>
          </p:nvSpPr>
          <p:spPr bwMode="auto">
            <a:xfrm>
              <a:off x="5557" y="10601"/>
              <a:ext cx="21" cy="337"/>
            </a:xfrm>
            <a:custGeom>
              <a:avLst/>
              <a:gdLst>
                <a:gd name="T0" fmla="*/ 170 w 19"/>
                <a:gd name="T1" fmla="*/ 0 h 297"/>
                <a:gd name="T2" fmla="*/ 208 w 19"/>
                <a:gd name="T3" fmla="*/ 1120 h 297"/>
                <a:gd name="T4" fmla="*/ 69 w 19"/>
                <a:gd name="T5" fmla="*/ 6144 h 297"/>
                <a:gd name="T6" fmla="*/ 0 w 19"/>
                <a:gd name="T7" fmla="*/ 5041 h 297"/>
                <a:gd name="T8" fmla="*/ 170 w 19"/>
                <a:gd name="T9" fmla="*/ 0 h 297"/>
                <a:gd name="T10" fmla="*/ 0 60000 65536"/>
                <a:gd name="T11" fmla="*/ 0 60000 65536"/>
                <a:gd name="T12" fmla="*/ 0 60000 65536"/>
                <a:gd name="T13" fmla="*/ 0 60000 65536"/>
                <a:gd name="T14" fmla="*/ 0 60000 65536"/>
                <a:gd name="T15" fmla="*/ 0 w 19"/>
                <a:gd name="T16" fmla="*/ 0 h 297"/>
                <a:gd name="T17" fmla="*/ 19 w 19"/>
                <a:gd name="T18" fmla="*/ 297 h 297"/>
              </a:gdLst>
              <a:ahLst/>
              <a:cxnLst>
                <a:cxn ang="T10">
                  <a:pos x="T0" y="T1"/>
                </a:cxn>
                <a:cxn ang="T11">
                  <a:pos x="T2" y="T3"/>
                </a:cxn>
                <a:cxn ang="T12">
                  <a:pos x="T4" y="T5"/>
                </a:cxn>
                <a:cxn ang="T13">
                  <a:pos x="T6" y="T7"/>
                </a:cxn>
                <a:cxn ang="T14">
                  <a:pos x="T8" y="T9"/>
                </a:cxn>
              </a:cxnLst>
              <a:rect l="T15" t="T16" r="T17" b="T18"/>
              <a:pathLst>
                <a:path w="19" h="297">
                  <a:moveTo>
                    <a:pt x="15" y="0"/>
                  </a:moveTo>
                  <a:lnTo>
                    <a:pt x="19" y="54"/>
                  </a:lnTo>
                  <a:lnTo>
                    <a:pt x="6" y="297"/>
                  </a:lnTo>
                  <a:lnTo>
                    <a:pt x="0" y="243"/>
                  </a:lnTo>
                  <a:lnTo>
                    <a:pt x="15" y="0"/>
                  </a:lnTo>
                  <a:close/>
                </a:path>
              </a:pathLst>
            </a:custGeom>
            <a:solidFill>
              <a:srgbClr val="A7A7A7"/>
            </a:solidFill>
            <a:ln w="1905">
              <a:solidFill>
                <a:srgbClr val="000000"/>
              </a:solidFill>
              <a:round/>
              <a:headEnd/>
              <a:tailEnd/>
            </a:ln>
          </p:spPr>
          <p:txBody>
            <a:bodyPr/>
            <a:lstStyle/>
            <a:p>
              <a:endParaRPr lang="ja-JP" altLang="en-US"/>
            </a:p>
          </p:txBody>
        </p:sp>
        <p:sp>
          <p:nvSpPr>
            <p:cNvPr id="23832" name="Freeform 271"/>
            <p:cNvSpPr>
              <a:spLocks noChangeAspect="1"/>
            </p:cNvSpPr>
            <p:nvPr/>
          </p:nvSpPr>
          <p:spPr bwMode="auto">
            <a:xfrm>
              <a:off x="5681" y="10613"/>
              <a:ext cx="25" cy="358"/>
            </a:xfrm>
            <a:custGeom>
              <a:avLst/>
              <a:gdLst>
                <a:gd name="T0" fmla="*/ 281 w 22"/>
                <a:gd name="T1" fmla="*/ 0 h 316"/>
                <a:gd name="T2" fmla="*/ 468 w 22"/>
                <a:gd name="T3" fmla="*/ 1446 h 316"/>
                <a:gd name="T4" fmla="*/ 281 w 22"/>
                <a:gd name="T5" fmla="*/ 6316 h 316"/>
                <a:gd name="T6" fmla="*/ 0 w 22"/>
                <a:gd name="T7" fmla="*/ 4842 h 316"/>
                <a:gd name="T8" fmla="*/ 281 w 22"/>
                <a:gd name="T9" fmla="*/ 0 h 316"/>
                <a:gd name="T10" fmla="*/ 0 60000 65536"/>
                <a:gd name="T11" fmla="*/ 0 60000 65536"/>
                <a:gd name="T12" fmla="*/ 0 60000 65536"/>
                <a:gd name="T13" fmla="*/ 0 60000 65536"/>
                <a:gd name="T14" fmla="*/ 0 60000 65536"/>
                <a:gd name="T15" fmla="*/ 0 w 22"/>
                <a:gd name="T16" fmla="*/ 0 h 316"/>
                <a:gd name="T17" fmla="*/ 22 w 22"/>
                <a:gd name="T18" fmla="*/ 316 h 316"/>
              </a:gdLst>
              <a:ahLst/>
              <a:cxnLst>
                <a:cxn ang="T10">
                  <a:pos x="T0" y="T1"/>
                </a:cxn>
                <a:cxn ang="T11">
                  <a:pos x="T2" y="T3"/>
                </a:cxn>
                <a:cxn ang="T12">
                  <a:pos x="T4" y="T5"/>
                </a:cxn>
                <a:cxn ang="T13">
                  <a:pos x="T6" y="T7"/>
                </a:cxn>
                <a:cxn ang="T14">
                  <a:pos x="T8" y="T9"/>
                </a:cxn>
              </a:cxnLst>
              <a:rect l="T15" t="T16" r="T17" b="T18"/>
              <a:pathLst>
                <a:path w="22" h="316">
                  <a:moveTo>
                    <a:pt x="13" y="0"/>
                  </a:moveTo>
                  <a:lnTo>
                    <a:pt x="22" y="72"/>
                  </a:lnTo>
                  <a:lnTo>
                    <a:pt x="13" y="316"/>
                  </a:lnTo>
                  <a:lnTo>
                    <a:pt x="0" y="243"/>
                  </a:lnTo>
                  <a:lnTo>
                    <a:pt x="13" y="0"/>
                  </a:lnTo>
                  <a:close/>
                </a:path>
              </a:pathLst>
            </a:custGeom>
            <a:solidFill>
              <a:srgbClr val="A9A9A9"/>
            </a:solidFill>
            <a:ln w="1905">
              <a:solidFill>
                <a:srgbClr val="000000"/>
              </a:solidFill>
              <a:round/>
              <a:headEnd/>
              <a:tailEnd/>
            </a:ln>
          </p:spPr>
          <p:txBody>
            <a:bodyPr/>
            <a:lstStyle/>
            <a:p>
              <a:endParaRPr lang="ja-JP" altLang="en-US"/>
            </a:p>
          </p:txBody>
        </p:sp>
        <p:sp>
          <p:nvSpPr>
            <p:cNvPr id="23833" name="Freeform 272"/>
            <p:cNvSpPr>
              <a:spLocks noChangeAspect="1"/>
            </p:cNvSpPr>
            <p:nvPr/>
          </p:nvSpPr>
          <p:spPr bwMode="auto">
            <a:xfrm>
              <a:off x="5563" y="10662"/>
              <a:ext cx="194" cy="276"/>
            </a:xfrm>
            <a:custGeom>
              <a:avLst/>
              <a:gdLst>
                <a:gd name="T0" fmla="*/ 270 w 171"/>
                <a:gd name="T1" fmla="*/ 0 h 243"/>
                <a:gd name="T2" fmla="*/ 3540 w 171"/>
                <a:gd name="T3" fmla="*/ 0 h 243"/>
                <a:gd name="T4" fmla="*/ 3342 w 171"/>
                <a:gd name="T5" fmla="*/ 5159 h 243"/>
                <a:gd name="T6" fmla="*/ 0 w 171"/>
                <a:gd name="T7" fmla="*/ 5159 h 243"/>
                <a:gd name="T8" fmla="*/ 270 w 171"/>
                <a:gd name="T9" fmla="*/ 0 h 243"/>
                <a:gd name="T10" fmla="*/ 0 60000 65536"/>
                <a:gd name="T11" fmla="*/ 0 60000 65536"/>
                <a:gd name="T12" fmla="*/ 0 60000 65536"/>
                <a:gd name="T13" fmla="*/ 0 60000 65536"/>
                <a:gd name="T14" fmla="*/ 0 60000 65536"/>
                <a:gd name="T15" fmla="*/ 0 w 171"/>
                <a:gd name="T16" fmla="*/ 0 h 243"/>
                <a:gd name="T17" fmla="*/ 171 w 171"/>
                <a:gd name="T18" fmla="*/ 243 h 243"/>
              </a:gdLst>
              <a:ahLst/>
              <a:cxnLst>
                <a:cxn ang="T10">
                  <a:pos x="T0" y="T1"/>
                </a:cxn>
                <a:cxn ang="T11">
                  <a:pos x="T2" y="T3"/>
                </a:cxn>
                <a:cxn ang="T12">
                  <a:pos x="T4" y="T5"/>
                </a:cxn>
                <a:cxn ang="T13">
                  <a:pos x="T6" y="T7"/>
                </a:cxn>
                <a:cxn ang="T14">
                  <a:pos x="T8" y="T9"/>
                </a:cxn>
              </a:cxnLst>
              <a:rect l="T15" t="T16" r="T17" b="T18"/>
              <a:pathLst>
                <a:path w="171" h="243">
                  <a:moveTo>
                    <a:pt x="13" y="0"/>
                  </a:moveTo>
                  <a:lnTo>
                    <a:pt x="171" y="0"/>
                  </a:lnTo>
                  <a:lnTo>
                    <a:pt x="161" y="243"/>
                  </a:lnTo>
                  <a:lnTo>
                    <a:pt x="0" y="243"/>
                  </a:lnTo>
                  <a:lnTo>
                    <a:pt x="13" y="0"/>
                  </a:lnTo>
                  <a:close/>
                </a:path>
              </a:pathLst>
            </a:custGeom>
            <a:solidFill>
              <a:srgbClr val="BFE7F1"/>
            </a:solidFill>
            <a:ln w="1905">
              <a:solidFill>
                <a:srgbClr val="000000"/>
              </a:solidFill>
              <a:round/>
              <a:headEnd/>
              <a:tailEnd/>
            </a:ln>
          </p:spPr>
          <p:txBody>
            <a:bodyPr/>
            <a:lstStyle/>
            <a:p>
              <a:endParaRPr lang="ja-JP" altLang="en-US"/>
            </a:p>
          </p:txBody>
        </p:sp>
        <p:sp>
          <p:nvSpPr>
            <p:cNvPr id="23834" name="Freeform 273"/>
            <p:cNvSpPr>
              <a:spLocks noChangeAspect="1"/>
            </p:cNvSpPr>
            <p:nvPr/>
          </p:nvSpPr>
          <p:spPr bwMode="auto">
            <a:xfrm>
              <a:off x="5696" y="10694"/>
              <a:ext cx="164" cy="277"/>
            </a:xfrm>
            <a:custGeom>
              <a:avLst/>
              <a:gdLst>
                <a:gd name="T0" fmla="*/ 302 w 145"/>
                <a:gd name="T1" fmla="*/ 0 h 244"/>
                <a:gd name="T2" fmla="*/ 2776 w 145"/>
                <a:gd name="T3" fmla="*/ 0 h 244"/>
                <a:gd name="T4" fmla="*/ 2481 w 145"/>
                <a:gd name="T5" fmla="*/ 5107 h 244"/>
                <a:gd name="T6" fmla="*/ 0 w 145"/>
                <a:gd name="T7" fmla="*/ 5107 h 244"/>
                <a:gd name="T8" fmla="*/ 302 w 145"/>
                <a:gd name="T9" fmla="*/ 0 h 244"/>
                <a:gd name="T10" fmla="*/ 0 60000 65536"/>
                <a:gd name="T11" fmla="*/ 0 60000 65536"/>
                <a:gd name="T12" fmla="*/ 0 60000 65536"/>
                <a:gd name="T13" fmla="*/ 0 60000 65536"/>
                <a:gd name="T14" fmla="*/ 0 60000 65536"/>
                <a:gd name="T15" fmla="*/ 0 w 145"/>
                <a:gd name="T16" fmla="*/ 0 h 244"/>
                <a:gd name="T17" fmla="*/ 145 w 145"/>
                <a:gd name="T18" fmla="*/ 244 h 244"/>
              </a:gdLst>
              <a:ahLst/>
              <a:cxnLst>
                <a:cxn ang="T10">
                  <a:pos x="T0" y="T1"/>
                </a:cxn>
                <a:cxn ang="T11">
                  <a:pos x="T2" y="T3"/>
                </a:cxn>
                <a:cxn ang="T12">
                  <a:pos x="T4" y="T5"/>
                </a:cxn>
                <a:cxn ang="T13">
                  <a:pos x="T6" y="T7"/>
                </a:cxn>
                <a:cxn ang="T14">
                  <a:pos x="T8" y="T9"/>
                </a:cxn>
              </a:cxnLst>
              <a:rect l="T15" t="T16" r="T17" b="T18"/>
              <a:pathLst>
                <a:path w="145" h="244">
                  <a:moveTo>
                    <a:pt x="16" y="0"/>
                  </a:moveTo>
                  <a:lnTo>
                    <a:pt x="145" y="0"/>
                  </a:lnTo>
                  <a:lnTo>
                    <a:pt x="129" y="244"/>
                  </a:lnTo>
                  <a:lnTo>
                    <a:pt x="0" y="244"/>
                  </a:lnTo>
                  <a:lnTo>
                    <a:pt x="16" y="0"/>
                  </a:lnTo>
                  <a:close/>
                </a:path>
              </a:pathLst>
            </a:custGeom>
            <a:solidFill>
              <a:srgbClr val="BEADBB"/>
            </a:solidFill>
            <a:ln w="1905">
              <a:solidFill>
                <a:srgbClr val="000000"/>
              </a:solidFill>
              <a:round/>
              <a:headEnd/>
              <a:tailEnd/>
            </a:ln>
          </p:spPr>
          <p:txBody>
            <a:bodyPr/>
            <a:lstStyle/>
            <a:p>
              <a:endParaRPr lang="ja-JP" altLang="en-US"/>
            </a:p>
          </p:txBody>
        </p:sp>
        <p:sp>
          <p:nvSpPr>
            <p:cNvPr id="23835" name="Freeform 274"/>
            <p:cNvSpPr>
              <a:spLocks noChangeAspect="1"/>
            </p:cNvSpPr>
            <p:nvPr/>
          </p:nvSpPr>
          <p:spPr bwMode="auto">
            <a:xfrm>
              <a:off x="5112" y="10613"/>
              <a:ext cx="10" cy="364"/>
            </a:xfrm>
            <a:custGeom>
              <a:avLst/>
              <a:gdLst>
                <a:gd name="T0" fmla="*/ 3 w 9"/>
                <a:gd name="T1" fmla="*/ 0 h 322"/>
                <a:gd name="T2" fmla="*/ 108 w 9"/>
                <a:gd name="T3" fmla="*/ 1418 h 322"/>
                <a:gd name="T4" fmla="*/ 3 w 9"/>
                <a:gd name="T5" fmla="*/ 6113 h 322"/>
                <a:gd name="T6" fmla="*/ 0 w 9"/>
                <a:gd name="T7" fmla="*/ 4516 h 322"/>
                <a:gd name="T8" fmla="*/ 3 w 9"/>
                <a:gd name="T9" fmla="*/ 0 h 322"/>
                <a:gd name="T10" fmla="*/ 0 60000 65536"/>
                <a:gd name="T11" fmla="*/ 0 60000 65536"/>
                <a:gd name="T12" fmla="*/ 0 60000 65536"/>
                <a:gd name="T13" fmla="*/ 0 60000 65536"/>
                <a:gd name="T14" fmla="*/ 0 60000 65536"/>
                <a:gd name="T15" fmla="*/ 0 w 9"/>
                <a:gd name="T16" fmla="*/ 0 h 322"/>
                <a:gd name="T17" fmla="*/ 9 w 9"/>
                <a:gd name="T18" fmla="*/ 322 h 322"/>
              </a:gdLst>
              <a:ahLst/>
              <a:cxnLst>
                <a:cxn ang="T10">
                  <a:pos x="T0" y="T1"/>
                </a:cxn>
                <a:cxn ang="T11">
                  <a:pos x="T2" y="T3"/>
                </a:cxn>
                <a:cxn ang="T12">
                  <a:pos x="T4" y="T5"/>
                </a:cxn>
                <a:cxn ang="T13">
                  <a:pos x="T6" y="T7"/>
                </a:cxn>
                <a:cxn ang="T14">
                  <a:pos x="T8" y="T9"/>
                </a:cxn>
              </a:cxnLst>
              <a:rect l="T15" t="T16" r="T17" b="T18"/>
              <a:pathLst>
                <a:path w="9" h="322">
                  <a:moveTo>
                    <a:pt x="3" y="0"/>
                  </a:moveTo>
                  <a:lnTo>
                    <a:pt x="9" y="75"/>
                  </a:lnTo>
                  <a:lnTo>
                    <a:pt x="3" y="322"/>
                  </a:lnTo>
                  <a:lnTo>
                    <a:pt x="0" y="237"/>
                  </a:lnTo>
                  <a:lnTo>
                    <a:pt x="3" y="0"/>
                  </a:lnTo>
                  <a:close/>
                </a:path>
              </a:pathLst>
            </a:custGeom>
            <a:solidFill>
              <a:srgbClr val="A0A0A0"/>
            </a:solidFill>
            <a:ln w="1905">
              <a:solidFill>
                <a:srgbClr val="000000"/>
              </a:solidFill>
              <a:round/>
              <a:headEnd/>
              <a:tailEnd/>
            </a:ln>
          </p:spPr>
          <p:txBody>
            <a:bodyPr/>
            <a:lstStyle/>
            <a:p>
              <a:endParaRPr lang="ja-JP" altLang="en-US"/>
            </a:p>
          </p:txBody>
        </p:sp>
        <p:sp>
          <p:nvSpPr>
            <p:cNvPr id="23836" name="Freeform 275"/>
            <p:cNvSpPr>
              <a:spLocks noChangeAspect="1"/>
            </p:cNvSpPr>
            <p:nvPr/>
          </p:nvSpPr>
          <p:spPr bwMode="auto">
            <a:xfrm>
              <a:off x="5116" y="10705"/>
              <a:ext cx="154" cy="272"/>
            </a:xfrm>
            <a:custGeom>
              <a:avLst/>
              <a:gdLst>
                <a:gd name="T0" fmla="*/ 3 w 136"/>
                <a:gd name="T1" fmla="*/ 0 h 240"/>
                <a:gd name="T2" fmla="*/ 2687 w 136"/>
                <a:gd name="T3" fmla="*/ 0 h 240"/>
                <a:gd name="T4" fmla="*/ 2547 w 136"/>
                <a:gd name="T5" fmla="*/ 4844 h 240"/>
                <a:gd name="T6" fmla="*/ 0 w 136"/>
                <a:gd name="T7" fmla="*/ 4844 h 240"/>
                <a:gd name="T8" fmla="*/ 3 w 136"/>
                <a:gd name="T9" fmla="*/ 0 h 240"/>
                <a:gd name="T10" fmla="*/ 0 60000 65536"/>
                <a:gd name="T11" fmla="*/ 0 60000 65536"/>
                <a:gd name="T12" fmla="*/ 0 60000 65536"/>
                <a:gd name="T13" fmla="*/ 0 60000 65536"/>
                <a:gd name="T14" fmla="*/ 0 60000 65536"/>
                <a:gd name="T15" fmla="*/ 0 w 136"/>
                <a:gd name="T16" fmla="*/ 0 h 240"/>
                <a:gd name="T17" fmla="*/ 136 w 136"/>
                <a:gd name="T18" fmla="*/ 240 h 240"/>
              </a:gdLst>
              <a:ahLst/>
              <a:cxnLst>
                <a:cxn ang="T10">
                  <a:pos x="T0" y="T1"/>
                </a:cxn>
                <a:cxn ang="T11">
                  <a:pos x="T2" y="T3"/>
                </a:cxn>
                <a:cxn ang="T12">
                  <a:pos x="T4" y="T5"/>
                </a:cxn>
                <a:cxn ang="T13">
                  <a:pos x="T6" y="T7"/>
                </a:cxn>
                <a:cxn ang="T14">
                  <a:pos x="T8" y="T9"/>
                </a:cxn>
              </a:cxnLst>
              <a:rect l="T15" t="T16" r="T17" b="T18"/>
              <a:pathLst>
                <a:path w="136" h="240">
                  <a:moveTo>
                    <a:pt x="3" y="0"/>
                  </a:moveTo>
                  <a:lnTo>
                    <a:pt x="136" y="0"/>
                  </a:lnTo>
                  <a:lnTo>
                    <a:pt x="129" y="240"/>
                  </a:lnTo>
                  <a:lnTo>
                    <a:pt x="0" y="240"/>
                  </a:lnTo>
                  <a:lnTo>
                    <a:pt x="3" y="0"/>
                  </a:lnTo>
                  <a:close/>
                </a:path>
              </a:pathLst>
            </a:custGeom>
            <a:solidFill>
              <a:srgbClr val="BFBFBF"/>
            </a:solidFill>
            <a:ln w="1905">
              <a:solidFill>
                <a:srgbClr val="000000"/>
              </a:solidFill>
              <a:round/>
              <a:headEnd/>
              <a:tailEnd/>
            </a:ln>
          </p:spPr>
          <p:txBody>
            <a:bodyPr/>
            <a:lstStyle/>
            <a:p>
              <a:endParaRPr lang="ja-JP" altLang="en-US"/>
            </a:p>
          </p:txBody>
        </p:sp>
        <p:sp>
          <p:nvSpPr>
            <p:cNvPr id="23837" name="Freeform 276"/>
            <p:cNvSpPr>
              <a:spLocks noChangeAspect="1"/>
            </p:cNvSpPr>
            <p:nvPr/>
          </p:nvSpPr>
          <p:spPr bwMode="auto">
            <a:xfrm>
              <a:off x="5351" y="10694"/>
              <a:ext cx="19" cy="312"/>
            </a:xfrm>
            <a:custGeom>
              <a:avLst/>
              <a:gdLst>
                <a:gd name="T0" fmla="*/ 601 w 16"/>
                <a:gd name="T1" fmla="*/ 0 h 275"/>
                <a:gd name="T2" fmla="*/ 993 w 16"/>
                <a:gd name="T3" fmla="*/ 652 h 275"/>
                <a:gd name="T4" fmla="*/ 601 w 16"/>
                <a:gd name="T5" fmla="*/ 5700 h 275"/>
                <a:gd name="T6" fmla="*/ 0 w 16"/>
                <a:gd name="T7" fmla="*/ 4762 h 275"/>
                <a:gd name="T8" fmla="*/ 601 w 16"/>
                <a:gd name="T9" fmla="*/ 0 h 275"/>
                <a:gd name="T10" fmla="*/ 0 60000 65536"/>
                <a:gd name="T11" fmla="*/ 0 60000 65536"/>
                <a:gd name="T12" fmla="*/ 0 60000 65536"/>
                <a:gd name="T13" fmla="*/ 0 60000 65536"/>
                <a:gd name="T14" fmla="*/ 0 60000 65536"/>
                <a:gd name="T15" fmla="*/ 0 w 16"/>
                <a:gd name="T16" fmla="*/ 0 h 275"/>
                <a:gd name="T17" fmla="*/ 16 w 16"/>
                <a:gd name="T18" fmla="*/ 275 h 275"/>
              </a:gdLst>
              <a:ahLst/>
              <a:cxnLst>
                <a:cxn ang="T10">
                  <a:pos x="T0" y="T1"/>
                </a:cxn>
                <a:cxn ang="T11">
                  <a:pos x="T2" y="T3"/>
                </a:cxn>
                <a:cxn ang="T12">
                  <a:pos x="T4" y="T5"/>
                </a:cxn>
                <a:cxn ang="T13">
                  <a:pos x="T6" y="T7"/>
                </a:cxn>
                <a:cxn ang="T14">
                  <a:pos x="T8" y="T9"/>
                </a:cxn>
              </a:cxnLst>
              <a:rect l="T15" t="T16" r="T17" b="T18"/>
              <a:pathLst>
                <a:path w="16" h="275">
                  <a:moveTo>
                    <a:pt x="10" y="0"/>
                  </a:moveTo>
                  <a:lnTo>
                    <a:pt x="16" y="32"/>
                  </a:lnTo>
                  <a:lnTo>
                    <a:pt x="10" y="275"/>
                  </a:lnTo>
                  <a:lnTo>
                    <a:pt x="0" y="231"/>
                  </a:lnTo>
                  <a:lnTo>
                    <a:pt x="10" y="0"/>
                  </a:lnTo>
                  <a:close/>
                </a:path>
              </a:pathLst>
            </a:custGeom>
            <a:solidFill>
              <a:srgbClr val="000000"/>
            </a:solidFill>
            <a:ln w="1905">
              <a:solidFill>
                <a:srgbClr val="000000"/>
              </a:solidFill>
              <a:round/>
              <a:headEnd/>
              <a:tailEnd/>
            </a:ln>
          </p:spPr>
          <p:txBody>
            <a:bodyPr/>
            <a:lstStyle/>
            <a:p>
              <a:endParaRPr lang="ja-JP" altLang="en-US"/>
            </a:p>
          </p:txBody>
        </p:sp>
        <p:sp>
          <p:nvSpPr>
            <p:cNvPr id="23838" name="Freeform 277"/>
            <p:cNvSpPr>
              <a:spLocks noChangeAspect="1"/>
            </p:cNvSpPr>
            <p:nvPr/>
          </p:nvSpPr>
          <p:spPr bwMode="auto">
            <a:xfrm>
              <a:off x="5363" y="10730"/>
              <a:ext cx="118" cy="276"/>
            </a:xfrm>
            <a:custGeom>
              <a:avLst/>
              <a:gdLst>
                <a:gd name="T0" fmla="*/ 115 w 104"/>
                <a:gd name="T1" fmla="*/ 0 h 243"/>
                <a:gd name="T2" fmla="*/ 2142 w 104"/>
                <a:gd name="T3" fmla="*/ 0 h 243"/>
                <a:gd name="T4" fmla="*/ 1971 w 104"/>
                <a:gd name="T5" fmla="*/ 5159 h 243"/>
                <a:gd name="T6" fmla="*/ 0 w 104"/>
                <a:gd name="T7" fmla="*/ 5159 h 243"/>
                <a:gd name="T8" fmla="*/ 115 w 104"/>
                <a:gd name="T9" fmla="*/ 0 h 243"/>
                <a:gd name="T10" fmla="*/ 0 60000 65536"/>
                <a:gd name="T11" fmla="*/ 0 60000 65536"/>
                <a:gd name="T12" fmla="*/ 0 60000 65536"/>
                <a:gd name="T13" fmla="*/ 0 60000 65536"/>
                <a:gd name="T14" fmla="*/ 0 60000 65536"/>
                <a:gd name="T15" fmla="*/ 0 w 104"/>
                <a:gd name="T16" fmla="*/ 0 h 243"/>
                <a:gd name="T17" fmla="*/ 104 w 104"/>
                <a:gd name="T18" fmla="*/ 243 h 243"/>
              </a:gdLst>
              <a:ahLst/>
              <a:cxnLst>
                <a:cxn ang="T10">
                  <a:pos x="T0" y="T1"/>
                </a:cxn>
                <a:cxn ang="T11">
                  <a:pos x="T2" y="T3"/>
                </a:cxn>
                <a:cxn ang="T12">
                  <a:pos x="T4" y="T5"/>
                </a:cxn>
                <a:cxn ang="T13">
                  <a:pos x="T6" y="T7"/>
                </a:cxn>
                <a:cxn ang="T14">
                  <a:pos x="T8" y="T9"/>
                </a:cxn>
              </a:cxnLst>
              <a:rect l="T15" t="T16" r="T17" b="T18"/>
              <a:pathLst>
                <a:path w="104" h="243">
                  <a:moveTo>
                    <a:pt x="6" y="0"/>
                  </a:moveTo>
                  <a:lnTo>
                    <a:pt x="104" y="0"/>
                  </a:lnTo>
                  <a:lnTo>
                    <a:pt x="95" y="243"/>
                  </a:lnTo>
                  <a:lnTo>
                    <a:pt x="0" y="243"/>
                  </a:lnTo>
                  <a:lnTo>
                    <a:pt x="6" y="0"/>
                  </a:lnTo>
                  <a:close/>
                </a:path>
              </a:pathLst>
            </a:custGeom>
            <a:solidFill>
              <a:srgbClr val="A7AA9F"/>
            </a:solidFill>
            <a:ln w="1905">
              <a:solidFill>
                <a:srgbClr val="000000"/>
              </a:solidFill>
              <a:round/>
              <a:headEnd/>
              <a:tailEnd/>
            </a:ln>
          </p:spPr>
          <p:txBody>
            <a:bodyPr/>
            <a:lstStyle/>
            <a:p>
              <a:endParaRPr lang="ja-JP" altLang="en-US"/>
            </a:p>
          </p:txBody>
        </p:sp>
        <p:sp>
          <p:nvSpPr>
            <p:cNvPr id="23839" name="Freeform 278"/>
            <p:cNvSpPr>
              <a:spLocks noChangeAspect="1"/>
            </p:cNvSpPr>
            <p:nvPr/>
          </p:nvSpPr>
          <p:spPr bwMode="auto">
            <a:xfrm>
              <a:off x="5696" y="10755"/>
              <a:ext cx="22" cy="333"/>
            </a:xfrm>
            <a:custGeom>
              <a:avLst/>
              <a:gdLst>
                <a:gd name="T0" fmla="*/ 544 w 19"/>
                <a:gd name="T1" fmla="*/ 0 h 294"/>
                <a:gd name="T2" fmla="*/ 630 w 19"/>
                <a:gd name="T3" fmla="*/ 1015 h 294"/>
                <a:gd name="T4" fmla="*/ 195 w 19"/>
                <a:gd name="T5" fmla="*/ 5847 h 294"/>
                <a:gd name="T6" fmla="*/ 0 w 19"/>
                <a:gd name="T7" fmla="*/ 4761 h 294"/>
                <a:gd name="T8" fmla="*/ 544 w 19"/>
                <a:gd name="T9" fmla="*/ 0 h 294"/>
                <a:gd name="T10" fmla="*/ 0 60000 65536"/>
                <a:gd name="T11" fmla="*/ 0 60000 65536"/>
                <a:gd name="T12" fmla="*/ 0 60000 65536"/>
                <a:gd name="T13" fmla="*/ 0 60000 65536"/>
                <a:gd name="T14" fmla="*/ 0 60000 65536"/>
                <a:gd name="T15" fmla="*/ 0 w 19"/>
                <a:gd name="T16" fmla="*/ 0 h 294"/>
                <a:gd name="T17" fmla="*/ 19 w 19"/>
                <a:gd name="T18" fmla="*/ 294 h 294"/>
              </a:gdLst>
              <a:ahLst/>
              <a:cxnLst>
                <a:cxn ang="T10">
                  <a:pos x="T0" y="T1"/>
                </a:cxn>
                <a:cxn ang="T11">
                  <a:pos x="T2" y="T3"/>
                </a:cxn>
                <a:cxn ang="T12">
                  <a:pos x="T4" y="T5"/>
                </a:cxn>
                <a:cxn ang="T13">
                  <a:pos x="T6" y="T7"/>
                </a:cxn>
                <a:cxn ang="T14">
                  <a:pos x="T8" y="T9"/>
                </a:cxn>
              </a:cxnLst>
              <a:rect l="T15" t="T16" r="T17" b="T18"/>
              <a:pathLst>
                <a:path w="19" h="294">
                  <a:moveTo>
                    <a:pt x="16" y="0"/>
                  </a:moveTo>
                  <a:lnTo>
                    <a:pt x="19" y="50"/>
                  </a:lnTo>
                  <a:lnTo>
                    <a:pt x="6" y="294"/>
                  </a:lnTo>
                  <a:lnTo>
                    <a:pt x="0" y="240"/>
                  </a:lnTo>
                  <a:lnTo>
                    <a:pt x="16" y="0"/>
                  </a:lnTo>
                  <a:close/>
                </a:path>
              </a:pathLst>
            </a:custGeom>
            <a:solidFill>
              <a:srgbClr val="D4D4D4"/>
            </a:solidFill>
            <a:ln w="1905">
              <a:solidFill>
                <a:srgbClr val="000000"/>
              </a:solidFill>
              <a:round/>
              <a:headEnd/>
              <a:tailEnd/>
            </a:ln>
          </p:spPr>
          <p:txBody>
            <a:bodyPr/>
            <a:lstStyle/>
            <a:p>
              <a:endParaRPr lang="ja-JP" altLang="en-US"/>
            </a:p>
          </p:txBody>
        </p:sp>
        <p:sp>
          <p:nvSpPr>
            <p:cNvPr id="23840" name="Freeform 279"/>
            <p:cNvSpPr>
              <a:spLocks noChangeAspect="1"/>
            </p:cNvSpPr>
            <p:nvPr/>
          </p:nvSpPr>
          <p:spPr bwMode="auto">
            <a:xfrm>
              <a:off x="5703" y="10812"/>
              <a:ext cx="179" cy="276"/>
            </a:xfrm>
            <a:custGeom>
              <a:avLst/>
              <a:gdLst>
                <a:gd name="T0" fmla="*/ 264 w 158"/>
                <a:gd name="T1" fmla="*/ 0 h 244"/>
                <a:gd name="T2" fmla="*/ 3171 w 158"/>
                <a:gd name="T3" fmla="*/ 0 h 244"/>
                <a:gd name="T4" fmla="*/ 2827 w 158"/>
                <a:gd name="T5" fmla="*/ 4697 h 244"/>
                <a:gd name="T6" fmla="*/ 0 w 158"/>
                <a:gd name="T7" fmla="*/ 4697 h 244"/>
                <a:gd name="T8" fmla="*/ 264 w 158"/>
                <a:gd name="T9" fmla="*/ 0 h 244"/>
                <a:gd name="T10" fmla="*/ 0 60000 65536"/>
                <a:gd name="T11" fmla="*/ 0 60000 65536"/>
                <a:gd name="T12" fmla="*/ 0 60000 65536"/>
                <a:gd name="T13" fmla="*/ 0 60000 65536"/>
                <a:gd name="T14" fmla="*/ 0 60000 65536"/>
                <a:gd name="T15" fmla="*/ 0 w 158"/>
                <a:gd name="T16" fmla="*/ 0 h 244"/>
                <a:gd name="T17" fmla="*/ 158 w 158"/>
                <a:gd name="T18" fmla="*/ 244 h 244"/>
              </a:gdLst>
              <a:ahLst/>
              <a:cxnLst>
                <a:cxn ang="T10">
                  <a:pos x="T0" y="T1"/>
                </a:cxn>
                <a:cxn ang="T11">
                  <a:pos x="T2" y="T3"/>
                </a:cxn>
                <a:cxn ang="T12">
                  <a:pos x="T4" y="T5"/>
                </a:cxn>
                <a:cxn ang="T13">
                  <a:pos x="T6" y="T7"/>
                </a:cxn>
                <a:cxn ang="T14">
                  <a:pos x="T8" y="T9"/>
                </a:cxn>
              </a:cxnLst>
              <a:rect l="T15" t="T16" r="T17" b="T18"/>
              <a:pathLst>
                <a:path w="158" h="244">
                  <a:moveTo>
                    <a:pt x="13" y="0"/>
                  </a:moveTo>
                  <a:lnTo>
                    <a:pt x="158" y="0"/>
                  </a:lnTo>
                  <a:lnTo>
                    <a:pt x="142" y="244"/>
                  </a:lnTo>
                  <a:lnTo>
                    <a:pt x="0" y="244"/>
                  </a:lnTo>
                  <a:lnTo>
                    <a:pt x="13" y="0"/>
                  </a:lnTo>
                  <a:close/>
                </a:path>
              </a:pathLst>
            </a:custGeom>
            <a:solidFill>
              <a:srgbClr val="000000"/>
            </a:solidFill>
            <a:ln w="1905">
              <a:solidFill>
                <a:srgbClr val="000000"/>
              </a:solidFill>
              <a:round/>
              <a:headEnd/>
              <a:tailEnd/>
            </a:ln>
          </p:spPr>
          <p:txBody>
            <a:bodyPr/>
            <a:lstStyle/>
            <a:p>
              <a:endParaRPr lang="ja-JP" altLang="en-US"/>
            </a:p>
          </p:txBody>
        </p:sp>
        <p:sp>
          <p:nvSpPr>
            <p:cNvPr id="23841" name="Freeform 280"/>
            <p:cNvSpPr>
              <a:spLocks noChangeAspect="1"/>
            </p:cNvSpPr>
            <p:nvPr/>
          </p:nvSpPr>
          <p:spPr bwMode="auto">
            <a:xfrm>
              <a:off x="5617" y="10795"/>
              <a:ext cx="33" cy="386"/>
            </a:xfrm>
            <a:custGeom>
              <a:avLst/>
              <a:gdLst>
                <a:gd name="T0" fmla="*/ 281 w 29"/>
                <a:gd name="T1" fmla="*/ 0 h 341"/>
                <a:gd name="T2" fmla="*/ 655 w 29"/>
                <a:gd name="T3" fmla="*/ 1932 h 341"/>
                <a:gd name="T4" fmla="*/ 281 w 29"/>
                <a:gd name="T5" fmla="*/ 6679 h 341"/>
                <a:gd name="T6" fmla="*/ 0 w 29"/>
                <a:gd name="T7" fmla="*/ 4757 h 341"/>
                <a:gd name="T8" fmla="*/ 281 w 29"/>
                <a:gd name="T9" fmla="*/ 0 h 341"/>
                <a:gd name="T10" fmla="*/ 0 60000 65536"/>
                <a:gd name="T11" fmla="*/ 0 60000 65536"/>
                <a:gd name="T12" fmla="*/ 0 60000 65536"/>
                <a:gd name="T13" fmla="*/ 0 60000 65536"/>
                <a:gd name="T14" fmla="*/ 0 60000 65536"/>
                <a:gd name="T15" fmla="*/ 0 w 29"/>
                <a:gd name="T16" fmla="*/ 0 h 341"/>
                <a:gd name="T17" fmla="*/ 29 w 29"/>
                <a:gd name="T18" fmla="*/ 341 h 341"/>
              </a:gdLst>
              <a:ahLst/>
              <a:cxnLst>
                <a:cxn ang="T10">
                  <a:pos x="T0" y="T1"/>
                </a:cxn>
                <a:cxn ang="T11">
                  <a:pos x="T2" y="T3"/>
                </a:cxn>
                <a:cxn ang="T12">
                  <a:pos x="T4" y="T5"/>
                </a:cxn>
                <a:cxn ang="T13">
                  <a:pos x="T6" y="T7"/>
                </a:cxn>
                <a:cxn ang="T14">
                  <a:pos x="T8" y="T9"/>
                </a:cxn>
              </a:cxnLst>
              <a:rect l="T15" t="T16" r="T17" b="T18"/>
              <a:pathLst>
                <a:path w="29" h="341">
                  <a:moveTo>
                    <a:pt x="13" y="0"/>
                  </a:moveTo>
                  <a:lnTo>
                    <a:pt x="29" y="98"/>
                  </a:lnTo>
                  <a:lnTo>
                    <a:pt x="13" y="341"/>
                  </a:lnTo>
                  <a:lnTo>
                    <a:pt x="0" y="243"/>
                  </a:lnTo>
                  <a:lnTo>
                    <a:pt x="13" y="0"/>
                  </a:lnTo>
                  <a:close/>
                </a:path>
              </a:pathLst>
            </a:custGeom>
            <a:solidFill>
              <a:srgbClr val="D3D3D3"/>
            </a:solidFill>
            <a:ln w="1905">
              <a:solidFill>
                <a:srgbClr val="000000"/>
              </a:solidFill>
              <a:round/>
              <a:headEnd/>
              <a:tailEnd/>
            </a:ln>
          </p:spPr>
          <p:txBody>
            <a:bodyPr/>
            <a:lstStyle/>
            <a:p>
              <a:endParaRPr lang="ja-JP" altLang="en-US"/>
            </a:p>
          </p:txBody>
        </p:sp>
        <p:sp>
          <p:nvSpPr>
            <p:cNvPr id="23842" name="Freeform 281"/>
            <p:cNvSpPr>
              <a:spLocks noChangeAspect="1"/>
            </p:cNvSpPr>
            <p:nvPr/>
          </p:nvSpPr>
          <p:spPr bwMode="auto">
            <a:xfrm>
              <a:off x="5631" y="10909"/>
              <a:ext cx="191" cy="272"/>
            </a:xfrm>
            <a:custGeom>
              <a:avLst/>
              <a:gdLst>
                <a:gd name="T0" fmla="*/ 343 w 168"/>
                <a:gd name="T1" fmla="*/ 0 h 240"/>
                <a:gd name="T2" fmla="*/ 3657 w 168"/>
                <a:gd name="T3" fmla="*/ 0 h 240"/>
                <a:gd name="T4" fmla="*/ 3316 w 168"/>
                <a:gd name="T5" fmla="*/ 4844 h 240"/>
                <a:gd name="T6" fmla="*/ 0 w 168"/>
                <a:gd name="T7" fmla="*/ 4844 h 240"/>
                <a:gd name="T8" fmla="*/ 343 w 168"/>
                <a:gd name="T9" fmla="*/ 0 h 240"/>
                <a:gd name="T10" fmla="*/ 0 60000 65536"/>
                <a:gd name="T11" fmla="*/ 0 60000 65536"/>
                <a:gd name="T12" fmla="*/ 0 60000 65536"/>
                <a:gd name="T13" fmla="*/ 0 60000 65536"/>
                <a:gd name="T14" fmla="*/ 0 60000 65536"/>
                <a:gd name="T15" fmla="*/ 0 w 168"/>
                <a:gd name="T16" fmla="*/ 0 h 240"/>
                <a:gd name="T17" fmla="*/ 168 w 168"/>
                <a:gd name="T18" fmla="*/ 240 h 240"/>
              </a:gdLst>
              <a:ahLst/>
              <a:cxnLst>
                <a:cxn ang="T10">
                  <a:pos x="T0" y="T1"/>
                </a:cxn>
                <a:cxn ang="T11">
                  <a:pos x="T2" y="T3"/>
                </a:cxn>
                <a:cxn ang="T12">
                  <a:pos x="T4" y="T5"/>
                </a:cxn>
                <a:cxn ang="T13">
                  <a:pos x="T6" y="T7"/>
                </a:cxn>
                <a:cxn ang="T14">
                  <a:pos x="T8" y="T9"/>
                </a:cxn>
              </a:cxnLst>
              <a:rect l="T15" t="T16" r="T17" b="T18"/>
              <a:pathLst>
                <a:path w="168" h="240">
                  <a:moveTo>
                    <a:pt x="16" y="0"/>
                  </a:moveTo>
                  <a:lnTo>
                    <a:pt x="168" y="0"/>
                  </a:lnTo>
                  <a:lnTo>
                    <a:pt x="152" y="240"/>
                  </a:lnTo>
                  <a:lnTo>
                    <a:pt x="0" y="240"/>
                  </a:lnTo>
                  <a:lnTo>
                    <a:pt x="16" y="0"/>
                  </a:lnTo>
                  <a:close/>
                </a:path>
              </a:pathLst>
            </a:custGeom>
            <a:solidFill>
              <a:srgbClr val="9F9F9F"/>
            </a:solidFill>
            <a:ln w="1905">
              <a:solidFill>
                <a:srgbClr val="000000"/>
              </a:solidFill>
              <a:round/>
              <a:headEnd/>
              <a:tailEnd/>
            </a:ln>
          </p:spPr>
          <p:txBody>
            <a:bodyPr/>
            <a:lstStyle/>
            <a:p>
              <a:endParaRPr lang="ja-JP" altLang="en-US"/>
            </a:p>
          </p:txBody>
        </p:sp>
        <p:sp>
          <p:nvSpPr>
            <p:cNvPr id="23843" name="Freeform 282"/>
            <p:cNvSpPr>
              <a:spLocks noChangeAspect="1"/>
            </p:cNvSpPr>
            <p:nvPr/>
          </p:nvSpPr>
          <p:spPr bwMode="auto">
            <a:xfrm>
              <a:off x="5650" y="10863"/>
              <a:ext cx="21" cy="358"/>
            </a:xfrm>
            <a:custGeom>
              <a:avLst/>
              <a:gdLst>
                <a:gd name="T0" fmla="*/ 126 w 19"/>
                <a:gd name="T1" fmla="*/ 0 h 316"/>
                <a:gd name="T2" fmla="*/ 208 w 19"/>
                <a:gd name="T3" fmla="*/ 1446 h 316"/>
                <a:gd name="T4" fmla="*/ 3 w 19"/>
                <a:gd name="T5" fmla="*/ 6316 h 316"/>
                <a:gd name="T6" fmla="*/ 0 w 19"/>
                <a:gd name="T7" fmla="*/ 4842 h 316"/>
                <a:gd name="T8" fmla="*/ 126 w 19"/>
                <a:gd name="T9" fmla="*/ 0 h 316"/>
                <a:gd name="T10" fmla="*/ 0 60000 65536"/>
                <a:gd name="T11" fmla="*/ 0 60000 65536"/>
                <a:gd name="T12" fmla="*/ 0 60000 65536"/>
                <a:gd name="T13" fmla="*/ 0 60000 65536"/>
                <a:gd name="T14" fmla="*/ 0 60000 65536"/>
                <a:gd name="T15" fmla="*/ 0 w 19"/>
                <a:gd name="T16" fmla="*/ 0 h 316"/>
                <a:gd name="T17" fmla="*/ 19 w 19"/>
                <a:gd name="T18" fmla="*/ 316 h 316"/>
              </a:gdLst>
              <a:ahLst/>
              <a:cxnLst>
                <a:cxn ang="T10">
                  <a:pos x="T0" y="T1"/>
                </a:cxn>
                <a:cxn ang="T11">
                  <a:pos x="T2" y="T3"/>
                </a:cxn>
                <a:cxn ang="T12">
                  <a:pos x="T4" y="T5"/>
                </a:cxn>
                <a:cxn ang="T13">
                  <a:pos x="T6" y="T7"/>
                </a:cxn>
                <a:cxn ang="T14">
                  <a:pos x="T8" y="T9"/>
                </a:cxn>
              </a:cxnLst>
              <a:rect l="T15" t="T16" r="T17" b="T18"/>
              <a:pathLst>
                <a:path w="19" h="316">
                  <a:moveTo>
                    <a:pt x="12" y="0"/>
                  </a:moveTo>
                  <a:lnTo>
                    <a:pt x="19" y="72"/>
                  </a:lnTo>
                  <a:lnTo>
                    <a:pt x="3" y="316"/>
                  </a:lnTo>
                  <a:lnTo>
                    <a:pt x="0" y="243"/>
                  </a:lnTo>
                  <a:lnTo>
                    <a:pt x="12" y="0"/>
                  </a:lnTo>
                  <a:close/>
                </a:path>
              </a:pathLst>
            </a:custGeom>
            <a:solidFill>
              <a:srgbClr val="000000"/>
            </a:solidFill>
            <a:ln w="1905">
              <a:solidFill>
                <a:srgbClr val="000000"/>
              </a:solidFill>
              <a:round/>
              <a:headEnd/>
              <a:tailEnd/>
            </a:ln>
          </p:spPr>
          <p:txBody>
            <a:bodyPr/>
            <a:lstStyle/>
            <a:p>
              <a:endParaRPr lang="ja-JP" altLang="en-US"/>
            </a:p>
          </p:txBody>
        </p:sp>
        <p:sp>
          <p:nvSpPr>
            <p:cNvPr id="23844" name="Freeform 283"/>
            <p:cNvSpPr>
              <a:spLocks noChangeAspect="1"/>
            </p:cNvSpPr>
            <p:nvPr/>
          </p:nvSpPr>
          <p:spPr bwMode="auto">
            <a:xfrm>
              <a:off x="5653" y="10945"/>
              <a:ext cx="158" cy="276"/>
            </a:xfrm>
            <a:custGeom>
              <a:avLst/>
              <a:gdLst>
                <a:gd name="T0" fmla="*/ 343 w 139"/>
                <a:gd name="T1" fmla="*/ 0 h 244"/>
                <a:gd name="T2" fmla="*/ 3018 w 139"/>
                <a:gd name="T3" fmla="*/ 0 h 244"/>
                <a:gd name="T4" fmla="*/ 2819 w 139"/>
                <a:gd name="T5" fmla="*/ 4697 h 244"/>
                <a:gd name="T6" fmla="*/ 0 w 139"/>
                <a:gd name="T7" fmla="*/ 4697 h 244"/>
                <a:gd name="T8" fmla="*/ 343 w 139"/>
                <a:gd name="T9" fmla="*/ 0 h 244"/>
                <a:gd name="T10" fmla="*/ 0 60000 65536"/>
                <a:gd name="T11" fmla="*/ 0 60000 65536"/>
                <a:gd name="T12" fmla="*/ 0 60000 65536"/>
                <a:gd name="T13" fmla="*/ 0 60000 65536"/>
                <a:gd name="T14" fmla="*/ 0 60000 65536"/>
                <a:gd name="T15" fmla="*/ 0 w 139"/>
                <a:gd name="T16" fmla="*/ 0 h 244"/>
                <a:gd name="T17" fmla="*/ 139 w 139"/>
                <a:gd name="T18" fmla="*/ 244 h 244"/>
              </a:gdLst>
              <a:ahLst/>
              <a:cxnLst>
                <a:cxn ang="T10">
                  <a:pos x="T0" y="T1"/>
                </a:cxn>
                <a:cxn ang="T11">
                  <a:pos x="T2" y="T3"/>
                </a:cxn>
                <a:cxn ang="T12">
                  <a:pos x="T4" y="T5"/>
                </a:cxn>
                <a:cxn ang="T13">
                  <a:pos x="T6" y="T7"/>
                </a:cxn>
                <a:cxn ang="T14">
                  <a:pos x="T8" y="T9"/>
                </a:cxn>
              </a:cxnLst>
              <a:rect l="T15" t="T16" r="T17" b="T18"/>
              <a:pathLst>
                <a:path w="139" h="244">
                  <a:moveTo>
                    <a:pt x="16" y="0"/>
                  </a:moveTo>
                  <a:lnTo>
                    <a:pt x="139" y="0"/>
                  </a:lnTo>
                  <a:lnTo>
                    <a:pt x="130" y="244"/>
                  </a:lnTo>
                  <a:lnTo>
                    <a:pt x="0" y="244"/>
                  </a:lnTo>
                  <a:lnTo>
                    <a:pt x="16" y="0"/>
                  </a:lnTo>
                  <a:close/>
                </a:path>
              </a:pathLst>
            </a:custGeom>
            <a:solidFill>
              <a:srgbClr val="BECAC7"/>
            </a:solidFill>
            <a:ln w="1905">
              <a:solidFill>
                <a:srgbClr val="000000"/>
              </a:solidFill>
              <a:round/>
              <a:headEnd/>
              <a:tailEnd/>
            </a:ln>
          </p:spPr>
          <p:txBody>
            <a:bodyPr/>
            <a:lstStyle/>
            <a:p>
              <a:endParaRPr lang="ja-JP" altLang="en-US"/>
            </a:p>
          </p:txBody>
        </p:sp>
        <p:sp>
          <p:nvSpPr>
            <p:cNvPr id="23845" name="Freeform 284"/>
            <p:cNvSpPr>
              <a:spLocks noChangeAspect="1"/>
            </p:cNvSpPr>
            <p:nvPr/>
          </p:nvSpPr>
          <p:spPr bwMode="auto">
            <a:xfrm>
              <a:off x="5270" y="10755"/>
              <a:ext cx="18" cy="347"/>
            </a:xfrm>
            <a:custGeom>
              <a:avLst/>
              <a:gdLst>
                <a:gd name="T0" fmla="*/ 99 w 16"/>
                <a:gd name="T1" fmla="*/ 0 h 306"/>
                <a:gd name="T2" fmla="*/ 255 w 16"/>
                <a:gd name="T3" fmla="*/ 1287 h 306"/>
                <a:gd name="T4" fmla="*/ 99 w 16"/>
                <a:gd name="T5" fmla="*/ 6249 h 306"/>
                <a:gd name="T6" fmla="*/ 0 w 16"/>
                <a:gd name="T7" fmla="*/ 4889 h 306"/>
                <a:gd name="T8" fmla="*/ 99 w 16"/>
                <a:gd name="T9" fmla="*/ 0 h 306"/>
                <a:gd name="T10" fmla="*/ 0 60000 65536"/>
                <a:gd name="T11" fmla="*/ 0 60000 65536"/>
                <a:gd name="T12" fmla="*/ 0 60000 65536"/>
                <a:gd name="T13" fmla="*/ 0 60000 65536"/>
                <a:gd name="T14" fmla="*/ 0 60000 65536"/>
                <a:gd name="T15" fmla="*/ 0 w 16"/>
                <a:gd name="T16" fmla="*/ 0 h 306"/>
                <a:gd name="T17" fmla="*/ 16 w 16"/>
                <a:gd name="T18" fmla="*/ 306 h 306"/>
              </a:gdLst>
              <a:ahLst/>
              <a:cxnLst>
                <a:cxn ang="T10">
                  <a:pos x="T0" y="T1"/>
                </a:cxn>
                <a:cxn ang="T11">
                  <a:pos x="T2" y="T3"/>
                </a:cxn>
                <a:cxn ang="T12">
                  <a:pos x="T4" y="T5"/>
                </a:cxn>
                <a:cxn ang="T13">
                  <a:pos x="T6" y="T7"/>
                </a:cxn>
                <a:cxn ang="T14">
                  <a:pos x="T8" y="T9"/>
                </a:cxn>
              </a:cxnLst>
              <a:rect l="T15" t="T16" r="T17" b="T18"/>
              <a:pathLst>
                <a:path w="16" h="306">
                  <a:moveTo>
                    <a:pt x="6" y="0"/>
                  </a:moveTo>
                  <a:lnTo>
                    <a:pt x="16" y="63"/>
                  </a:lnTo>
                  <a:lnTo>
                    <a:pt x="6" y="306"/>
                  </a:lnTo>
                  <a:lnTo>
                    <a:pt x="0" y="240"/>
                  </a:lnTo>
                  <a:lnTo>
                    <a:pt x="6" y="0"/>
                  </a:lnTo>
                  <a:close/>
                </a:path>
              </a:pathLst>
            </a:custGeom>
            <a:solidFill>
              <a:srgbClr val="D0C291"/>
            </a:solidFill>
            <a:ln w="1905">
              <a:solidFill>
                <a:srgbClr val="000000"/>
              </a:solidFill>
              <a:round/>
              <a:headEnd/>
              <a:tailEnd/>
            </a:ln>
          </p:spPr>
          <p:txBody>
            <a:bodyPr/>
            <a:lstStyle/>
            <a:p>
              <a:endParaRPr lang="ja-JP" altLang="en-US"/>
            </a:p>
          </p:txBody>
        </p:sp>
        <p:sp>
          <p:nvSpPr>
            <p:cNvPr id="23846" name="Freeform 285"/>
            <p:cNvSpPr>
              <a:spLocks noChangeAspect="1"/>
            </p:cNvSpPr>
            <p:nvPr/>
          </p:nvSpPr>
          <p:spPr bwMode="auto">
            <a:xfrm>
              <a:off x="5277" y="10827"/>
              <a:ext cx="204" cy="275"/>
            </a:xfrm>
            <a:custGeom>
              <a:avLst/>
              <a:gdLst>
                <a:gd name="T0" fmla="*/ 186 w 180"/>
                <a:gd name="T1" fmla="*/ 0 h 243"/>
                <a:gd name="T2" fmla="*/ 3635 w 180"/>
                <a:gd name="T3" fmla="*/ 0 h 243"/>
                <a:gd name="T4" fmla="*/ 3385 w 180"/>
                <a:gd name="T5" fmla="*/ 4718 h 243"/>
                <a:gd name="T6" fmla="*/ 0 w 180"/>
                <a:gd name="T7" fmla="*/ 4718 h 243"/>
                <a:gd name="T8" fmla="*/ 186 w 180"/>
                <a:gd name="T9" fmla="*/ 0 h 243"/>
                <a:gd name="T10" fmla="*/ 0 60000 65536"/>
                <a:gd name="T11" fmla="*/ 0 60000 65536"/>
                <a:gd name="T12" fmla="*/ 0 60000 65536"/>
                <a:gd name="T13" fmla="*/ 0 60000 65536"/>
                <a:gd name="T14" fmla="*/ 0 60000 65536"/>
                <a:gd name="T15" fmla="*/ 0 w 180"/>
                <a:gd name="T16" fmla="*/ 0 h 243"/>
                <a:gd name="T17" fmla="*/ 180 w 180"/>
                <a:gd name="T18" fmla="*/ 243 h 243"/>
              </a:gdLst>
              <a:ahLst/>
              <a:cxnLst>
                <a:cxn ang="T10">
                  <a:pos x="T0" y="T1"/>
                </a:cxn>
                <a:cxn ang="T11">
                  <a:pos x="T2" y="T3"/>
                </a:cxn>
                <a:cxn ang="T12">
                  <a:pos x="T4" y="T5"/>
                </a:cxn>
                <a:cxn ang="T13">
                  <a:pos x="T6" y="T7"/>
                </a:cxn>
                <a:cxn ang="T14">
                  <a:pos x="T8" y="T9"/>
                </a:cxn>
              </a:cxnLst>
              <a:rect l="T15" t="T16" r="T17" b="T18"/>
              <a:pathLst>
                <a:path w="180" h="243">
                  <a:moveTo>
                    <a:pt x="10" y="0"/>
                  </a:moveTo>
                  <a:lnTo>
                    <a:pt x="180" y="0"/>
                  </a:lnTo>
                  <a:lnTo>
                    <a:pt x="168" y="243"/>
                  </a:lnTo>
                  <a:lnTo>
                    <a:pt x="0" y="243"/>
                  </a:lnTo>
                  <a:lnTo>
                    <a:pt x="10" y="0"/>
                  </a:lnTo>
                  <a:close/>
                </a:path>
              </a:pathLst>
            </a:custGeom>
            <a:solidFill>
              <a:srgbClr val="000000"/>
            </a:solidFill>
            <a:ln w="1905">
              <a:solidFill>
                <a:srgbClr val="000000"/>
              </a:solidFill>
              <a:round/>
              <a:headEnd/>
              <a:tailEnd/>
            </a:ln>
          </p:spPr>
          <p:txBody>
            <a:bodyPr/>
            <a:lstStyle/>
            <a:p>
              <a:endParaRPr lang="ja-JP" altLang="en-US"/>
            </a:p>
          </p:txBody>
        </p:sp>
        <p:sp>
          <p:nvSpPr>
            <p:cNvPr id="23847" name="Freeform 286"/>
            <p:cNvSpPr>
              <a:spLocks noChangeAspect="1"/>
            </p:cNvSpPr>
            <p:nvPr/>
          </p:nvSpPr>
          <p:spPr bwMode="auto">
            <a:xfrm>
              <a:off x="5474" y="10762"/>
              <a:ext cx="18" cy="394"/>
            </a:xfrm>
            <a:custGeom>
              <a:avLst/>
              <a:gdLst>
                <a:gd name="T0" fmla="*/ 141 w 16"/>
                <a:gd name="T1" fmla="*/ 0 h 348"/>
                <a:gd name="T2" fmla="*/ 255 w 16"/>
                <a:gd name="T3" fmla="*/ 2190 h 348"/>
                <a:gd name="T4" fmla="*/ 226 w 16"/>
                <a:gd name="T5" fmla="*/ 6852 h 348"/>
                <a:gd name="T6" fmla="*/ 0 w 16"/>
                <a:gd name="T7" fmla="*/ 4795 h 348"/>
                <a:gd name="T8" fmla="*/ 141 w 16"/>
                <a:gd name="T9" fmla="*/ 0 h 348"/>
                <a:gd name="T10" fmla="*/ 0 60000 65536"/>
                <a:gd name="T11" fmla="*/ 0 60000 65536"/>
                <a:gd name="T12" fmla="*/ 0 60000 65536"/>
                <a:gd name="T13" fmla="*/ 0 60000 65536"/>
                <a:gd name="T14" fmla="*/ 0 60000 65536"/>
                <a:gd name="T15" fmla="*/ 0 w 16"/>
                <a:gd name="T16" fmla="*/ 0 h 348"/>
                <a:gd name="T17" fmla="*/ 16 w 16"/>
                <a:gd name="T18" fmla="*/ 348 h 348"/>
              </a:gdLst>
              <a:ahLst/>
              <a:cxnLst>
                <a:cxn ang="T10">
                  <a:pos x="T0" y="T1"/>
                </a:cxn>
                <a:cxn ang="T11">
                  <a:pos x="T2" y="T3"/>
                </a:cxn>
                <a:cxn ang="T12">
                  <a:pos x="T4" y="T5"/>
                </a:cxn>
                <a:cxn ang="T13">
                  <a:pos x="T6" y="T7"/>
                </a:cxn>
                <a:cxn ang="T14">
                  <a:pos x="T8" y="T9"/>
                </a:cxn>
              </a:cxnLst>
              <a:rect l="T15" t="T16" r="T17" b="T18"/>
              <a:pathLst>
                <a:path w="16" h="348">
                  <a:moveTo>
                    <a:pt x="9" y="0"/>
                  </a:moveTo>
                  <a:lnTo>
                    <a:pt x="16" y="111"/>
                  </a:lnTo>
                  <a:lnTo>
                    <a:pt x="13" y="348"/>
                  </a:lnTo>
                  <a:lnTo>
                    <a:pt x="0" y="244"/>
                  </a:lnTo>
                  <a:lnTo>
                    <a:pt x="9" y="0"/>
                  </a:lnTo>
                  <a:close/>
                </a:path>
              </a:pathLst>
            </a:custGeom>
            <a:solidFill>
              <a:srgbClr val="A5A5A5"/>
            </a:solidFill>
            <a:ln w="1905">
              <a:solidFill>
                <a:srgbClr val="000000"/>
              </a:solidFill>
              <a:round/>
              <a:headEnd/>
              <a:tailEnd/>
            </a:ln>
          </p:spPr>
          <p:txBody>
            <a:bodyPr/>
            <a:lstStyle/>
            <a:p>
              <a:endParaRPr lang="ja-JP" altLang="en-US"/>
            </a:p>
          </p:txBody>
        </p:sp>
        <p:sp>
          <p:nvSpPr>
            <p:cNvPr id="23848" name="Freeform 287"/>
            <p:cNvSpPr>
              <a:spLocks noChangeAspect="1"/>
            </p:cNvSpPr>
            <p:nvPr/>
          </p:nvSpPr>
          <p:spPr bwMode="auto">
            <a:xfrm>
              <a:off x="5489" y="10881"/>
              <a:ext cx="111" cy="275"/>
            </a:xfrm>
            <a:custGeom>
              <a:avLst/>
              <a:gdLst>
                <a:gd name="T0" fmla="*/ 3 w 98"/>
                <a:gd name="T1" fmla="*/ 0 h 243"/>
                <a:gd name="T2" fmla="*/ 1944 w 98"/>
                <a:gd name="T3" fmla="*/ 0 h 243"/>
                <a:gd name="T4" fmla="*/ 1753 w 98"/>
                <a:gd name="T5" fmla="*/ 4718 h 243"/>
                <a:gd name="T6" fmla="*/ 0 w 98"/>
                <a:gd name="T7" fmla="*/ 4718 h 243"/>
                <a:gd name="T8" fmla="*/ 3 w 98"/>
                <a:gd name="T9" fmla="*/ 0 h 243"/>
                <a:gd name="T10" fmla="*/ 0 60000 65536"/>
                <a:gd name="T11" fmla="*/ 0 60000 65536"/>
                <a:gd name="T12" fmla="*/ 0 60000 65536"/>
                <a:gd name="T13" fmla="*/ 0 60000 65536"/>
                <a:gd name="T14" fmla="*/ 0 60000 65536"/>
                <a:gd name="T15" fmla="*/ 0 w 98"/>
                <a:gd name="T16" fmla="*/ 0 h 243"/>
                <a:gd name="T17" fmla="*/ 98 w 98"/>
                <a:gd name="T18" fmla="*/ 243 h 243"/>
              </a:gdLst>
              <a:ahLst/>
              <a:cxnLst>
                <a:cxn ang="T10">
                  <a:pos x="T0" y="T1"/>
                </a:cxn>
                <a:cxn ang="T11">
                  <a:pos x="T2" y="T3"/>
                </a:cxn>
                <a:cxn ang="T12">
                  <a:pos x="T4" y="T5"/>
                </a:cxn>
                <a:cxn ang="T13">
                  <a:pos x="T6" y="T7"/>
                </a:cxn>
                <a:cxn ang="T14">
                  <a:pos x="T8" y="T9"/>
                </a:cxn>
              </a:cxnLst>
              <a:rect l="T15" t="T16" r="T17" b="T18"/>
              <a:pathLst>
                <a:path w="98" h="243">
                  <a:moveTo>
                    <a:pt x="3" y="0"/>
                  </a:moveTo>
                  <a:lnTo>
                    <a:pt x="98" y="0"/>
                  </a:lnTo>
                  <a:lnTo>
                    <a:pt x="88" y="243"/>
                  </a:lnTo>
                  <a:lnTo>
                    <a:pt x="0" y="243"/>
                  </a:lnTo>
                  <a:lnTo>
                    <a:pt x="3" y="0"/>
                  </a:lnTo>
                  <a:close/>
                </a:path>
              </a:pathLst>
            </a:custGeom>
            <a:solidFill>
              <a:srgbClr val="BECAC7"/>
            </a:solidFill>
            <a:ln w="1905">
              <a:solidFill>
                <a:srgbClr val="000000"/>
              </a:solidFill>
              <a:round/>
              <a:headEnd/>
              <a:tailEnd/>
            </a:ln>
          </p:spPr>
          <p:txBody>
            <a:bodyPr/>
            <a:lstStyle/>
            <a:p>
              <a:endParaRPr lang="ja-JP" altLang="en-US"/>
            </a:p>
          </p:txBody>
        </p:sp>
        <p:sp>
          <p:nvSpPr>
            <p:cNvPr id="23849" name="Freeform 288"/>
            <p:cNvSpPr>
              <a:spLocks noChangeAspect="1"/>
            </p:cNvSpPr>
            <p:nvPr/>
          </p:nvSpPr>
          <p:spPr bwMode="auto">
            <a:xfrm>
              <a:off x="5363" y="10694"/>
              <a:ext cx="118" cy="36"/>
            </a:xfrm>
            <a:custGeom>
              <a:avLst/>
              <a:gdLst>
                <a:gd name="T0" fmla="*/ 2142 w 104"/>
                <a:gd name="T1" fmla="*/ 529 h 32"/>
                <a:gd name="T2" fmla="*/ 2142 w 104"/>
                <a:gd name="T3" fmla="*/ 0 h 32"/>
                <a:gd name="T4" fmla="*/ 0 w 104"/>
                <a:gd name="T5" fmla="*/ 0 h 32"/>
                <a:gd name="T6" fmla="*/ 115 w 104"/>
                <a:gd name="T7" fmla="*/ 529 h 32"/>
                <a:gd name="T8" fmla="*/ 2142 w 104"/>
                <a:gd name="T9" fmla="*/ 529 h 32"/>
                <a:gd name="T10" fmla="*/ 0 60000 65536"/>
                <a:gd name="T11" fmla="*/ 0 60000 65536"/>
                <a:gd name="T12" fmla="*/ 0 60000 65536"/>
                <a:gd name="T13" fmla="*/ 0 60000 65536"/>
                <a:gd name="T14" fmla="*/ 0 60000 65536"/>
                <a:gd name="T15" fmla="*/ 0 w 104"/>
                <a:gd name="T16" fmla="*/ 0 h 32"/>
                <a:gd name="T17" fmla="*/ 104 w 104"/>
                <a:gd name="T18" fmla="*/ 32 h 32"/>
              </a:gdLst>
              <a:ahLst/>
              <a:cxnLst>
                <a:cxn ang="T10">
                  <a:pos x="T0" y="T1"/>
                </a:cxn>
                <a:cxn ang="T11">
                  <a:pos x="T2" y="T3"/>
                </a:cxn>
                <a:cxn ang="T12">
                  <a:pos x="T4" y="T5"/>
                </a:cxn>
                <a:cxn ang="T13">
                  <a:pos x="T6" y="T7"/>
                </a:cxn>
                <a:cxn ang="T14">
                  <a:pos x="T8" y="T9"/>
                </a:cxn>
              </a:cxnLst>
              <a:rect l="T15" t="T16" r="T17" b="T18"/>
              <a:pathLst>
                <a:path w="104" h="32">
                  <a:moveTo>
                    <a:pt x="104" y="32"/>
                  </a:moveTo>
                  <a:lnTo>
                    <a:pt x="104" y="0"/>
                  </a:lnTo>
                  <a:lnTo>
                    <a:pt x="0" y="0"/>
                  </a:lnTo>
                  <a:lnTo>
                    <a:pt x="6" y="32"/>
                  </a:lnTo>
                  <a:lnTo>
                    <a:pt x="104" y="32"/>
                  </a:lnTo>
                  <a:close/>
                </a:path>
              </a:pathLst>
            </a:custGeom>
            <a:solidFill>
              <a:srgbClr val="000000"/>
            </a:solidFill>
            <a:ln w="1905">
              <a:solidFill>
                <a:srgbClr val="000000"/>
              </a:solidFill>
              <a:round/>
              <a:headEnd/>
              <a:tailEnd/>
            </a:ln>
          </p:spPr>
          <p:txBody>
            <a:bodyPr/>
            <a:lstStyle/>
            <a:p>
              <a:endParaRPr lang="ja-JP" altLang="en-US"/>
            </a:p>
          </p:txBody>
        </p:sp>
        <p:sp>
          <p:nvSpPr>
            <p:cNvPr id="23850" name="Freeform 289"/>
            <p:cNvSpPr>
              <a:spLocks noChangeAspect="1"/>
            </p:cNvSpPr>
            <p:nvPr/>
          </p:nvSpPr>
          <p:spPr bwMode="auto">
            <a:xfrm>
              <a:off x="5706" y="10755"/>
              <a:ext cx="176" cy="57"/>
            </a:xfrm>
            <a:custGeom>
              <a:avLst/>
              <a:gdLst>
                <a:gd name="T0" fmla="*/ 3279 w 155"/>
                <a:gd name="T1" fmla="*/ 1145 h 50"/>
                <a:gd name="T2" fmla="*/ 3146 w 155"/>
                <a:gd name="T3" fmla="*/ 0 h 50"/>
                <a:gd name="T4" fmla="*/ 0 w 155"/>
                <a:gd name="T5" fmla="*/ 0 h 50"/>
                <a:gd name="T6" fmla="*/ 206 w 155"/>
                <a:gd name="T7" fmla="*/ 1145 h 50"/>
                <a:gd name="T8" fmla="*/ 3279 w 155"/>
                <a:gd name="T9" fmla="*/ 1145 h 50"/>
                <a:gd name="T10" fmla="*/ 0 60000 65536"/>
                <a:gd name="T11" fmla="*/ 0 60000 65536"/>
                <a:gd name="T12" fmla="*/ 0 60000 65536"/>
                <a:gd name="T13" fmla="*/ 0 60000 65536"/>
                <a:gd name="T14" fmla="*/ 0 60000 65536"/>
                <a:gd name="T15" fmla="*/ 0 w 155"/>
                <a:gd name="T16" fmla="*/ 0 h 50"/>
                <a:gd name="T17" fmla="*/ 155 w 155"/>
                <a:gd name="T18" fmla="*/ 50 h 50"/>
              </a:gdLst>
              <a:ahLst/>
              <a:cxnLst>
                <a:cxn ang="T10">
                  <a:pos x="T0" y="T1"/>
                </a:cxn>
                <a:cxn ang="T11">
                  <a:pos x="T2" y="T3"/>
                </a:cxn>
                <a:cxn ang="T12">
                  <a:pos x="T4" y="T5"/>
                </a:cxn>
                <a:cxn ang="T13">
                  <a:pos x="T6" y="T7"/>
                </a:cxn>
                <a:cxn ang="T14">
                  <a:pos x="T8" y="T9"/>
                </a:cxn>
              </a:cxnLst>
              <a:rect l="T15" t="T16" r="T17" b="T18"/>
              <a:pathLst>
                <a:path w="155" h="50">
                  <a:moveTo>
                    <a:pt x="155" y="50"/>
                  </a:moveTo>
                  <a:lnTo>
                    <a:pt x="149" y="0"/>
                  </a:lnTo>
                  <a:lnTo>
                    <a:pt x="0" y="0"/>
                  </a:lnTo>
                  <a:lnTo>
                    <a:pt x="10" y="50"/>
                  </a:lnTo>
                  <a:lnTo>
                    <a:pt x="155" y="50"/>
                  </a:lnTo>
                  <a:close/>
                </a:path>
              </a:pathLst>
            </a:custGeom>
            <a:solidFill>
              <a:srgbClr val="BFBFBF"/>
            </a:solidFill>
            <a:ln w="1905">
              <a:solidFill>
                <a:srgbClr val="000000"/>
              </a:solidFill>
              <a:round/>
              <a:headEnd/>
              <a:tailEnd/>
            </a:ln>
          </p:spPr>
          <p:txBody>
            <a:bodyPr/>
            <a:lstStyle/>
            <a:p>
              <a:endParaRPr lang="ja-JP" altLang="en-US"/>
            </a:p>
          </p:txBody>
        </p:sp>
        <p:sp>
          <p:nvSpPr>
            <p:cNvPr id="23851" name="Freeform 290"/>
            <p:cNvSpPr>
              <a:spLocks noChangeAspect="1"/>
            </p:cNvSpPr>
            <p:nvPr/>
          </p:nvSpPr>
          <p:spPr bwMode="auto">
            <a:xfrm>
              <a:off x="5653" y="10551"/>
              <a:ext cx="114" cy="50"/>
            </a:xfrm>
            <a:custGeom>
              <a:avLst/>
              <a:gdLst>
                <a:gd name="T0" fmla="*/ 1858 w 101"/>
                <a:gd name="T1" fmla="*/ 955 h 44"/>
                <a:gd name="T2" fmla="*/ 1681 w 101"/>
                <a:gd name="T3" fmla="*/ 0 h 44"/>
                <a:gd name="T4" fmla="*/ 0 w 101"/>
                <a:gd name="T5" fmla="*/ 0 h 44"/>
                <a:gd name="T6" fmla="*/ 159 w 101"/>
                <a:gd name="T7" fmla="*/ 955 h 44"/>
                <a:gd name="T8" fmla="*/ 1858 w 101"/>
                <a:gd name="T9" fmla="*/ 955 h 44"/>
                <a:gd name="T10" fmla="*/ 0 60000 65536"/>
                <a:gd name="T11" fmla="*/ 0 60000 65536"/>
                <a:gd name="T12" fmla="*/ 0 60000 65536"/>
                <a:gd name="T13" fmla="*/ 0 60000 65536"/>
                <a:gd name="T14" fmla="*/ 0 60000 65536"/>
                <a:gd name="T15" fmla="*/ 0 w 101"/>
                <a:gd name="T16" fmla="*/ 0 h 44"/>
                <a:gd name="T17" fmla="*/ 101 w 101"/>
                <a:gd name="T18" fmla="*/ 44 h 44"/>
              </a:gdLst>
              <a:ahLst/>
              <a:cxnLst>
                <a:cxn ang="T10">
                  <a:pos x="T0" y="T1"/>
                </a:cxn>
                <a:cxn ang="T11">
                  <a:pos x="T2" y="T3"/>
                </a:cxn>
                <a:cxn ang="T12">
                  <a:pos x="T4" y="T5"/>
                </a:cxn>
                <a:cxn ang="T13">
                  <a:pos x="T6" y="T7"/>
                </a:cxn>
                <a:cxn ang="T14">
                  <a:pos x="T8" y="T9"/>
                </a:cxn>
              </a:cxnLst>
              <a:rect l="T15" t="T16" r="T17" b="T18"/>
              <a:pathLst>
                <a:path w="101" h="44">
                  <a:moveTo>
                    <a:pt x="101" y="44"/>
                  </a:moveTo>
                  <a:lnTo>
                    <a:pt x="92" y="0"/>
                  </a:lnTo>
                  <a:lnTo>
                    <a:pt x="0" y="0"/>
                  </a:lnTo>
                  <a:lnTo>
                    <a:pt x="9" y="44"/>
                  </a:lnTo>
                  <a:lnTo>
                    <a:pt x="101" y="44"/>
                  </a:lnTo>
                  <a:close/>
                </a:path>
              </a:pathLst>
            </a:custGeom>
            <a:solidFill>
              <a:srgbClr val="BFBFBF"/>
            </a:solidFill>
            <a:ln w="1905">
              <a:solidFill>
                <a:srgbClr val="000000"/>
              </a:solidFill>
              <a:round/>
              <a:headEnd/>
              <a:tailEnd/>
            </a:ln>
          </p:spPr>
          <p:txBody>
            <a:bodyPr/>
            <a:lstStyle/>
            <a:p>
              <a:endParaRPr lang="ja-JP" altLang="en-US"/>
            </a:p>
          </p:txBody>
        </p:sp>
        <p:sp>
          <p:nvSpPr>
            <p:cNvPr id="23852" name="Freeform 291"/>
            <p:cNvSpPr>
              <a:spLocks noChangeAspect="1"/>
            </p:cNvSpPr>
            <p:nvPr/>
          </p:nvSpPr>
          <p:spPr bwMode="auto">
            <a:xfrm>
              <a:off x="5631" y="10795"/>
              <a:ext cx="191" cy="114"/>
            </a:xfrm>
            <a:custGeom>
              <a:avLst/>
              <a:gdLst>
                <a:gd name="T0" fmla="*/ 3657 w 168"/>
                <a:gd name="T1" fmla="*/ 1858 h 101"/>
                <a:gd name="T2" fmla="*/ 3316 w 168"/>
                <a:gd name="T3" fmla="*/ 0 h 101"/>
                <a:gd name="T4" fmla="*/ 0 w 168"/>
                <a:gd name="T5" fmla="*/ 0 h 101"/>
                <a:gd name="T6" fmla="*/ 343 w 168"/>
                <a:gd name="T7" fmla="*/ 1858 h 101"/>
                <a:gd name="T8" fmla="*/ 3657 w 168"/>
                <a:gd name="T9" fmla="*/ 1858 h 101"/>
                <a:gd name="T10" fmla="*/ 0 60000 65536"/>
                <a:gd name="T11" fmla="*/ 0 60000 65536"/>
                <a:gd name="T12" fmla="*/ 0 60000 65536"/>
                <a:gd name="T13" fmla="*/ 0 60000 65536"/>
                <a:gd name="T14" fmla="*/ 0 60000 65536"/>
                <a:gd name="T15" fmla="*/ 0 w 168"/>
                <a:gd name="T16" fmla="*/ 0 h 101"/>
                <a:gd name="T17" fmla="*/ 168 w 168"/>
                <a:gd name="T18" fmla="*/ 101 h 101"/>
              </a:gdLst>
              <a:ahLst/>
              <a:cxnLst>
                <a:cxn ang="T10">
                  <a:pos x="T0" y="T1"/>
                </a:cxn>
                <a:cxn ang="T11">
                  <a:pos x="T2" y="T3"/>
                </a:cxn>
                <a:cxn ang="T12">
                  <a:pos x="T4" y="T5"/>
                </a:cxn>
                <a:cxn ang="T13">
                  <a:pos x="T6" y="T7"/>
                </a:cxn>
                <a:cxn ang="T14">
                  <a:pos x="T8" y="T9"/>
                </a:cxn>
              </a:cxnLst>
              <a:rect l="T15" t="T16" r="T17" b="T18"/>
              <a:pathLst>
                <a:path w="168" h="101">
                  <a:moveTo>
                    <a:pt x="168" y="101"/>
                  </a:moveTo>
                  <a:lnTo>
                    <a:pt x="152" y="0"/>
                  </a:lnTo>
                  <a:lnTo>
                    <a:pt x="0" y="0"/>
                  </a:lnTo>
                  <a:lnTo>
                    <a:pt x="16" y="101"/>
                  </a:lnTo>
                  <a:lnTo>
                    <a:pt x="168" y="101"/>
                  </a:lnTo>
                  <a:close/>
                </a:path>
              </a:pathLst>
            </a:custGeom>
            <a:solidFill>
              <a:srgbClr val="000000"/>
            </a:solidFill>
            <a:ln w="1905">
              <a:solidFill>
                <a:srgbClr val="000000"/>
              </a:solidFill>
              <a:round/>
              <a:headEnd/>
              <a:tailEnd/>
            </a:ln>
          </p:spPr>
          <p:txBody>
            <a:bodyPr/>
            <a:lstStyle/>
            <a:p>
              <a:endParaRPr lang="ja-JP" altLang="en-US"/>
            </a:p>
          </p:txBody>
        </p:sp>
        <p:sp>
          <p:nvSpPr>
            <p:cNvPr id="23853" name="Freeform 292"/>
            <p:cNvSpPr>
              <a:spLocks noChangeAspect="1"/>
            </p:cNvSpPr>
            <p:nvPr/>
          </p:nvSpPr>
          <p:spPr bwMode="auto">
            <a:xfrm>
              <a:off x="5574" y="10601"/>
              <a:ext cx="183" cy="61"/>
            </a:xfrm>
            <a:custGeom>
              <a:avLst/>
              <a:gdLst>
                <a:gd name="T0" fmla="*/ 3025 w 162"/>
                <a:gd name="T1" fmla="*/ 1010 h 54"/>
                <a:gd name="T2" fmla="*/ 2927 w 162"/>
                <a:gd name="T3" fmla="*/ 0 h 54"/>
                <a:gd name="T4" fmla="*/ 0 w 162"/>
                <a:gd name="T5" fmla="*/ 0 h 54"/>
                <a:gd name="T6" fmla="*/ 87 w 162"/>
                <a:gd name="T7" fmla="*/ 1010 h 54"/>
                <a:gd name="T8" fmla="*/ 3025 w 162"/>
                <a:gd name="T9" fmla="*/ 1010 h 54"/>
                <a:gd name="T10" fmla="*/ 0 60000 65536"/>
                <a:gd name="T11" fmla="*/ 0 60000 65536"/>
                <a:gd name="T12" fmla="*/ 0 60000 65536"/>
                <a:gd name="T13" fmla="*/ 0 60000 65536"/>
                <a:gd name="T14" fmla="*/ 0 60000 65536"/>
                <a:gd name="T15" fmla="*/ 0 w 162"/>
                <a:gd name="T16" fmla="*/ 0 h 54"/>
                <a:gd name="T17" fmla="*/ 162 w 162"/>
                <a:gd name="T18" fmla="*/ 54 h 54"/>
              </a:gdLst>
              <a:ahLst/>
              <a:cxnLst>
                <a:cxn ang="T10">
                  <a:pos x="T0" y="T1"/>
                </a:cxn>
                <a:cxn ang="T11">
                  <a:pos x="T2" y="T3"/>
                </a:cxn>
                <a:cxn ang="T12">
                  <a:pos x="T4" y="T5"/>
                </a:cxn>
                <a:cxn ang="T13">
                  <a:pos x="T6" y="T7"/>
                </a:cxn>
                <a:cxn ang="T14">
                  <a:pos x="T8" y="T9"/>
                </a:cxn>
              </a:cxnLst>
              <a:rect l="T15" t="T16" r="T17" b="T18"/>
              <a:pathLst>
                <a:path w="162" h="54">
                  <a:moveTo>
                    <a:pt x="162" y="54"/>
                  </a:moveTo>
                  <a:lnTo>
                    <a:pt x="158" y="0"/>
                  </a:lnTo>
                  <a:lnTo>
                    <a:pt x="0" y="0"/>
                  </a:lnTo>
                  <a:lnTo>
                    <a:pt x="4" y="54"/>
                  </a:lnTo>
                  <a:lnTo>
                    <a:pt x="162" y="54"/>
                  </a:lnTo>
                  <a:close/>
                </a:path>
              </a:pathLst>
            </a:custGeom>
            <a:solidFill>
              <a:srgbClr val="7F7F7F"/>
            </a:solidFill>
            <a:ln w="1905">
              <a:solidFill>
                <a:srgbClr val="000000"/>
              </a:solidFill>
              <a:round/>
              <a:headEnd/>
              <a:tailEnd/>
            </a:ln>
          </p:spPr>
          <p:txBody>
            <a:bodyPr/>
            <a:lstStyle/>
            <a:p>
              <a:endParaRPr lang="ja-JP" altLang="en-US"/>
            </a:p>
          </p:txBody>
        </p:sp>
        <p:sp>
          <p:nvSpPr>
            <p:cNvPr id="23854" name="Freeform 293"/>
            <p:cNvSpPr>
              <a:spLocks noChangeAspect="1"/>
            </p:cNvSpPr>
            <p:nvPr/>
          </p:nvSpPr>
          <p:spPr bwMode="auto">
            <a:xfrm>
              <a:off x="5481" y="10762"/>
              <a:ext cx="119" cy="119"/>
            </a:xfrm>
            <a:custGeom>
              <a:avLst/>
              <a:gdLst>
                <a:gd name="T0" fmla="*/ 2116 w 105"/>
                <a:gd name="T1" fmla="*/ 2116 h 105"/>
                <a:gd name="T2" fmla="*/ 1727 w 105"/>
                <a:gd name="T3" fmla="*/ 0 h 105"/>
                <a:gd name="T4" fmla="*/ 0 w 105"/>
                <a:gd name="T5" fmla="*/ 0 h 105"/>
                <a:gd name="T6" fmla="*/ 186 w 105"/>
                <a:gd name="T7" fmla="*/ 2116 h 105"/>
                <a:gd name="T8" fmla="*/ 2116 w 105"/>
                <a:gd name="T9" fmla="*/ 2116 h 105"/>
                <a:gd name="T10" fmla="*/ 0 60000 65536"/>
                <a:gd name="T11" fmla="*/ 0 60000 65536"/>
                <a:gd name="T12" fmla="*/ 0 60000 65536"/>
                <a:gd name="T13" fmla="*/ 0 60000 65536"/>
                <a:gd name="T14" fmla="*/ 0 60000 65536"/>
                <a:gd name="T15" fmla="*/ 0 w 105"/>
                <a:gd name="T16" fmla="*/ 0 h 105"/>
                <a:gd name="T17" fmla="*/ 105 w 105"/>
                <a:gd name="T18" fmla="*/ 105 h 105"/>
              </a:gdLst>
              <a:ahLst/>
              <a:cxnLst>
                <a:cxn ang="T10">
                  <a:pos x="T0" y="T1"/>
                </a:cxn>
                <a:cxn ang="T11">
                  <a:pos x="T2" y="T3"/>
                </a:cxn>
                <a:cxn ang="T12">
                  <a:pos x="T4" y="T5"/>
                </a:cxn>
                <a:cxn ang="T13">
                  <a:pos x="T6" y="T7"/>
                </a:cxn>
                <a:cxn ang="T14">
                  <a:pos x="T8" y="T9"/>
                </a:cxn>
              </a:cxnLst>
              <a:rect l="T15" t="T16" r="T17" b="T18"/>
              <a:pathLst>
                <a:path w="105" h="105">
                  <a:moveTo>
                    <a:pt x="105" y="105"/>
                  </a:moveTo>
                  <a:lnTo>
                    <a:pt x="86" y="0"/>
                  </a:lnTo>
                  <a:lnTo>
                    <a:pt x="0" y="0"/>
                  </a:lnTo>
                  <a:lnTo>
                    <a:pt x="10" y="105"/>
                  </a:lnTo>
                  <a:lnTo>
                    <a:pt x="105" y="105"/>
                  </a:lnTo>
                  <a:close/>
                </a:path>
              </a:pathLst>
            </a:custGeom>
            <a:solidFill>
              <a:srgbClr val="7F7F7F"/>
            </a:solidFill>
            <a:ln w="1905">
              <a:solidFill>
                <a:srgbClr val="000000"/>
              </a:solidFill>
              <a:round/>
              <a:headEnd/>
              <a:tailEnd/>
            </a:ln>
          </p:spPr>
          <p:txBody>
            <a:bodyPr/>
            <a:lstStyle/>
            <a:p>
              <a:endParaRPr lang="ja-JP" altLang="en-US"/>
            </a:p>
          </p:txBody>
        </p:sp>
        <p:sp>
          <p:nvSpPr>
            <p:cNvPr id="23855" name="Freeform 294"/>
            <p:cNvSpPr>
              <a:spLocks noChangeAspect="1"/>
            </p:cNvSpPr>
            <p:nvPr/>
          </p:nvSpPr>
          <p:spPr bwMode="auto">
            <a:xfrm>
              <a:off x="5696" y="10613"/>
              <a:ext cx="164" cy="81"/>
            </a:xfrm>
            <a:custGeom>
              <a:avLst/>
              <a:gdLst>
                <a:gd name="T0" fmla="*/ 2776 w 145"/>
                <a:gd name="T1" fmla="*/ 1206 h 72"/>
                <a:gd name="T2" fmla="*/ 2481 w 145"/>
                <a:gd name="T3" fmla="*/ 0 h 72"/>
                <a:gd name="T4" fmla="*/ 0 w 145"/>
                <a:gd name="T5" fmla="*/ 0 h 72"/>
                <a:gd name="T6" fmla="*/ 302 w 145"/>
                <a:gd name="T7" fmla="*/ 1206 h 72"/>
                <a:gd name="T8" fmla="*/ 2776 w 145"/>
                <a:gd name="T9" fmla="*/ 1206 h 72"/>
                <a:gd name="T10" fmla="*/ 0 60000 65536"/>
                <a:gd name="T11" fmla="*/ 0 60000 65536"/>
                <a:gd name="T12" fmla="*/ 0 60000 65536"/>
                <a:gd name="T13" fmla="*/ 0 60000 65536"/>
                <a:gd name="T14" fmla="*/ 0 60000 65536"/>
                <a:gd name="T15" fmla="*/ 0 w 145"/>
                <a:gd name="T16" fmla="*/ 0 h 72"/>
                <a:gd name="T17" fmla="*/ 145 w 145"/>
                <a:gd name="T18" fmla="*/ 72 h 72"/>
              </a:gdLst>
              <a:ahLst/>
              <a:cxnLst>
                <a:cxn ang="T10">
                  <a:pos x="T0" y="T1"/>
                </a:cxn>
                <a:cxn ang="T11">
                  <a:pos x="T2" y="T3"/>
                </a:cxn>
                <a:cxn ang="T12">
                  <a:pos x="T4" y="T5"/>
                </a:cxn>
                <a:cxn ang="T13">
                  <a:pos x="T6" y="T7"/>
                </a:cxn>
                <a:cxn ang="T14">
                  <a:pos x="T8" y="T9"/>
                </a:cxn>
              </a:cxnLst>
              <a:rect l="T15" t="T16" r="T17" b="T18"/>
              <a:pathLst>
                <a:path w="145" h="72">
                  <a:moveTo>
                    <a:pt x="145" y="72"/>
                  </a:moveTo>
                  <a:lnTo>
                    <a:pt x="129" y="0"/>
                  </a:lnTo>
                  <a:lnTo>
                    <a:pt x="0" y="0"/>
                  </a:lnTo>
                  <a:lnTo>
                    <a:pt x="16" y="72"/>
                  </a:lnTo>
                  <a:lnTo>
                    <a:pt x="145" y="72"/>
                  </a:lnTo>
                  <a:close/>
                </a:path>
              </a:pathLst>
            </a:custGeom>
            <a:solidFill>
              <a:srgbClr val="000000"/>
            </a:solidFill>
            <a:ln w="1905">
              <a:solidFill>
                <a:srgbClr val="000000"/>
              </a:solidFill>
              <a:round/>
              <a:headEnd/>
              <a:tailEnd/>
            </a:ln>
          </p:spPr>
          <p:txBody>
            <a:bodyPr/>
            <a:lstStyle/>
            <a:p>
              <a:endParaRPr lang="ja-JP" altLang="en-US"/>
            </a:p>
          </p:txBody>
        </p:sp>
        <p:sp>
          <p:nvSpPr>
            <p:cNvPr id="23856" name="Freeform 295"/>
            <p:cNvSpPr>
              <a:spLocks noChangeAspect="1"/>
            </p:cNvSpPr>
            <p:nvPr/>
          </p:nvSpPr>
          <p:spPr bwMode="auto">
            <a:xfrm>
              <a:off x="5277" y="10755"/>
              <a:ext cx="204" cy="72"/>
            </a:xfrm>
            <a:custGeom>
              <a:avLst/>
              <a:gdLst>
                <a:gd name="T0" fmla="*/ 3635 w 180"/>
                <a:gd name="T1" fmla="*/ 1544 h 63"/>
                <a:gd name="T2" fmla="*/ 3448 w 180"/>
                <a:gd name="T3" fmla="*/ 0 h 63"/>
                <a:gd name="T4" fmla="*/ 0 w 180"/>
                <a:gd name="T5" fmla="*/ 0 h 63"/>
                <a:gd name="T6" fmla="*/ 186 w 180"/>
                <a:gd name="T7" fmla="*/ 1544 h 63"/>
                <a:gd name="T8" fmla="*/ 3635 w 180"/>
                <a:gd name="T9" fmla="*/ 1544 h 63"/>
                <a:gd name="T10" fmla="*/ 0 60000 65536"/>
                <a:gd name="T11" fmla="*/ 0 60000 65536"/>
                <a:gd name="T12" fmla="*/ 0 60000 65536"/>
                <a:gd name="T13" fmla="*/ 0 60000 65536"/>
                <a:gd name="T14" fmla="*/ 0 60000 65536"/>
                <a:gd name="T15" fmla="*/ 0 w 180"/>
                <a:gd name="T16" fmla="*/ 0 h 63"/>
                <a:gd name="T17" fmla="*/ 180 w 180"/>
                <a:gd name="T18" fmla="*/ 63 h 63"/>
              </a:gdLst>
              <a:ahLst/>
              <a:cxnLst>
                <a:cxn ang="T10">
                  <a:pos x="T0" y="T1"/>
                </a:cxn>
                <a:cxn ang="T11">
                  <a:pos x="T2" y="T3"/>
                </a:cxn>
                <a:cxn ang="T12">
                  <a:pos x="T4" y="T5"/>
                </a:cxn>
                <a:cxn ang="T13">
                  <a:pos x="T6" y="T7"/>
                </a:cxn>
                <a:cxn ang="T14">
                  <a:pos x="T8" y="T9"/>
                </a:cxn>
              </a:cxnLst>
              <a:rect l="T15" t="T16" r="T17" b="T18"/>
              <a:pathLst>
                <a:path w="180" h="63">
                  <a:moveTo>
                    <a:pt x="180" y="63"/>
                  </a:moveTo>
                  <a:lnTo>
                    <a:pt x="171" y="0"/>
                  </a:lnTo>
                  <a:lnTo>
                    <a:pt x="0" y="0"/>
                  </a:lnTo>
                  <a:lnTo>
                    <a:pt x="10" y="63"/>
                  </a:lnTo>
                  <a:lnTo>
                    <a:pt x="180" y="63"/>
                  </a:lnTo>
                  <a:close/>
                </a:path>
              </a:pathLst>
            </a:custGeom>
            <a:solidFill>
              <a:srgbClr val="BEAB6F"/>
            </a:solidFill>
            <a:ln w="1905">
              <a:solidFill>
                <a:srgbClr val="000000"/>
              </a:solidFill>
              <a:round/>
              <a:headEnd/>
              <a:tailEnd/>
            </a:ln>
          </p:spPr>
          <p:txBody>
            <a:bodyPr/>
            <a:lstStyle/>
            <a:p>
              <a:endParaRPr lang="ja-JP" altLang="en-US"/>
            </a:p>
          </p:txBody>
        </p:sp>
        <p:sp>
          <p:nvSpPr>
            <p:cNvPr id="23857" name="Freeform 296"/>
            <p:cNvSpPr>
              <a:spLocks noChangeAspect="1"/>
            </p:cNvSpPr>
            <p:nvPr/>
          </p:nvSpPr>
          <p:spPr bwMode="auto">
            <a:xfrm>
              <a:off x="5663" y="10863"/>
              <a:ext cx="148" cy="82"/>
            </a:xfrm>
            <a:custGeom>
              <a:avLst/>
              <a:gdLst>
                <a:gd name="T0" fmla="*/ 2887 w 130"/>
                <a:gd name="T1" fmla="*/ 1632 h 72"/>
                <a:gd name="T2" fmla="*/ 2727 w 130"/>
                <a:gd name="T3" fmla="*/ 0 h 72"/>
                <a:gd name="T4" fmla="*/ 0 w 130"/>
                <a:gd name="T5" fmla="*/ 0 h 72"/>
                <a:gd name="T6" fmla="*/ 150 w 130"/>
                <a:gd name="T7" fmla="*/ 1632 h 72"/>
                <a:gd name="T8" fmla="*/ 2887 w 130"/>
                <a:gd name="T9" fmla="*/ 1632 h 72"/>
                <a:gd name="T10" fmla="*/ 0 60000 65536"/>
                <a:gd name="T11" fmla="*/ 0 60000 65536"/>
                <a:gd name="T12" fmla="*/ 0 60000 65536"/>
                <a:gd name="T13" fmla="*/ 0 60000 65536"/>
                <a:gd name="T14" fmla="*/ 0 60000 65536"/>
                <a:gd name="T15" fmla="*/ 0 w 130"/>
                <a:gd name="T16" fmla="*/ 0 h 72"/>
                <a:gd name="T17" fmla="*/ 130 w 130"/>
                <a:gd name="T18" fmla="*/ 72 h 72"/>
              </a:gdLst>
              <a:ahLst/>
              <a:cxnLst>
                <a:cxn ang="T10">
                  <a:pos x="T0" y="T1"/>
                </a:cxn>
                <a:cxn ang="T11">
                  <a:pos x="T2" y="T3"/>
                </a:cxn>
                <a:cxn ang="T12">
                  <a:pos x="T4" y="T5"/>
                </a:cxn>
                <a:cxn ang="T13">
                  <a:pos x="T6" y="T7"/>
                </a:cxn>
                <a:cxn ang="T14">
                  <a:pos x="T8" y="T9"/>
                </a:cxn>
              </a:cxnLst>
              <a:rect l="T15" t="T16" r="T17" b="T18"/>
              <a:pathLst>
                <a:path w="130" h="72">
                  <a:moveTo>
                    <a:pt x="130" y="72"/>
                  </a:moveTo>
                  <a:lnTo>
                    <a:pt x="121" y="0"/>
                  </a:lnTo>
                  <a:lnTo>
                    <a:pt x="0" y="0"/>
                  </a:lnTo>
                  <a:lnTo>
                    <a:pt x="7" y="72"/>
                  </a:lnTo>
                  <a:lnTo>
                    <a:pt x="130" y="72"/>
                  </a:lnTo>
                  <a:close/>
                </a:path>
              </a:pathLst>
            </a:custGeom>
            <a:solidFill>
              <a:srgbClr val="7F999C"/>
            </a:solidFill>
            <a:ln w="1905">
              <a:solidFill>
                <a:srgbClr val="000000"/>
              </a:solidFill>
              <a:round/>
              <a:headEnd/>
              <a:tailEnd/>
            </a:ln>
          </p:spPr>
          <p:txBody>
            <a:bodyPr/>
            <a:lstStyle/>
            <a:p>
              <a:endParaRPr lang="ja-JP" altLang="en-US"/>
            </a:p>
          </p:txBody>
        </p:sp>
        <p:sp>
          <p:nvSpPr>
            <p:cNvPr id="23858" name="Freeform 297"/>
            <p:cNvSpPr>
              <a:spLocks noChangeAspect="1"/>
            </p:cNvSpPr>
            <p:nvPr/>
          </p:nvSpPr>
          <p:spPr bwMode="auto">
            <a:xfrm>
              <a:off x="5116" y="10613"/>
              <a:ext cx="154" cy="92"/>
            </a:xfrm>
            <a:custGeom>
              <a:avLst/>
              <a:gdLst>
                <a:gd name="T0" fmla="*/ 2687 w 136"/>
                <a:gd name="T1" fmla="*/ 1298 h 82"/>
                <a:gd name="T2" fmla="*/ 2547 w 136"/>
                <a:gd name="T3" fmla="*/ 0 h 82"/>
                <a:gd name="T4" fmla="*/ 0 w 136"/>
                <a:gd name="T5" fmla="*/ 0 h 82"/>
                <a:gd name="T6" fmla="*/ 3 w 136"/>
                <a:gd name="T7" fmla="*/ 1298 h 82"/>
                <a:gd name="T8" fmla="*/ 2687 w 136"/>
                <a:gd name="T9" fmla="*/ 1298 h 82"/>
                <a:gd name="T10" fmla="*/ 0 60000 65536"/>
                <a:gd name="T11" fmla="*/ 0 60000 65536"/>
                <a:gd name="T12" fmla="*/ 0 60000 65536"/>
                <a:gd name="T13" fmla="*/ 0 60000 65536"/>
                <a:gd name="T14" fmla="*/ 0 60000 65536"/>
                <a:gd name="T15" fmla="*/ 0 w 136"/>
                <a:gd name="T16" fmla="*/ 0 h 82"/>
                <a:gd name="T17" fmla="*/ 136 w 136"/>
                <a:gd name="T18" fmla="*/ 82 h 82"/>
              </a:gdLst>
              <a:ahLst/>
              <a:cxnLst>
                <a:cxn ang="T10">
                  <a:pos x="T0" y="T1"/>
                </a:cxn>
                <a:cxn ang="T11">
                  <a:pos x="T2" y="T3"/>
                </a:cxn>
                <a:cxn ang="T12">
                  <a:pos x="T4" y="T5"/>
                </a:cxn>
                <a:cxn ang="T13">
                  <a:pos x="T6" y="T7"/>
                </a:cxn>
                <a:cxn ang="T14">
                  <a:pos x="T8" y="T9"/>
                </a:cxn>
              </a:cxnLst>
              <a:rect l="T15" t="T16" r="T17" b="T18"/>
              <a:pathLst>
                <a:path w="136" h="82">
                  <a:moveTo>
                    <a:pt x="136" y="82"/>
                  </a:moveTo>
                  <a:lnTo>
                    <a:pt x="129" y="0"/>
                  </a:lnTo>
                  <a:lnTo>
                    <a:pt x="0" y="0"/>
                  </a:lnTo>
                  <a:lnTo>
                    <a:pt x="3" y="82"/>
                  </a:lnTo>
                  <a:lnTo>
                    <a:pt x="136" y="82"/>
                  </a:lnTo>
                  <a:close/>
                </a:path>
              </a:pathLst>
            </a:custGeom>
            <a:solidFill>
              <a:srgbClr val="7F7F7F"/>
            </a:solidFill>
            <a:ln w="1905">
              <a:solidFill>
                <a:srgbClr val="000000"/>
              </a:solidFill>
              <a:round/>
              <a:headEnd/>
              <a:tailEnd/>
            </a:ln>
          </p:spPr>
          <p:txBody>
            <a:bodyPr/>
            <a:lstStyle/>
            <a:p>
              <a:endParaRPr lang="ja-JP" altLang="en-US"/>
            </a:p>
          </p:txBody>
        </p:sp>
        <p:sp>
          <p:nvSpPr>
            <p:cNvPr id="23859" name="Rectangle 298"/>
            <p:cNvSpPr>
              <a:spLocks noChangeAspect="1" noChangeArrowheads="1"/>
            </p:cNvSpPr>
            <p:nvPr/>
          </p:nvSpPr>
          <p:spPr bwMode="auto">
            <a:xfrm>
              <a:off x="7616" y="10996"/>
              <a:ext cx="97" cy="35"/>
            </a:xfrm>
            <a:prstGeom prst="rect">
              <a:avLst/>
            </a:prstGeom>
            <a:solidFill>
              <a:srgbClr val="BEAB6F"/>
            </a:solidFill>
            <a:ln w="1905">
              <a:solidFill>
                <a:srgbClr val="000000"/>
              </a:solidFill>
              <a:miter lim="800000"/>
              <a:headEnd/>
              <a:tailEnd/>
            </a:ln>
          </p:spPr>
          <p:txBody>
            <a:bodyPr/>
            <a:lstStyle/>
            <a:p>
              <a:pPr algn="ctr"/>
              <a:endParaRPr lang="ja-JP" altLang="en-US" b="0" u="none">
                <a:solidFill>
                  <a:schemeClr val="tx1"/>
                </a:solidFill>
                <a:latin typeface="Arial" pitchFamily="34" charset="0"/>
              </a:endParaRPr>
            </a:p>
          </p:txBody>
        </p:sp>
        <p:sp>
          <p:nvSpPr>
            <p:cNvPr id="23860" name="Freeform 299"/>
            <p:cNvSpPr>
              <a:spLocks noChangeAspect="1"/>
            </p:cNvSpPr>
            <p:nvPr/>
          </p:nvSpPr>
          <p:spPr bwMode="auto">
            <a:xfrm>
              <a:off x="7774" y="10971"/>
              <a:ext cx="89" cy="35"/>
            </a:xfrm>
            <a:custGeom>
              <a:avLst/>
              <a:gdLst>
                <a:gd name="T0" fmla="*/ 0 w 79"/>
                <a:gd name="T1" fmla="*/ 574 h 31"/>
                <a:gd name="T2" fmla="*/ 0 w 79"/>
                <a:gd name="T3" fmla="*/ 0 h 31"/>
                <a:gd name="T4" fmla="*/ 1342 w 79"/>
                <a:gd name="T5" fmla="*/ 0 h 31"/>
                <a:gd name="T6" fmla="*/ 1377 w 79"/>
                <a:gd name="T7" fmla="*/ 574 h 31"/>
                <a:gd name="T8" fmla="*/ 0 w 79"/>
                <a:gd name="T9" fmla="*/ 574 h 31"/>
                <a:gd name="T10" fmla="*/ 0 60000 65536"/>
                <a:gd name="T11" fmla="*/ 0 60000 65536"/>
                <a:gd name="T12" fmla="*/ 0 60000 65536"/>
                <a:gd name="T13" fmla="*/ 0 60000 65536"/>
                <a:gd name="T14" fmla="*/ 0 60000 65536"/>
                <a:gd name="T15" fmla="*/ 0 w 79"/>
                <a:gd name="T16" fmla="*/ 0 h 31"/>
                <a:gd name="T17" fmla="*/ 79 w 79"/>
                <a:gd name="T18" fmla="*/ 31 h 31"/>
              </a:gdLst>
              <a:ahLst/>
              <a:cxnLst>
                <a:cxn ang="T10">
                  <a:pos x="T0" y="T1"/>
                </a:cxn>
                <a:cxn ang="T11">
                  <a:pos x="T2" y="T3"/>
                </a:cxn>
                <a:cxn ang="T12">
                  <a:pos x="T4" y="T5"/>
                </a:cxn>
                <a:cxn ang="T13">
                  <a:pos x="T6" y="T7"/>
                </a:cxn>
                <a:cxn ang="T14">
                  <a:pos x="T8" y="T9"/>
                </a:cxn>
              </a:cxnLst>
              <a:rect l="T15" t="T16" r="T17" b="T18"/>
              <a:pathLst>
                <a:path w="79" h="31">
                  <a:moveTo>
                    <a:pt x="0" y="31"/>
                  </a:moveTo>
                  <a:lnTo>
                    <a:pt x="0" y="0"/>
                  </a:lnTo>
                  <a:lnTo>
                    <a:pt x="76" y="0"/>
                  </a:lnTo>
                  <a:lnTo>
                    <a:pt x="79" y="31"/>
                  </a:lnTo>
                  <a:lnTo>
                    <a:pt x="0" y="31"/>
                  </a:lnTo>
                  <a:close/>
                </a:path>
              </a:pathLst>
            </a:custGeom>
            <a:solidFill>
              <a:srgbClr val="BEADBB"/>
            </a:solidFill>
            <a:ln w="1905">
              <a:solidFill>
                <a:srgbClr val="000000"/>
              </a:solidFill>
              <a:round/>
              <a:headEnd/>
              <a:tailEnd/>
            </a:ln>
          </p:spPr>
          <p:txBody>
            <a:bodyPr/>
            <a:lstStyle/>
            <a:p>
              <a:endParaRPr lang="ja-JP" altLang="en-US"/>
            </a:p>
          </p:txBody>
        </p:sp>
        <p:pic>
          <p:nvPicPr>
            <p:cNvPr id="23861" name="Picture 300"/>
            <p:cNvPicPr>
              <a:picLocks noChangeAspect="1" noChangeArrowheads="1"/>
            </p:cNvPicPr>
            <p:nvPr/>
          </p:nvPicPr>
          <p:blipFill>
            <a:blip r:embed="rId28" cstate="print"/>
            <a:srcRect/>
            <a:stretch>
              <a:fillRect/>
            </a:stretch>
          </p:blipFill>
          <p:spPr bwMode="auto">
            <a:xfrm>
              <a:off x="7672" y="10934"/>
              <a:ext cx="121" cy="116"/>
            </a:xfrm>
            <a:prstGeom prst="rect">
              <a:avLst/>
            </a:prstGeom>
            <a:noFill/>
            <a:ln w="9525">
              <a:noFill/>
              <a:miter lim="800000"/>
              <a:headEnd/>
              <a:tailEnd/>
            </a:ln>
          </p:spPr>
        </p:pic>
        <p:pic>
          <p:nvPicPr>
            <p:cNvPr id="23862" name="Picture 301"/>
            <p:cNvPicPr>
              <a:picLocks noChangeAspect="1" noChangeArrowheads="1"/>
            </p:cNvPicPr>
            <p:nvPr/>
          </p:nvPicPr>
          <p:blipFill>
            <a:blip r:embed="rId29" cstate="print"/>
            <a:srcRect/>
            <a:stretch>
              <a:fillRect/>
            </a:stretch>
          </p:blipFill>
          <p:spPr bwMode="auto">
            <a:xfrm>
              <a:off x="7672" y="10934"/>
              <a:ext cx="121" cy="116"/>
            </a:xfrm>
            <a:prstGeom prst="rect">
              <a:avLst/>
            </a:prstGeom>
            <a:noFill/>
            <a:ln w="9525">
              <a:noFill/>
              <a:miter lim="800000"/>
              <a:headEnd/>
              <a:tailEnd/>
            </a:ln>
          </p:spPr>
        </p:pic>
        <p:sp>
          <p:nvSpPr>
            <p:cNvPr id="23863" name="Rectangle 302"/>
            <p:cNvSpPr>
              <a:spLocks noChangeAspect="1" noChangeArrowheads="1"/>
            </p:cNvSpPr>
            <p:nvPr/>
          </p:nvSpPr>
          <p:spPr bwMode="auto">
            <a:xfrm>
              <a:off x="7888" y="10945"/>
              <a:ext cx="93" cy="39"/>
            </a:xfrm>
            <a:prstGeom prst="rect">
              <a:avLst/>
            </a:prstGeom>
            <a:solidFill>
              <a:srgbClr val="BEAB6F"/>
            </a:solidFill>
            <a:ln w="1905">
              <a:solidFill>
                <a:srgbClr val="000000"/>
              </a:solidFill>
              <a:miter lim="800000"/>
              <a:headEnd/>
              <a:tailEnd/>
            </a:ln>
          </p:spPr>
          <p:txBody>
            <a:bodyPr/>
            <a:lstStyle/>
            <a:p>
              <a:pPr algn="ctr"/>
              <a:endParaRPr lang="ja-JP" altLang="en-US" b="0" u="none">
                <a:solidFill>
                  <a:schemeClr val="tx1"/>
                </a:solidFill>
                <a:latin typeface="Arial" pitchFamily="34" charset="0"/>
              </a:endParaRPr>
            </a:p>
          </p:txBody>
        </p:sp>
        <p:sp>
          <p:nvSpPr>
            <p:cNvPr id="23864" name="Rectangle 303"/>
            <p:cNvSpPr>
              <a:spLocks noChangeAspect="1" noChangeArrowheads="1"/>
            </p:cNvSpPr>
            <p:nvPr/>
          </p:nvSpPr>
          <p:spPr bwMode="auto">
            <a:xfrm>
              <a:off x="7752" y="10996"/>
              <a:ext cx="68" cy="53"/>
            </a:xfrm>
            <a:prstGeom prst="rect">
              <a:avLst/>
            </a:prstGeom>
            <a:solidFill>
              <a:srgbClr val="7F999C"/>
            </a:solidFill>
            <a:ln w="1905">
              <a:solidFill>
                <a:srgbClr val="000000"/>
              </a:solidFill>
              <a:miter lim="800000"/>
              <a:headEnd/>
              <a:tailEnd/>
            </a:ln>
          </p:spPr>
          <p:txBody>
            <a:bodyPr/>
            <a:lstStyle/>
            <a:p>
              <a:pPr algn="ctr"/>
              <a:endParaRPr lang="ja-JP" altLang="en-US" b="0" u="none">
                <a:solidFill>
                  <a:schemeClr val="tx1"/>
                </a:solidFill>
                <a:latin typeface="Arial" pitchFamily="34" charset="0"/>
              </a:endParaRPr>
            </a:p>
          </p:txBody>
        </p:sp>
        <p:sp>
          <p:nvSpPr>
            <p:cNvPr id="23865" name="Rectangle 304"/>
            <p:cNvSpPr>
              <a:spLocks noChangeAspect="1" noChangeArrowheads="1"/>
            </p:cNvSpPr>
            <p:nvPr/>
          </p:nvSpPr>
          <p:spPr bwMode="auto">
            <a:xfrm>
              <a:off x="7918" y="11056"/>
              <a:ext cx="81" cy="43"/>
            </a:xfrm>
            <a:prstGeom prst="rect">
              <a:avLst/>
            </a:prstGeom>
            <a:solidFill>
              <a:srgbClr val="404040"/>
            </a:solidFill>
            <a:ln w="1905">
              <a:solidFill>
                <a:srgbClr val="000000"/>
              </a:solidFill>
              <a:miter lim="800000"/>
              <a:headEnd/>
              <a:tailEnd/>
            </a:ln>
          </p:spPr>
          <p:txBody>
            <a:bodyPr/>
            <a:lstStyle/>
            <a:p>
              <a:pPr algn="ctr"/>
              <a:endParaRPr lang="ja-JP" altLang="en-US" b="0" u="none">
                <a:solidFill>
                  <a:schemeClr val="tx1"/>
                </a:solidFill>
                <a:latin typeface="Arial" pitchFamily="34" charset="0"/>
              </a:endParaRPr>
            </a:p>
          </p:txBody>
        </p:sp>
        <p:sp>
          <p:nvSpPr>
            <p:cNvPr id="23866" name="Freeform 305"/>
            <p:cNvSpPr>
              <a:spLocks noChangeAspect="1"/>
            </p:cNvSpPr>
            <p:nvPr/>
          </p:nvSpPr>
          <p:spPr bwMode="auto">
            <a:xfrm>
              <a:off x="7849" y="11039"/>
              <a:ext cx="36" cy="81"/>
            </a:xfrm>
            <a:custGeom>
              <a:avLst/>
              <a:gdLst>
                <a:gd name="T0" fmla="*/ 0 w 32"/>
                <a:gd name="T1" fmla="*/ 1206 h 72"/>
                <a:gd name="T2" fmla="*/ 0 w 32"/>
                <a:gd name="T3" fmla="*/ 0 h 72"/>
                <a:gd name="T4" fmla="*/ 489 w 32"/>
                <a:gd name="T5" fmla="*/ 0 h 72"/>
                <a:gd name="T6" fmla="*/ 529 w 32"/>
                <a:gd name="T7" fmla="*/ 1206 h 72"/>
                <a:gd name="T8" fmla="*/ 0 w 32"/>
                <a:gd name="T9" fmla="*/ 1206 h 72"/>
                <a:gd name="T10" fmla="*/ 0 60000 65536"/>
                <a:gd name="T11" fmla="*/ 0 60000 65536"/>
                <a:gd name="T12" fmla="*/ 0 60000 65536"/>
                <a:gd name="T13" fmla="*/ 0 60000 65536"/>
                <a:gd name="T14" fmla="*/ 0 60000 65536"/>
                <a:gd name="T15" fmla="*/ 0 w 32"/>
                <a:gd name="T16" fmla="*/ 0 h 72"/>
                <a:gd name="T17" fmla="*/ 32 w 32"/>
                <a:gd name="T18" fmla="*/ 72 h 72"/>
              </a:gdLst>
              <a:ahLst/>
              <a:cxnLst>
                <a:cxn ang="T10">
                  <a:pos x="T0" y="T1"/>
                </a:cxn>
                <a:cxn ang="T11">
                  <a:pos x="T2" y="T3"/>
                </a:cxn>
                <a:cxn ang="T12">
                  <a:pos x="T4" y="T5"/>
                </a:cxn>
                <a:cxn ang="T13">
                  <a:pos x="T6" y="T7"/>
                </a:cxn>
                <a:cxn ang="T14">
                  <a:pos x="T8" y="T9"/>
                </a:cxn>
              </a:cxnLst>
              <a:rect l="T15" t="T16" r="T17" b="T18"/>
              <a:pathLst>
                <a:path w="32" h="72">
                  <a:moveTo>
                    <a:pt x="0" y="72"/>
                  </a:moveTo>
                  <a:lnTo>
                    <a:pt x="0" y="0"/>
                  </a:lnTo>
                  <a:lnTo>
                    <a:pt x="29" y="0"/>
                  </a:lnTo>
                  <a:lnTo>
                    <a:pt x="32" y="72"/>
                  </a:lnTo>
                  <a:lnTo>
                    <a:pt x="0" y="72"/>
                  </a:lnTo>
                  <a:close/>
                </a:path>
              </a:pathLst>
            </a:custGeom>
            <a:solidFill>
              <a:srgbClr val="BECAC7"/>
            </a:solidFill>
            <a:ln w="1905">
              <a:solidFill>
                <a:srgbClr val="000000"/>
              </a:solidFill>
              <a:round/>
              <a:headEnd/>
              <a:tailEnd/>
            </a:ln>
          </p:spPr>
          <p:txBody>
            <a:bodyPr/>
            <a:lstStyle/>
            <a:p>
              <a:endParaRPr lang="ja-JP" altLang="en-US"/>
            </a:p>
          </p:txBody>
        </p:sp>
        <p:sp>
          <p:nvSpPr>
            <p:cNvPr id="23867" name="Freeform 306"/>
            <p:cNvSpPr>
              <a:spLocks noChangeAspect="1"/>
            </p:cNvSpPr>
            <p:nvPr/>
          </p:nvSpPr>
          <p:spPr bwMode="auto">
            <a:xfrm>
              <a:off x="7702" y="10977"/>
              <a:ext cx="2" cy="43"/>
            </a:xfrm>
            <a:custGeom>
              <a:avLst/>
              <a:gdLst>
                <a:gd name="T0" fmla="*/ 0 w 2"/>
                <a:gd name="T1" fmla="*/ 0 h 38"/>
                <a:gd name="T2" fmla="*/ 0 w 2"/>
                <a:gd name="T3" fmla="*/ 164 h 38"/>
                <a:gd name="T4" fmla="*/ 0 w 2"/>
                <a:gd name="T5" fmla="*/ 733 h 38"/>
                <a:gd name="T6" fmla="*/ 0 w 2"/>
                <a:gd name="T7" fmla="*/ 304 h 38"/>
                <a:gd name="T8" fmla="*/ 0 w 2"/>
                <a:gd name="T9" fmla="*/ 0 h 38"/>
                <a:gd name="T10" fmla="*/ 0 60000 65536"/>
                <a:gd name="T11" fmla="*/ 0 60000 65536"/>
                <a:gd name="T12" fmla="*/ 0 60000 65536"/>
                <a:gd name="T13" fmla="*/ 0 60000 65536"/>
                <a:gd name="T14" fmla="*/ 0 60000 65536"/>
                <a:gd name="T15" fmla="*/ 0 w 2"/>
                <a:gd name="T16" fmla="*/ 0 h 38"/>
                <a:gd name="T17" fmla="*/ 2 w 2"/>
                <a:gd name="T18" fmla="*/ 38 h 38"/>
              </a:gdLst>
              <a:ahLst/>
              <a:cxnLst>
                <a:cxn ang="T10">
                  <a:pos x="T0" y="T1"/>
                </a:cxn>
                <a:cxn ang="T11">
                  <a:pos x="T2" y="T3"/>
                </a:cxn>
                <a:cxn ang="T12">
                  <a:pos x="T4" y="T5"/>
                </a:cxn>
                <a:cxn ang="T13">
                  <a:pos x="T6" y="T7"/>
                </a:cxn>
                <a:cxn ang="T14">
                  <a:pos x="T8" y="T9"/>
                </a:cxn>
              </a:cxnLst>
              <a:rect l="T15" t="T16" r="T17" b="T18"/>
              <a:pathLst>
                <a:path w="2" h="38">
                  <a:moveTo>
                    <a:pt x="0" y="0"/>
                  </a:moveTo>
                  <a:lnTo>
                    <a:pt x="0" y="9"/>
                  </a:lnTo>
                  <a:lnTo>
                    <a:pt x="0" y="38"/>
                  </a:lnTo>
                  <a:lnTo>
                    <a:pt x="0" y="16"/>
                  </a:lnTo>
                  <a:lnTo>
                    <a:pt x="0" y="0"/>
                  </a:lnTo>
                  <a:close/>
                </a:path>
              </a:pathLst>
            </a:custGeom>
            <a:solidFill>
              <a:srgbClr val="CCBD8A"/>
            </a:solidFill>
            <a:ln w="1905">
              <a:solidFill>
                <a:srgbClr val="000000"/>
              </a:solidFill>
              <a:round/>
              <a:headEnd/>
              <a:tailEnd/>
            </a:ln>
          </p:spPr>
          <p:txBody>
            <a:bodyPr/>
            <a:lstStyle/>
            <a:p>
              <a:endParaRPr lang="ja-JP" altLang="en-US"/>
            </a:p>
          </p:txBody>
        </p:sp>
        <p:sp>
          <p:nvSpPr>
            <p:cNvPr id="23868" name="Rectangle 307"/>
            <p:cNvSpPr>
              <a:spLocks noChangeAspect="1" noChangeArrowheads="1"/>
            </p:cNvSpPr>
            <p:nvPr/>
          </p:nvSpPr>
          <p:spPr bwMode="auto">
            <a:xfrm>
              <a:off x="7616" y="10988"/>
              <a:ext cx="97" cy="43"/>
            </a:xfrm>
            <a:prstGeom prst="rect">
              <a:avLst/>
            </a:prstGeom>
            <a:solidFill>
              <a:srgbClr val="A29D89"/>
            </a:solidFill>
            <a:ln w="1905">
              <a:solidFill>
                <a:srgbClr val="000000"/>
              </a:solidFill>
              <a:miter lim="800000"/>
              <a:headEnd/>
              <a:tailEnd/>
            </a:ln>
          </p:spPr>
          <p:txBody>
            <a:bodyPr/>
            <a:lstStyle/>
            <a:p>
              <a:pPr algn="ctr"/>
              <a:endParaRPr lang="ja-JP" altLang="en-US" b="0" u="none">
                <a:solidFill>
                  <a:schemeClr val="tx1"/>
                </a:solidFill>
                <a:latin typeface="Arial" pitchFamily="34" charset="0"/>
              </a:endParaRPr>
            </a:p>
          </p:txBody>
        </p:sp>
        <p:sp>
          <p:nvSpPr>
            <p:cNvPr id="23869" name="Freeform 308"/>
            <p:cNvSpPr>
              <a:spLocks noChangeAspect="1"/>
            </p:cNvSpPr>
            <p:nvPr/>
          </p:nvSpPr>
          <p:spPr bwMode="auto">
            <a:xfrm>
              <a:off x="7885" y="10909"/>
              <a:ext cx="1" cy="68"/>
            </a:xfrm>
            <a:custGeom>
              <a:avLst/>
              <a:gdLst>
                <a:gd name="T0" fmla="*/ 0 w 1"/>
                <a:gd name="T1" fmla="*/ 493 h 60"/>
                <a:gd name="T2" fmla="*/ 0 w 1"/>
                <a:gd name="T3" fmla="*/ 0 h 60"/>
                <a:gd name="T4" fmla="*/ 0 w 1"/>
                <a:gd name="T5" fmla="*/ 632 h 60"/>
                <a:gd name="T6" fmla="*/ 0 w 1"/>
                <a:gd name="T7" fmla="*/ 1210 h 60"/>
                <a:gd name="T8" fmla="*/ 0 w 1"/>
                <a:gd name="T9" fmla="*/ 493 h 60"/>
                <a:gd name="T10" fmla="*/ 0 60000 65536"/>
                <a:gd name="T11" fmla="*/ 0 60000 65536"/>
                <a:gd name="T12" fmla="*/ 0 60000 65536"/>
                <a:gd name="T13" fmla="*/ 0 60000 65536"/>
                <a:gd name="T14" fmla="*/ 0 60000 65536"/>
                <a:gd name="T15" fmla="*/ 0 w 1"/>
                <a:gd name="T16" fmla="*/ 0 h 60"/>
                <a:gd name="T17" fmla="*/ 1 w 1"/>
                <a:gd name="T18" fmla="*/ 60 h 60"/>
              </a:gdLst>
              <a:ahLst/>
              <a:cxnLst>
                <a:cxn ang="T10">
                  <a:pos x="T0" y="T1"/>
                </a:cxn>
                <a:cxn ang="T11">
                  <a:pos x="T2" y="T3"/>
                </a:cxn>
                <a:cxn ang="T12">
                  <a:pos x="T4" y="T5"/>
                </a:cxn>
                <a:cxn ang="T13">
                  <a:pos x="T6" y="T7"/>
                </a:cxn>
                <a:cxn ang="T14">
                  <a:pos x="T8" y="T9"/>
                </a:cxn>
              </a:cxnLst>
              <a:rect l="T15" t="T16" r="T17" b="T18"/>
              <a:pathLst>
                <a:path w="1" h="60">
                  <a:moveTo>
                    <a:pt x="0" y="25"/>
                  </a:moveTo>
                  <a:lnTo>
                    <a:pt x="0" y="0"/>
                  </a:lnTo>
                  <a:lnTo>
                    <a:pt x="0" y="31"/>
                  </a:lnTo>
                  <a:lnTo>
                    <a:pt x="0" y="60"/>
                  </a:lnTo>
                  <a:lnTo>
                    <a:pt x="0" y="25"/>
                  </a:lnTo>
                  <a:close/>
                </a:path>
              </a:pathLst>
            </a:custGeom>
            <a:solidFill>
              <a:srgbClr val="C5B47B"/>
            </a:solidFill>
            <a:ln w="1905">
              <a:solidFill>
                <a:srgbClr val="000000"/>
              </a:solidFill>
              <a:round/>
              <a:headEnd/>
              <a:tailEnd/>
            </a:ln>
          </p:spPr>
          <p:txBody>
            <a:bodyPr/>
            <a:lstStyle/>
            <a:p>
              <a:endParaRPr lang="ja-JP" altLang="en-US"/>
            </a:p>
          </p:txBody>
        </p:sp>
        <p:sp>
          <p:nvSpPr>
            <p:cNvPr id="23870" name="Freeform 309"/>
            <p:cNvSpPr>
              <a:spLocks noChangeAspect="1"/>
            </p:cNvSpPr>
            <p:nvPr/>
          </p:nvSpPr>
          <p:spPr bwMode="auto">
            <a:xfrm>
              <a:off x="7885" y="10938"/>
              <a:ext cx="101" cy="39"/>
            </a:xfrm>
            <a:custGeom>
              <a:avLst/>
              <a:gdLst>
                <a:gd name="T0" fmla="*/ 1871 w 89"/>
                <a:gd name="T1" fmla="*/ 0 h 35"/>
                <a:gd name="T2" fmla="*/ 0 w 89"/>
                <a:gd name="T3" fmla="*/ 0 h 35"/>
                <a:gd name="T4" fmla="*/ 0 w 89"/>
                <a:gd name="T5" fmla="*/ 462 h 35"/>
                <a:gd name="T6" fmla="*/ 1660 w 89"/>
                <a:gd name="T7" fmla="*/ 462 h 35"/>
                <a:gd name="T8" fmla="*/ 1871 w 89"/>
                <a:gd name="T9" fmla="*/ 0 h 35"/>
                <a:gd name="T10" fmla="*/ 0 60000 65536"/>
                <a:gd name="T11" fmla="*/ 0 60000 65536"/>
                <a:gd name="T12" fmla="*/ 0 60000 65536"/>
                <a:gd name="T13" fmla="*/ 0 60000 65536"/>
                <a:gd name="T14" fmla="*/ 0 60000 65536"/>
                <a:gd name="T15" fmla="*/ 0 w 89"/>
                <a:gd name="T16" fmla="*/ 0 h 35"/>
                <a:gd name="T17" fmla="*/ 89 w 89"/>
                <a:gd name="T18" fmla="*/ 35 h 35"/>
              </a:gdLst>
              <a:ahLst/>
              <a:cxnLst>
                <a:cxn ang="T10">
                  <a:pos x="T0" y="T1"/>
                </a:cxn>
                <a:cxn ang="T11">
                  <a:pos x="T2" y="T3"/>
                </a:cxn>
                <a:cxn ang="T12">
                  <a:pos x="T4" y="T5"/>
                </a:cxn>
                <a:cxn ang="T13">
                  <a:pos x="T6" y="T7"/>
                </a:cxn>
                <a:cxn ang="T14">
                  <a:pos x="T8" y="T9"/>
                </a:cxn>
              </a:cxnLst>
              <a:rect l="T15" t="T16" r="T17" b="T18"/>
              <a:pathLst>
                <a:path w="89" h="35">
                  <a:moveTo>
                    <a:pt x="89" y="0"/>
                  </a:moveTo>
                  <a:lnTo>
                    <a:pt x="0" y="0"/>
                  </a:lnTo>
                  <a:lnTo>
                    <a:pt x="0" y="35"/>
                  </a:lnTo>
                  <a:lnTo>
                    <a:pt x="79" y="35"/>
                  </a:lnTo>
                  <a:lnTo>
                    <a:pt x="89" y="0"/>
                  </a:lnTo>
                  <a:close/>
                </a:path>
              </a:pathLst>
            </a:custGeom>
            <a:solidFill>
              <a:srgbClr val="A39E8A"/>
            </a:solidFill>
            <a:ln w="1905">
              <a:solidFill>
                <a:srgbClr val="000000"/>
              </a:solidFill>
              <a:round/>
              <a:headEnd/>
              <a:tailEnd/>
            </a:ln>
          </p:spPr>
          <p:txBody>
            <a:bodyPr/>
            <a:lstStyle/>
            <a:p>
              <a:endParaRPr lang="ja-JP" altLang="en-US"/>
            </a:p>
          </p:txBody>
        </p:sp>
        <p:sp>
          <p:nvSpPr>
            <p:cNvPr id="23871" name="Freeform 310"/>
            <p:cNvSpPr>
              <a:spLocks noChangeAspect="1"/>
            </p:cNvSpPr>
            <p:nvPr/>
          </p:nvSpPr>
          <p:spPr bwMode="auto">
            <a:xfrm>
              <a:off x="7770" y="11006"/>
              <a:ext cx="93" cy="18"/>
            </a:xfrm>
            <a:custGeom>
              <a:avLst/>
              <a:gdLst>
                <a:gd name="T0" fmla="*/ 1640 w 82"/>
                <a:gd name="T1" fmla="*/ 0 h 16"/>
                <a:gd name="T2" fmla="*/ 0 w 82"/>
                <a:gd name="T3" fmla="*/ 0 h 16"/>
                <a:gd name="T4" fmla="*/ 3 w 82"/>
                <a:gd name="T5" fmla="*/ 255 h 16"/>
                <a:gd name="T6" fmla="*/ 1676 w 82"/>
                <a:gd name="T7" fmla="*/ 255 h 16"/>
                <a:gd name="T8" fmla="*/ 1640 w 82"/>
                <a:gd name="T9" fmla="*/ 0 h 16"/>
                <a:gd name="T10" fmla="*/ 0 60000 65536"/>
                <a:gd name="T11" fmla="*/ 0 60000 65536"/>
                <a:gd name="T12" fmla="*/ 0 60000 65536"/>
                <a:gd name="T13" fmla="*/ 0 60000 65536"/>
                <a:gd name="T14" fmla="*/ 0 60000 65536"/>
                <a:gd name="T15" fmla="*/ 0 w 82"/>
                <a:gd name="T16" fmla="*/ 0 h 16"/>
                <a:gd name="T17" fmla="*/ 82 w 82"/>
                <a:gd name="T18" fmla="*/ 16 h 16"/>
              </a:gdLst>
              <a:ahLst/>
              <a:cxnLst>
                <a:cxn ang="T10">
                  <a:pos x="T0" y="T1"/>
                </a:cxn>
                <a:cxn ang="T11">
                  <a:pos x="T2" y="T3"/>
                </a:cxn>
                <a:cxn ang="T12">
                  <a:pos x="T4" y="T5"/>
                </a:cxn>
                <a:cxn ang="T13">
                  <a:pos x="T6" y="T7"/>
                </a:cxn>
                <a:cxn ang="T14">
                  <a:pos x="T8" y="T9"/>
                </a:cxn>
              </a:cxnLst>
              <a:rect l="T15" t="T16" r="T17" b="T18"/>
              <a:pathLst>
                <a:path w="82" h="16">
                  <a:moveTo>
                    <a:pt x="79" y="0"/>
                  </a:moveTo>
                  <a:lnTo>
                    <a:pt x="0" y="0"/>
                  </a:lnTo>
                  <a:lnTo>
                    <a:pt x="3" y="16"/>
                  </a:lnTo>
                  <a:lnTo>
                    <a:pt x="82" y="16"/>
                  </a:lnTo>
                  <a:lnTo>
                    <a:pt x="79" y="0"/>
                  </a:lnTo>
                  <a:close/>
                </a:path>
              </a:pathLst>
            </a:custGeom>
            <a:solidFill>
              <a:srgbClr val="A19DA0"/>
            </a:solidFill>
            <a:ln w="1905">
              <a:solidFill>
                <a:srgbClr val="000000"/>
              </a:solidFill>
              <a:round/>
              <a:headEnd/>
              <a:tailEnd/>
            </a:ln>
          </p:spPr>
          <p:txBody>
            <a:bodyPr/>
            <a:lstStyle/>
            <a:p>
              <a:endParaRPr lang="ja-JP" altLang="en-US"/>
            </a:p>
          </p:txBody>
        </p:sp>
        <p:sp>
          <p:nvSpPr>
            <p:cNvPr id="23872" name="Freeform 311"/>
            <p:cNvSpPr>
              <a:spLocks noChangeAspect="1"/>
            </p:cNvSpPr>
            <p:nvPr/>
          </p:nvSpPr>
          <p:spPr bwMode="auto">
            <a:xfrm>
              <a:off x="7742" y="11006"/>
              <a:ext cx="1" cy="46"/>
            </a:xfrm>
            <a:custGeom>
              <a:avLst/>
              <a:gdLst>
                <a:gd name="T0" fmla="*/ 0 w 1"/>
                <a:gd name="T1" fmla="*/ 0 h 41"/>
                <a:gd name="T2" fmla="*/ 0 w 1"/>
                <a:gd name="T3" fmla="*/ 213 h 41"/>
                <a:gd name="T4" fmla="*/ 0 w 1"/>
                <a:gd name="T5" fmla="*/ 651 h 41"/>
                <a:gd name="T6" fmla="*/ 0 w 1"/>
                <a:gd name="T7" fmla="*/ 250 h 41"/>
                <a:gd name="T8" fmla="*/ 0 w 1"/>
                <a:gd name="T9" fmla="*/ 0 h 41"/>
                <a:gd name="T10" fmla="*/ 0 60000 65536"/>
                <a:gd name="T11" fmla="*/ 0 60000 65536"/>
                <a:gd name="T12" fmla="*/ 0 60000 65536"/>
                <a:gd name="T13" fmla="*/ 0 60000 65536"/>
                <a:gd name="T14" fmla="*/ 0 60000 65536"/>
                <a:gd name="T15" fmla="*/ 0 w 1"/>
                <a:gd name="T16" fmla="*/ 0 h 41"/>
                <a:gd name="T17" fmla="*/ 1 w 1"/>
                <a:gd name="T18" fmla="*/ 41 h 41"/>
              </a:gdLst>
              <a:ahLst/>
              <a:cxnLst>
                <a:cxn ang="T10">
                  <a:pos x="T0" y="T1"/>
                </a:cxn>
                <a:cxn ang="T11">
                  <a:pos x="T2" y="T3"/>
                </a:cxn>
                <a:cxn ang="T12">
                  <a:pos x="T4" y="T5"/>
                </a:cxn>
                <a:cxn ang="T13">
                  <a:pos x="T6" y="T7"/>
                </a:cxn>
                <a:cxn ang="T14">
                  <a:pos x="T8" y="T9"/>
                </a:cxn>
              </a:cxnLst>
              <a:rect l="T15" t="T16" r="T17" b="T18"/>
              <a:pathLst>
                <a:path w="1" h="41">
                  <a:moveTo>
                    <a:pt x="0" y="0"/>
                  </a:moveTo>
                  <a:lnTo>
                    <a:pt x="0" y="13"/>
                  </a:lnTo>
                  <a:lnTo>
                    <a:pt x="0" y="41"/>
                  </a:lnTo>
                  <a:lnTo>
                    <a:pt x="0" y="16"/>
                  </a:lnTo>
                  <a:lnTo>
                    <a:pt x="0" y="0"/>
                  </a:lnTo>
                  <a:close/>
                </a:path>
              </a:pathLst>
            </a:custGeom>
            <a:solidFill>
              <a:srgbClr val="313131"/>
            </a:solidFill>
            <a:ln w="1905">
              <a:solidFill>
                <a:srgbClr val="000000"/>
              </a:solidFill>
              <a:round/>
              <a:headEnd/>
              <a:tailEnd/>
            </a:ln>
          </p:spPr>
          <p:txBody>
            <a:bodyPr/>
            <a:lstStyle/>
            <a:p>
              <a:endParaRPr lang="ja-JP" altLang="en-US"/>
            </a:p>
          </p:txBody>
        </p:sp>
        <p:sp>
          <p:nvSpPr>
            <p:cNvPr id="23873" name="Rectangle 312"/>
            <p:cNvSpPr>
              <a:spLocks noChangeAspect="1" noChangeArrowheads="1"/>
            </p:cNvSpPr>
            <p:nvPr/>
          </p:nvSpPr>
          <p:spPr bwMode="auto">
            <a:xfrm>
              <a:off x="7663" y="11020"/>
              <a:ext cx="89" cy="40"/>
            </a:xfrm>
            <a:prstGeom prst="rect">
              <a:avLst/>
            </a:prstGeom>
            <a:solidFill>
              <a:srgbClr val="5C5C5C"/>
            </a:solidFill>
            <a:ln w="1905">
              <a:solidFill>
                <a:srgbClr val="000000"/>
              </a:solidFill>
              <a:miter lim="800000"/>
              <a:headEnd/>
              <a:tailEnd/>
            </a:ln>
          </p:spPr>
          <p:txBody>
            <a:bodyPr/>
            <a:lstStyle/>
            <a:p>
              <a:pPr algn="ctr"/>
              <a:endParaRPr lang="ja-JP" altLang="en-US" b="0" u="none">
                <a:solidFill>
                  <a:schemeClr val="tx1"/>
                </a:solidFill>
                <a:latin typeface="Arial" pitchFamily="34" charset="0"/>
              </a:endParaRPr>
            </a:p>
          </p:txBody>
        </p:sp>
        <p:sp>
          <p:nvSpPr>
            <p:cNvPr id="23874" name="Freeform 313"/>
            <p:cNvSpPr>
              <a:spLocks noChangeAspect="1"/>
            </p:cNvSpPr>
            <p:nvPr/>
          </p:nvSpPr>
          <p:spPr bwMode="auto">
            <a:xfrm>
              <a:off x="7742" y="11020"/>
              <a:ext cx="68" cy="32"/>
            </a:xfrm>
            <a:custGeom>
              <a:avLst/>
              <a:gdLst>
                <a:gd name="T0" fmla="*/ 1210 w 60"/>
                <a:gd name="T1" fmla="*/ 0 h 28"/>
                <a:gd name="T2" fmla="*/ 0 w 60"/>
                <a:gd name="T3" fmla="*/ 0 h 28"/>
                <a:gd name="T4" fmla="*/ 164 w 60"/>
                <a:gd name="T5" fmla="*/ 693 h 28"/>
                <a:gd name="T6" fmla="*/ 1210 w 60"/>
                <a:gd name="T7" fmla="*/ 693 h 28"/>
                <a:gd name="T8" fmla="*/ 1210 w 60"/>
                <a:gd name="T9" fmla="*/ 0 h 28"/>
                <a:gd name="T10" fmla="*/ 0 60000 65536"/>
                <a:gd name="T11" fmla="*/ 0 60000 65536"/>
                <a:gd name="T12" fmla="*/ 0 60000 65536"/>
                <a:gd name="T13" fmla="*/ 0 60000 65536"/>
                <a:gd name="T14" fmla="*/ 0 60000 65536"/>
                <a:gd name="T15" fmla="*/ 0 w 60"/>
                <a:gd name="T16" fmla="*/ 0 h 28"/>
                <a:gd name="T17" fmla="*/ 60 w 60"/>
                <a:gd name="T18" fmla="*/ 28 h 28"/>
              </a:gdLst>
              <a:ahLst/>
              <a:cxnLst>
                <a:cxn ang="T10">
                  <a:pos x="T0" y="T1"/>
                </a:cxn>
                <a:cxn ang="T11">
                  <a:pos x="T2" y="T3"/>
                </a:cxn>
                <a:cxn ang="T12">
                  <a:pos x="T4" y="T5"/>
                </a:cxn>
                <a:cxn ang="T13">
                  <a:pos x="T6" y="T7"/>
                </a:cxn>
                <a:cxn ang="T14">
                  <a:pos x="T8" y="T9"/>
                </a:cxn>
              </a:cxnLst>
              <a:rect l="T15" t="T16" r="T17" b="T18"/>
              <a:pathLst>
                <a:path w="60" h="28">
                  <a:moveTo>
                    <a:pt x="60" y="0"/>
                  </a:moveTo>
                  <a:lnTo>
                    <a:pt x="0" y="0"/>
                  </a:lnTo>
                  <a:lnTo>
                    <a:pt x="9" y="28"/>
                  </a:lnTo>
                  <a:lnTo>
                    <a:pt x="60" y="28"/>
                  </a:lnTo>
                  <a:lnTo>
                    <a:pt x="60" y="0"/>
                  </a:lnTo>
                  <a:close/>
                </a:path>
              </a:pathLst>
            </a:custGeom>
            <a:solidFill>
              <a:srgbClr val="929795"/>
            </a:solidFill>
            <a:ln w="1905">
              <a:solidFill>
                <a:srgbClr val="000000"/>
              </a:solidFill>
              <a:round/>
              <a:headEnd/>
              <a:tailEnd/>
            </a:ln>
          </p:spPr>
          <p:txBody>
            <a:bodyPr/>
            <a:lstStyle/>
            <a:p>
              <a:endParaRPr lang="ja-JP" altLang="en-US"/>
            </a:p>
          </p:txBody>
        </p:sp>
        <p:sp>
          <p:nvSpPr>
            <p:cNvPr id="23875" name="Freeform 314"/>
            <p:cNvSpPr>
              <a:spLocks noChangeAspect="1"/>
            </p:cNvSpPr>
            <p:nvPr/>
          </p:nvSpPr>
          <p:spPr bwMode="auto">
            <a:xfrm>
              <a:off x="7849" y="11020"/>
              <a:ext cx="11" cy="68"/>
            </a:xfrm>
            <a:custGeom>
              <a:avLst/>
              <a:gdLst>
                <a:gd name="T0" fmla="*/ 92 w 10"/>
                <a:gd name="T1" fmla="*/ 632 h 60"/>
                <a:gd name="T2" fmla="*/ 0 w 10"/>
                <a:gd name="T3" fmla="*/ 0 h 60"/>
                <a:gd name="T4" fmla="*/ 0 w 10"/>
                <a:gd name="T5" fmla="*/ 435 h 60"/>
                <a:gd name="T6" fmla="*/ 92 w 10"/>
                <a:gd name="T7" fmla="*/ 1210 h 60"/>
                <a:gd name="T8" fmla="*/ 92 w 10"/>
                <a:gd name="T9" fmla="*/ 632 h 60"/>
                <a:gd name="T10" fmla="*/ 0 60000 65536"/>
                <a:gd name="T11" fmla="*/ 0 60000 65536"/>
                <a:gd name="T12" fmla="*/ 0 60000 65536"/>
                <a:gd name="T13" fmla="*/ 0 60000 65536"/>
                <a:gd name="T14" fmla="*/ 0 60000 65536"/>
                <a:gd name="T15" fmla="*/ 0 w 10"/>
                <a:gd name="T16" fmla="*/ 0 h 60"/>
                <a:gd name="T17" fmla="*/ 10 w 10"/>
                <a:gd name="T18" fmla="*/ 60 h 60"/>
              </a:gdLst>
              <a:ahLst/>
              <a:cxnLst>
                <a:cxn ang="T10">
                  <a:pos x="T0" y="T1"/>
                </a:cxn>
                <a:cxn ang="T11">
                  <a:pos x="T2" y="T3"/>
                </a:cxn>
                <a:cxn ang="T12">
                  <a:pos x="T4" y="T5"/>
                </a:cxn>
                <a:cxn ang="T13">
                  <a:pos x="T6" y="T7"/>
                </a:cxn>
                <a:cxn ang="T14">
                  <a:pos x="T8" y="T9"/>
                </a:cxn>
              </a:cxnLst>
              <a:rect l="T15" t="T16" r="T17" b="T18"/>
              <a:pathLst>
                <a:path w="10" h="60">
                  <a:moveTo>
                    <a:pt x="10" y="31"/>
                  </a:moveTo>
                  <a:lnTo>
                    <a:pt x="0" y="0"/>
                  </a:lnTo>
                  <a:lnTo>
                    <a:pt x="0" y="22"/>
                  </a:lnTo>
                  <a:lnTo>
                    <a:pt x="10" y="60"/>
                  </a:lnTo>
                  <a:lnTo>
                    <a:pt x="10" y="31"/>
                  </a:lnTo>
                  <a:close/>
                </a:path>
              </a:pathLst>
            </a:custGeom>
            <a:solidFill>
              <a:srgbClr val="C7D0CE"/>
            </a:solidFill>
            <a:ln w="1905">
              <a:solidFill>
                <a:srgbClr val="000000"/>
              </a:solidFill>
              <a:round/>
              <a:headEnd/>
              <a:tailEnd/>
            </a:ln>
          </p:spPr>
          <p:txBody>
            <a:bodyPr/>
            <a:lstStyle/>
            <a:p>
              <a:endParaRPr lang="ja-JP" altLang="en-US"/>
            </a:p>
          </p:txBody>
        </p:sp>
        <p:sp>
          <p:nvSpPr>
            <p:cNvPr id="23876" name="Rectangle 315"/>
            <p:cNvSpPr>
              <a:spLocks noChangeAspect="1" noChangeArrowheads="1"/>
            </p:cNvSpPr>
            <p:nvPr/>
          </p:nvSpPr>
          <p:spPr bwMode="auto">
            <a:xfrm>
              <a:off x="7860" y="11056"/>
              <a:ext cx="46" cy="43"/>
            </a:xfrm>
            <a:prstGeom prst="rect">
              <a:avLst/>
            </a:prstGeom>
            <a:solidFill>
              <a:srgbClr val="9C9E9D"/>
            </a:solidFill>
            <a:ln w="1905">
              <a:solidFill>
                <a:srgbClr val="000000"/>
              </a:solidFill>
              <a:miter lim="800000"/>
              <a:headEnd/>
              <a:tailEnd/>
            </a:ln>
          </p:spPr>
          <p:txBody>
            <a:bodyPr/>
            <a:lstStyle/>
            <a:p>
              <a:pPr algn="ctr"/>
              <a:endParaRPr lang="ja-JP" altLang="en-US" b="0" u="none">
                <a:solidFill>
                  <a:schemeClr val="tx1"/>
                </a:solidFill>
                <a:latin typeface="Arial" pitchFamily="34" charset="0"/>
              </a:endParaRPr>
            </a:p>
          </p:txBody>
        </p:sp>
        <p:sp>
          <p:nvSpPr>
            <p:cNvPr id="23877" name="Freeform 316"/>
            <p:cNvSpPr>
              <a:spLocks noChangeAspect="1"/>
            </p:cNvSpPr>
            <p:nvPr/>
          </p:nvSpPr>
          <p:spPr bwMode="auto">
            <a:xfrm>
              <a:off x="7789" y="11056"/>
              <a:ext cx="6" cy="51"/>
            </a:xfrm>
            <a:custGeom>
              <a:avLst/>
              <a:gdLst>
                <a:gd name="T0" fmla="*/ 0 w 6"/>
                <a:gd name="T1" fmla="*/ 0 h 45"/>
                <a:gd name="T2" fmla="*/ 6 w 6"/>
                <a:gd name="T3" fmla="*/ 384 h 45"/>
                <a:gd name="T4" fmla="*/ 6 w 6"/>
                <a:gd name="T5" fmla="*/ 919 h 45"/>
                <a:gd name="T6" fmla="*/ 6 w 6"/>
                <a:gd name="T7" fmla="*/ 575 h 45"/>
                <a:gd name="T8" fmla="*/ 0 w 6"/>
                <a:gd name="T9" fmla="*/ 0 h 45"/>
                <a:gd name="T10" fmla="*/ 0 60000 65536"/>
                <a:gd name="T11" fmla="*/ 0 60000 65536"/>
                <a:gd name="T12" fmla="*/ 0 60000 65536"/>
                <a:gd name="T13" fmla="*/ 0 60000 65536"/>
                <a:gd name="T14" fmla="*/ 0 60000 65536"/>
                <a:gd name="T15" fmla="*/ 0 w 6"/>
                <a:gd name="T16" fmla="*/ 0 h 45"/>
                <a:gd name="T17" fmla="*/ 6 w 6"/>
                <a:gd name="T18" fmla="*/ 45 h 45"/>
              </a:gdLst>
              <a:ahLst/>
              <a:cxnLst>
                <a:cxn ang="T10">
                  <a:pos x="T0" y="T1"/>
                </a:cxn>
                <a:cxn ang="T11">
                  <a:pos x="T2" y="T3"/>
                </a:cxn>
                <a:cxn ang="T12">
                  <a:pos x="T4" y="T5"/>
                </a:cxn>
                <a:cxn ang="T13">
                  <a:pos x="T6" y="T7"/>
                </a:cxn>
                <a:cxn ang="T14">
                  <a:pos x="T8" y="T9"/>
                </a:cxn>
              </a:cxnLst>
              <a:rect l="T15" t="T16" r="T17" b="T18"/>
              <a:pathLst>
                <a:path w="6" h="45">
                  <a:moveTo>
                    <a:pt x="0" y="0"/>
                  </a:moveTo>
                  <a:lnTo>
                    <a:pt x="6" y="19"/>
                  </a:lnTo>
                  <a:lnTo>
                    <a:pt x="6" y="45"/>
                  </a:lnTo>
                  <a:lnTo>
                    <a:pt x="6" y="29"/>
                  </a:lnTo>
                  <a:lnTo>
                    <a:pt x="0" y="0"/>
                  </a:lnTo>
                  <a:close/>
                </a:path>
              </a:pathLst>
            </a:custGeom>
            <a:solidFill>
              <a:srgbClr val="2A2A2A"/>
            </a:solidFill>
            <a:ln w="1905">
              <a:solidFill>
                <a:srgbClr val="000000"/>
              </a:solidFill>
              <a:round/>
              <a:headEnd/>
              <a:tailEnd/>
            </a:ln>
          </p:spPr>
          <p:txBody>
            <a:bodyPr/>
            <a:lstStyle/>
            <a:p>
              <a:endParaRPr lang="ja-JP" altLang="en-US"/>
            </a:p>
          </p:txBody>
        </p:sp>
        <p:sp>
          <p:nvSpPr>
            <p:cNvPr id="23878" name="Freeform 317"/>
            <p:cNvSpPr>
              <a:spLocks noChangeAspect="1"/>
            </p:cNvSpPr>
            <p:nvPr/>
          </p:nvSpPr>
          <p:spPr bwMode="auto">
            <a:xfrm>
              <a:off x="7634" y="11070"/>
              <a:ext cx="4" cy="50"/>
            </a:xfrm>
            <a:custGeom>
              <a:avLst/>
              <a:gdLst>
                <a:gd name="T0" fmla="*/ 0 w 3"/>
                <a:gd name="T1" fmla="*/ 0 h 44"/>
                <a:gd name="T2" fmla="*/ 0 w 3"/>
                <a:gd name="T3" fmla="*/ 343 h 44"/>
                <a:gd name="T4" fmla="*/ 0 w 3"/>
                <a:gd name="T5" fmla="*/ 955 h 44"/>
                <a:gd name="T6" fmla="*/ 2759 w 3"/>
                <a:gd name="T7" fmla="*/ 343 h 44"/>
                <a:gd name="T8" fmla="*/ 0 w 3"/>
                <a:gd name="T9" fmla="*/ 0 h 44"/>
                <a:gd name="T10" fmla="*/ 0 60000 65536"/>
                <a:gd name="T11" fmla="*/ 0 60000 65536"/>
                <a:gd name="T12" fmla="*/ 0 60000 65536"/>
                <a:gd name="T13" fmla="*/ 0 60000 65536"/>
                <a:gd name="T14" fmla="*/ 0 60000 65536"/>
                <a:gd name="T15" fmla="*/ 0 w 3"/>
                <a:gd name="T16" fmla="*/ 0 h 44"/>
                <a:gd name="T17" fmla="*/ 3 w 3"/>
                <a:gd name="T18" fmla="*/ 44 h 44"/>
              </a:gdLst>
              <a:ahLst/>
              <a:cxnLst>
                <a:cxn ang="T10">
                  <a:pos x="T0" y="T1"/>
                </a:cxn>
                <a:cxn ang="T11">
                  <a:pos x="T2" y="T3"/>
                </a:cxn>
                <a:cxn ang="T12">
                  <a:pos x="T4" y="T5"/>
                </a:cxn>
                <a:cxn ang="T13">
                  <a:pos x="T6" y="T7"/>
                </a:cxn>
                <a:cxn ang="T14">
                  <a:pos x="T8" y="T9"/>
                </a:cxn>
              </a:cxnLst>
              <a:rect l="T15" t="T16" r="T17" b="T18"/>
              <a:pathLst>
                <a:path w="3" h="44">
                  <a:moveTo>
                    <a:pt x="0" y="0"/>
                  </a:moveTo>
                  <a:lnTo>
                    <a:pt x="0" y="16"/>
                  </a:lnTo>
                  <a:lnTo>
                    <a:pt x="0" y="44"/>
                  </a:lnTo>
                  <a:lnTo>
                    <a:pt x="3" y="16"/>
                  </a:lnTo>
                  <a:lnTo>
                    <a:pt x="0" y="0"/>
                  </a:lnTo>
                  <a:close/>
                </a:path>
              </a:pathLst>
            </a:custGeom>
            <a:solidFill>
              <a:srgbClr val="A0A0A0"/>
            </a:solidFill>
            <a:ln w="1905">
              <a:solidFill>
                <a:srgbClr val="000000"/>
              </a:solidFill>
              <a:round/>
              <a:headEnd/>
              <a:tailEnd/>
            </a:ln>
          </p:spPr>
          <p:txBody>
            <a:bodyPr/>
            <a:lstStyle/>
            <a:p>
              <a:endParaRPr lang="ja-JP" altLang="en-US"/>
            </a:p>
          </p:txBody>
        </p:sp>
        <p:sp>
          <p:nvSpPr>
            <p:cNvPr id="23879" name="Freeform 318"/>
            <p:cNvSpPr>
              <a:spLocks noChangeAspect="1"/>
            </p:cNvSpPr>
            <p:nvPr/>
          </p:nvSpPr>
          <p:spPr bwMode="auto">
            <a:xfrm>
              <a:off x="7684" y="11070"/>
              <a:ext cx="1" cy="58"/>
            </a:xfrm>
            <a:custGeom>
              <a:avLst/>
              <a:gdLst>
                <a:gd name="T0" fmla="*/ 0 w 1"/>
                <a:gd name="T1" fmla="*/ 0 h 51"/>
                <a:gd name="T2" fmla="*/ 0 w 1"/>
                <a:gd name="T3" fmla="*/ 610 h 51"/>
                <a:gd name="T4" fmla="*/ 0 w 1"/>
                <a:gd name="T5" fmla="*/ 1109 h 51"/>
                <a:gd name="T6" fmla="*/ 0 w 1"/>
                <a:gd name="T7" fmla="*/ 610 h 51"/>
                <a:gd name="T8" fmla="*/ 0 w 1"/>
                <a:gd name="T9" fmla="*/ 0 h 51"/>
                <a:gd name="T10" fmla="*/ 0 60000 65536"/>
                <a:gd name="T11" fmla="*/ 0 60000 65536"/>
                <a:gd name="T12" fmla="*/ 0 60000 65536"/>
                <a:gd name="T13" fmla="*/ 0 60000 65536"/>
                <a:gd name="T14" fmla="*/ 0 60000 65536"/>
                <a:gd name="T15" fmla="*/ 0 w 1"/>
                <a:gd name="T16" fmla="*/ 0 h 51"/>
                <a:gd name="T17" fmla="*/ 1 w 1"/>
                <a:gd name="T18" fmla="*/ 51 h 51"/>
              </a:gdLst>
              <a:ahLst/>
              <a:cxnLst>
                <a:cxn ang="T10">
                  <a:pos x="T0" y="T1"/>
                </a:cxn>
                <a:cxn ang="T11">
                  <a:pos x="T2" y="T3"/>
                </a:cxn>
                <a:cxn ang="T12">
                  <a:pos x="T4" y="T5"/>
                </a:cxn>
                <a:cxn ang="T13">
                  <a:pos x="T6" y="T7"/>
                </a:cxn>
                <a:cxn ang="T14">
                  <a:pos x="T8" y="T9"/>
                </a:cxn>
              </a:cxnLst>
              <a:rect l="T15" t="T16" r="T17" b="T18"/>
              <a:pathLst>
                <a:path w="1" h="51">
                  <a:moveTo>
                    <a:pt x="0" y="0"/>
                  </a:moveTo>
                  <a:lnTo>
                    <a:pt x="0" y="28"/>
                  </a:lnTo>
                  <a:lnTo>
                    <a:pt x="0" y="51"/>
                  </a:lnTo>
                  <a:lnTo>
                    <a:pt x="0" y="28"/>
                  </a:lnTo>
                  <a:lnTo>
                    <a:pt x="0" y="0"/>
                  </a:lnTo>
                  <a:close/>
                </a:path>
              </a:pathLst>
            </a:custGeom>
            <a:solidFill>
              <a:srgbClr val="9D9D9D"/>
            </a:solidFill>
            <a:ln w="1905">
              <a:solidFill>
                <a:srgbClr val="000000"/>
              </a:solidFill>
              <a:round/>
              <a:headEnd/>
              <a:tailEnd/>
            </a:ln>
          </p:spPr>
          <p:txBody>
            <a:bodyPr/>
            <a:lstStyle/>
            <a:p>
              <a:endParaRPr lang="ja-JP" altLang="en-US"/>
            </a:p>
          </p:txBody>
        </p:sp>
        <p:sp>
          <p:nvSpPr>
            <p:cNvPr id="23880" name="Freeform 319"/>
            <p:cNvSpPr>
              <a:spLocks noChangeAspect="1"/>
            </p:cNvSpPr>
            <p:nvPr/>
          </p:nvSpPr>
          <p:spPr bwMode="auto">
            <a:xfrm>
              <a:off x="7918" y="11006"/>
              <a:ext cx="1" cy="82"/>
            </a:xfrm>
            <a:custGeom>
              <a:avLst/>
              <a:gdLst>
                <a:gd name="T0" fmla="*/ 0 w 1"/>
                <a:gd name="T1" fmla="*/ 664 h 73"/>
                <a:gd name="T2" fmla="*/ 0 w 1"/>
                <a:gd name="T3" fmla="*/ 0 h 73"/>
                <a:gd name="T4" fmla="*/ 0 w 1"/>
                <a:gd name="T5" fmla="*/ 726 h 73"/>
                <a:gd name="T6" fmla="*/ 0 w 1"/>
                <a:gd name="T7" fmla="*/ 1187 h 73"/>
                <a:gd name="T8" fmla="*/ 0 w 1"/>
                <a:gd name="T9" fmla="*/ 664 h 73"/>
                <a:gd name="T10" fmla="*/ 0 60000 65536"/>
                <a:gd name="T11" fmla="*/ 0 60000 65536"/>
                <a:gd name="T12" fmla="*/ 0 60000 65536"/>
                <a:gd name="T13" fmla="*/ 0 60000 65536"/>
                <a:gd name="T14" fmla="*/ 0 60000 65536"/>
                <a:gd name="T15" fmla="*/ 0 w 1"/>
                <a:gd name="T16" fmla="*/ 0 h 73"/>
                <a:gd name="T17" fmla="*/ 1 w 1"/>
                <a:gd name="T18" fmla="*/ 73 h 73"/>
              </a:gdLst>
              <a:ahLst/>
              <a:cxnLst>
                <a:cxn ang="T10">
                  <a:pos x="T0" y="T1"/>
                </a:cxn>
                <a:cxn ang="T11">
                  <a:pos x="T2" y="T3"/>
                </a:cxn>
                <a:cxn ang="T12">
                  <a:pos x="T4" y="T5"/>
                </a:cxn>
                <a:cxn ang="T13">
                  <a:pos x="T6" y="T7"/>
                </a:cxn>
                <a:cxn ang="T14">
                  <a:pos x="T8" y="T9"/>
                </a:cxn>
              </a:cxnLst>
              <a:rect l="T15" t="T16" r="T17" b="T18"/>
              <a:pathLst>
                <a:path w="1" h="73">
                  <a:moveTo>
                    <a:pt x="0" y="41"/>
                  </a:moveTo>
                  <a:lnTo>
                    <a:pt x="0" y="0"/>
                  </a:lnTo>
                  <a:lnTo>
                    <a:pt x="0" y="44"/>
                  </a:lnTo>
                  <a:lnTo>
                    <a:pt x="0" y="73"/>
                  </a:lnTo>
                  <a:lnTo>
                    <a:pt x="0" y="41"/>
                  </a:lnTo>
                  <a:close/>
                </a:path>
              </a:pathLst>
            </a:custGeom>
            <a:solidFill>
              <a:srgbClr val="505050"/>
            </a:solidFill>
            <a:ln w="1905">
              <a:solidFill>
                <a:srgbClr val="000000"/>
              </a:solidFill>
              <a:round/>
              <a:headEnd/>
              <a:tailEnd/>
            </a:ln>
          </p:spPr>
          <p:txBody>
            <a:bodyPr/>
            <a:lstStyle/>
            <a:p>
              <a:endParaRPr lang="ja-JP" altLang="en-US"/>
            </a:p>
          </p:txBody>
        </p:sp>
        <p:sp>
          <p:nvSpPr>
            <p:cNvPr id="23881" name="Freeform 320"/>
            <p:cNvSpPr>
              <a:spLocks noChangeAspect="1"/>
            </p:cNvSpPr>
            <p:nvPr/>
          </p:nvSpPr>
          <p:spPr bwMode="auto">
            <a:xfrm>
              <a:off x="7918" y="11052"/>
              <a:ext cx="81" cy="36"/>
            </a:xfrm>
            <a:custGeom>
              <a:avLst/>
              <a:gdLst>
                <a:gd name="T0" fmla="*/ 1206 w 72"/>
                <a:gd name="T1" fmla="*/ 0 h 32"/>
                <a:gd name="T2" fmla="*/ 0 w 72"/>
                <a:gd name="T3" fmla="*/ 0 h 32"/>
                <a:gd name="T4" fmla="*/ 0 w 72"/>
                <a:gd name="T5" fmla="*/ 529 h 32"/>
                <a:gd name="T6" fmla="*/ 1070 w 72"/>
                <a:gd name="T7" fmla="*/ 529 h 32"/>
                <a:gd name="T8" fmla="*/ 1206 w 72"/>
                <a:gd name="T9" fmla="*/ 0 h 32"/>
                <a:gd name="T10" fmla="*/ 0 60000 65536"/>
                <a:gd name="T11" fmla="*/ 0 60000 65536"/>
                <a:gd name="T12" fmla="*/ 0 60000 65536"/>
                <a:gd name="T13" fmla="*/ 0 60000 65536"/>
                <a:gd name="T14" fmla="*/ 0 60000 65536"/>
                <a:gd name="T15" fmla="*/ 0 w 72"/>
                <a:gd name="T16" fmla="*/ 0 h 32"/>
                <a:gd name="T17" fmla="*/ 72 w 72"/>
                <a:gd name="T18" fmla="*/ 32 h 32"/>
              </a:gdLst>
              <a:ahLst/>
              <a:cxnLst>
                <a:cxn ang="T10">
                  <a:pos x="T0" y="T1"/>
                </a:cxn>
                <a:cxn ang="T11">
                  <a:pos x="T2" y="T3"/>
                </a:cxn>
                <a:cxn ang="T12">
                  <a:pos x="T4" y="T5"/>
                </a:cxn>
                <a:cxn ang="T13">
                  <a:pos x="T6" y="T7"/>
                </a:cxn>
                <a:cxn ang="T14">
                  <a:pos x="T8" y="T9"/>
                </a:cxn>
              </a:cxnLst>
              <a:rect l="T15" t="T16" r="T17" b="T18"/>
              <a:pathLst>
                <a:path w="72" h="32">
                  <a:moveTo>
                    <a:pt x="72" y="0"/>
                  </a:moveTo>
                  <a:lnTo>
                    <a:pt x="0" y="0"/>
                  </a:lnTo>
                  <a:lnTo>
                    <a:pt x="0" y="32"/>
                  </a:lnTo>
                  <a:lnTo>
                    <a:pt x="63" y="32"/>
                  </a:lnTo>
                  <a:lnTo>
                    <a:pt x="72" y="0"/>
                  </a:lnTo>
                  <a:close/>
                </a:path>
              </a:pathLst>
            </a:custGeom>
            <a:solidFill>
              <a:srgbClr val="737373"/>
            </a:solidFill>
            <a:ln w="1905">
              <a:solidFill>
                <a:srgbClr val="000000"/>
              </a:solidFill>
              <a:round/>
              <a:headEnd/>
              <a:tailEnd/>
            </a:ln>
          </p:spPr>
          <p:txBody>
            <a:bodyPr/>
            <a:lstStyle/>
            <a:p>
              <a:endParaRPr lang="ja-JP" altLang="en-US"/>
            </a:p>
          </p:txBody>
        </p:sp>
        <p:sp>
          <p:nvSpPr>
            <p:cNvPr id="23882" name="Rectangle 321"/>
            <p:cNvSpPr>
              <a:spLocks noChangeAspect="1" noChangeArrowheads="1"/>
            </p:cNvSpPr>
            <p:nvPr/>
          </p:nvSpPr>
          <p:spPr bwMode="auto">
            <a:xfrm>
              <a:off x="7616" y="10977"/>
              <a:ext cx="97" cy="22"/>
            </a:xfrm>
            <a:prstGeom prst="rect">
              <a:avLst/>
            </a:prstGeom>
            <a:solidFill>
              <a:srgbClr val="BEAB6F"/>
            </a:solidFill>
            <a:ln w="1905">
              <a:solidFill>
                <a:srgbClr val="000000"/>
              </a:solidFill>
              <a:miter lim="800000"/>
              <a:headEnd/>
              <a:tailEnd/>
            </a:ln>
          </p:spPr>
          <p:txBody>
            <a:bodyPr/>
            <a:lstStyle/>
            <a:p>
              <a:pPr algn="ctr"/>
              <a:endParaRPr lang="ja-JP" altLang="en-US" b="0" u="none">
                <a:solidFill>
                  <a:schemeClr val="tx1"/>
                </a:solidFill>
                <a:latin typeface="Arial" pitchFamily="34" charset="0"/>
              </a:endParaRPr>
            </a:p>
          </p:txBody>
        </p:sp>
        <p:sp>
          <p:nvSpPr>
            <p:cNvPr id="23883" name="Freeform 322"/>
            <p:cNvSpPr>
              <a:spLocks noChangeAspect="1"/>
            </p:cNvSpPr>
            <p:nvPr/>
          </p:nvSpPr>
          <p:spPr bwMode="auto">
            <a:xfrm>
              <a:off x="7770" y="10913"/>
              <a:ext cx="93" cy="58"/>
            </a:xfrm>
            <a:custGeom>
              <a:avLst/>
              <a:gdLst>
                <a:gd name="T0" fmla="*/ 0 w 82"/>
                <a:gd name="T1" fmla="*/ 1109 h 51"/>
                <a:gd name="T2" fmla="*/ 3 w 82"/>
                <a:gd name="T3" fmla="*/ 0 h 51"/>
                <a:gd name="T4" fmla="*/ 1640 w 82"/>
                <a:gd name="T5" fmla="*/ 0 h 51"/>
                <a:gd name="T6" fmla="*/ 1676 w 82"/>
                <a:gd name="T7" fmla="*/ 1109 h 51"/>
                <a:gd name="T8" fmla="*/ 0 w 82"/>
                <a:gd name="T9" fmla="*/ 1109 h 51"/>
                <a:gd name="T10" fmla="*/ 0 60000 65536"/>
                <a:gd name="T11" fmla="*/ 0 60000 65536"/>
                <a:gd name="T12" fmla="*/ 0 60000 65536"/>
                <a:gd name="T13" fmla="*/ 0 60000 65536"/>
                <a:gd name="T14" fmla="*/ 0 60000 65536"/>
                <a:gd name="T15" fmla="*/ 0 w 82"/>
                <a:gd name="T16" fmla="*/ 0 h 51"/>
                <a:gd name="T17" fmla="*/ 82 w 82"/>
                <a:gd name="T18" fmla="*/ 51 h 51"/>
              </a:gdLst>
              <a:ahLst/>
              <a:cxnLst>
                <a:cxn ang="T10">
                  <a:pos x="T0" y="T1"/>
                </a:cxn>
                <a:cxn ang="T11">
                  <a:pos x="T2" y="T3"/>
                </a:cxn>
                <a:cxn ang="T12">
                  <a:pos x="T4" y="T5"/>
                </a:cxn>
                <a:cxn ang="T13">
                  <a:pos x="T6" y="T7"/>
                </a:cxn>
                <a:cxn ang="T14">
                  <a:pos x="T8" y="T9"/>
                </a:cxn>
              </a:cxnLst>
              <a:rect l="T15" t="T16" r="T17" b="T18"/>
              <a:pathLst>
                <a:path w="82" h="51">
                  <a:moveTo>
                    <a:pt x="0" y="51"/>
                  </a:moveTo>
                  <a:lnTo>
                    <a:pt x="3" y="0"/>
                  </a:lnTo>
                  <a:lnTo>
                    <a:pt x="79" y="0"/>
                  </a:lnTo>
                  <a:lnTo>
                    <a:pt x="82" y="51"/>
                  </a:lnTo>
                  <a:lnTo>
                    <a:pt x="0" y="51"/>
                  </a:lnTo>
                  <a:close/>
                </a:path>
              </a:pathLst>
            </a:custGeom>
            <a:solidFill>
              <a:srgbClr val="BEADBB"/>
            </a:solidFill>
            <a:ln w="1905">
              <a:solidFill>
                <a:srgbClr val="000000"/>
              </a:solidFill>
              <a:round/>
              <a:headEnd/>
              <a:tailEnd/>
            </a:ln>
          </p:spPr>
          <p:txBody>
            <a:bodyPr/>
            <a:lstStyle/>
            <a:p>
              <a:endParaRPr lang="ja-JP" altLang="en-US"/>
            </a:p>
          </p:txBody>
        </p:sp>
        <p:pic>
          <p:nvPicPr>
            <p:cNvPr id="23884" name="Picture 323"/>
            <p:cNvPicPr>
              <a:picLocks noChangeAspect="1" noChangeArrowheads="1"/>
            </p:cNvPicPr>
            <p:nvPr/>
          </p:nvPicPr>
          <p:blipFill>
            <a:blip r:embed="rId30" cstate="print"/>
            <a:srcRect/>
            <a:stretch>
              <a:fillRect/>
            </a:stretch>
          </p:blipFill>
          <p:spPr bwMode="auto">
            <a:xfrm>
              <a:off x="7672" y="10891"/>
              <a:ext cx="121" cy="86"/>
            </a:xfrm>
            <a:prstGeom prst="rect">
              <a:avLst/>
            </a:prstGeom>
            <a:noFill/>
            <a:ln w="9525">
              <a:noFill/>
              <a:miter lim="800000"/>
              <a:headEnd/>
              <a:tailEnd/>
            </a:ln>
          </p:spPr>
        </p:pic>
        <p:pic>
          <p:nvPicPr>
            <p:cNvPr id="23885" name="Picture 324"/>
            <p:cNvPicPr>
              <a:picLocks noChangeAspect="1" noChangeArrowheads="1"/>
            </p:cNvPicPr>
            <p:nvPr/>
          </p:nvPicPr>
          <p:blipFill>
            <a:blip r:embed="rId31" cstate="print"/>
            <a:srcRect/>
            <a:stretch>
              <a:fillRect/>
            </a:stretch>
          </p:blipFill>
          <p:spPr bwMode="auto">
            <a:xfrm>
              <a:off x="7672" y="10891"/>
              <a:ext cx="121" cy="86"/>
            </a:xfrm>
            <a:prstGeom prst="rect">
              <a:avLst/>
            </a:prstGeom>
            <a:noFill/>
            <a:ln w="9525">
              <a:noFill/>
              <a:miter lim="800000"/>
              <a:headEnd/>
              <a:tailEnd/>
            </a:ln>
          </p:spPr>
        </p:pic>
        <p:sp>
          <p:nvSpPr>
            <p:cNvPr id="23886" name="Freeform 325"/>
            <p:cNvSpPr>
              <a:spLocks noChangeAspect="1"/>
            </p:cNvSpPr>
            <p:nvPr/>
          </p:nvSpPr>
          <p:spPr bwMode="auto">
            <a:xfrm>
              <a:off x="7885" y="10909"/>
              <a:ext cx="101" cy="29"/>
            </a:xfrm>
            <a:custGeom>
              <a:avLst/>
              <a:gdLst>
                <a:gd name="T0" fmla="*/ 0 w 89"/>
                <a:gd name="T1" fmla="*/ 863 h 25"/>
                <a:gd name="T2" fmla="*/ 0 w 89"/>
                <a:gd name="T3" fmla="*/ 0 h 25"/>
                <a:gd name="T4" fmla="*/ 1660 w 89"/>
                <a:gd name="T5" fmla="*/ 0 h 25"/>
                <a:gd name="T6" fmla="*/ 1871 w 89"/>
                <a:gd name="T7" fmla="*/ 863 h 25"/>
                <a:gd name="T8" fmla="*/ 0 w 89"/>
                <a:gd name="T9" fmla="*/ 863 h 25"/>
                <a:gd name="T10" fmla="*/ 0 60000 65536"/>
                <a:gd name="T11" fmla="*/ 0 60000 65536"/>
                <a:gd name="T12" fmla="*/ 0 60000 65536"/>
                <a:gd name="T13" fmla="*/ 0 60000 65536"/>
                <a:gd name="T14" fmla="*/ 0 60000 65536"/>
                <a:gd name="T15" fmla="*/ 0 w 89"/>
                <a:gd name="T16" fmla="*/ 0 h 25"/>
                <a:gd name="T17" fmla="*/ 89 w 89"/>
                <a:gd name="T18" fmla="*/ 25 h 25"/>
              </a:gdLst>
              <a:ahLst/>
              <a:cxnLst>
                <a:cxn ang="T10">
                  <a:pos x="T0" y="T1"/>
                </a:cxn>
                <a:cxn ang="T11">
                  <a:pos x="T2" y="T3"/>
                </a:cxn>
                <a:cxn ang="T12">
                  <a:pos x="T4" y="T5"/>
                </a:cxn>
                <a:cxn ang="T13">
                  <a:pos x="T6" y="T7"/>
                </a:cxn>
                <a:cxn ang="T14">
                  <a:pos x="T8" y="T9"/>
                </a:cxn>
              </a:cxnLst>
              <a:rect l="T15" t="T16" r="T17" b="T18"/>
              <a:pathLst>
                <a:path w="89" h="25">
                  <a:moveTo>
                    <a:pt x="0" y="25"/>
                  </a:moveTo>
                  <a:lnTo>
                    <a:pt x="0" y="0"/>
                  </a:lnTo>
                  <a:lnTo>
                    <a:pt x="79" y="0"/>
                  </a:lnTo>
                  <a:lnTo>
                    <a:pt x="89" y="25"/>
                  </a:lnTo>
                  <a:lnTo>
                    <a:pt x="0" y="25"/>
                  </a:lnTo>
                  <a:close/>
                </a:path>
              </a:pathLst>
            </a:custGeom>
            <a:solidFill>
              <a:srgbClr val="BEAB6F"/>
            </a:solidFill>
            <a:ln w="1905">
              <a:solidFill>
                <a:srgbClr val="000000"/>
              </a:solidFill>
              <a:round/>
              <a:headEnd/>
              <a:tailEnd/>
            </a:ln>
          </p:spPr>
          <p:txBody>
            <a:bodyPr/>
            <a:lstStyle/>
            <a:p>
              <a:endParaRPr lang="ja-JP" altLang="en-US"/>
            </a:p>
          </p:txBody>
        </p:sp>
        <p:sp>
          <p:nvSpPr>
            <p:cNvPr id="23887" name="Freeform 326"/>
            <p:cNvSpPr>
              <a:spLocks noChangeAspect="1"/>
            </p:cNvSpPr>
            <p:nvPr/>
          </p:nvSpPr>
          <p:spPr bwMode="auto">
            <a:xfrm>
              <a:off x="7742" y="10956"/>
              <a:ext cx="68" cy="40"/>
            </a:xfrm>
            <a:custGeom>
              <a:avLst/>
              <a:gdLst>
                <a:gd name="T0" fmla="*/ 0 w 60"/>
                <a:gd name="T1" fmla="*/ 877 h 35"/>
                <a:gd name="T2" fmla="*/ 164 w 60"/>
                <a:gd name="T3" fmla="*/ 0 h 35"/>
                <a:gd name="T4" fmla="*/ 1210 w 60"/>
                <a:gd name="T5" fmla="*/ 0 h 35"/>
                <a:gd name="T6" fmla="*/ 1210 w 60"/>
                <a:gd name="T7" fmla="*/ 877 h 35"/>
                <a:gd name="T8" fmla="*/ 0 w 60"/>
                <a:gd name="T9" fmla="*/ 877 h 35"/>
                <a:gd name="T10" fmla="*/ 0 60000 65536"/>
                <a:gd name="T11" fmla="*/ 0 60000 65536"/>
                <a:gd name="T12" fmla="*/ 0 60000 65536"/>
                <a:gd name="T13" fmla="*/ 0 60000 65536"/>
                <a:gd name="T14" fmla="*/ 0 60000 65536"/>
                <a:gd name="T15" fmla="*/ 0 w 60"/>
                <a:gd name="T16" fmla="*/ 0 h 35"/>
                <a:gd name="T17" fmla="*/ 60 w 60"/>
                <a:gd name="T18" fmla="*/ 35 h 35"/>
              </a:gdLst>
              <a:ahLst/>
              <a:cxnLst>
                <a:cxn ang="T10">
                  <a:pos x="T0" y="T1"/>
                </a:cxn>
                <a:cxn ang="T11">
                  <a:pos x="T2" y="T3"/>
                </a:cxn>
                <a:cxn ang="T12">
                  <a:pos x="T4" y="T5"/>
                </a:cxn>
                <a:cxn ang="T13">
                  <a:pos x="T6" y="T7"/>
                </a:cxn>
                <a:cxn ang="T14">
                  <a:pos x="T8" y="T9"/>
                </a:cxn>
              </a:cxnLst>
              <a:rect l="T15" t="T16" r="T17" b="T18"/>
              <a:pathLst>
                <a:path w="60" h="35">
                  <a:moveTo>
                    <a:pt x="0" y="35"/>
                  </a:moveTo>
                  <a:lnTo>
                    <a:pt x="9" y="0"/>
                  </a:lnTo>
                  <a:lnTo>
                    <a:pt x="60" y="0"/>
                  </a:lnTo>
                  <a:lnTo>
                    <a:pt x="60" y="35"/>
                  </a:lnTo>
                  <a:lnTo>
                    <a:pt x="0" y="35"/>
                  </a:lnTo>
                  <a:close/>
                </a:path>
              </a:pathLst>
            </a:custGeom>
            <a:solidFill>
              <a:srgbClr val="BECAC7"/>
            </a:solidFill>
            <a:ln w="1905">
              <a:solidFill>
                <a:srgbClr val="000000"/>
              </a:solidFill>
              <a:round/>
              <a:headEnd/>
              <a:tailEnd/>
            </a:ln>
          </p:spPr>
          <p:txBody>
            <a:bodyPr/>
            <a:lstStyle/>
            <a:p>
              <a:endParaRPr lang="ja-JP" altLang="en-US"/>
            </a:p>
          </p:txBody>
        </p:sp>
        <p:sp>
          <p:nvSpPr>
            <p:cNvPr id="23888" name="Freeform 327"/>
            <p:cNvSpPr>
              <a:spLocks noChangeAspect="1"/>
            </p:cNvSpPr>
            <p:nvPr/>
          </p:nvSpPr>
          <p:spPr bwMode="auto">
            <a:xfrm>
              <a:off x="7918" y="11006"/>
              <a:ext cx="81" cy="46"/>
            </a:xfrm>
            <a:custGeom>
              <a:avLst/>
              <a:gdLst>
                <a:gd name="T0" fmla="*/ 0 w 72"/>
                <a:gd name="T1" fmla="*/ 651 h 41"/>
                <a:gd name="T2" fmla="*/ 0 w 72"/>
                <a:gd name="T3" fmla="*/ 0 h 41"/>
                <a:gd name="T4" fmla="*/ 1070 w 72"/>
                <a:gd name="T5" fmla="*/ 0 h 41"/>
                <a:gd name="T6" fmla="*/ 1206 w 72"/>
                <a:gd name="T7" fmla="*/ 651 h 41"/>
                <a:gd name="T8" fmla="*/ 0 w 72"/>
                <a:gd name="T9" fmla="*/ 651 h 41"/>
                <a:gd name="T10" fmla="*/ 0 60000 65536"/>
                <a:gd name="T11" fmla="*/ 0 60000 65536"/>
                <a:gd name="T12" fmla="*/ 0 60000 65536"/>
                <a:gd name="T13" fmla="*/ 0 60000 65536"/>
                <a:gd name="T14" fmla="*/ 0 60000 65536"/>
                <a:gd name="T15" fmla="*/ 0 w 72"/>
                <a:gd name="T16" fmla="*/ 0 h 41"/>
                <a:gd name="T17" fmla="*/ 72 w 72"/>
                <a:gd name="T18" fmla="*/ 41 h 41"/>
              </a:gdLst>
              <a:ahLst/>
              <a:cxnLst>
                <a:cxn ang="T10">
                  <a:pos x="T0" y="T1"/>
                </a:cxn>
                <a:cxn ang="T11">
                  <a:pos x="T2" y="T3"/>
                </a:cxn>
                <a:cxn ang="T12">
                  <a:pos x="T4" y="T5"/>
                </a:cxn>
                <a:cxn ang="T13">
                  <a:pos x="T6" y="T7"/>
                </a:cxn>
                <a:cxn ang="T14">
                  <a:pos x="T8" y="T9"/>
                </a:cxn>
              </a:cxnLst>
              <a:rect l="T15" t="T16" r="T17" b="T18"/>
              <a:pathLst>
                <a:path w="72" h="41">
                  <a:moveTo>
                    <a:pt x="0" y="41"/>
                  </a:moveTo>
                  <a:lnTo>
                    <a:pt x="0" y="0"/>
                  </a:lnTo>
                  <a:lnTo>
                    <a:pt x="63" y="0"/>
                  </a:lnTo>
                  <a:lnTo>
                    <a:pt x="72" y="41"/>
                  </a:lnTo>
                  <a:lnTo>
                    <a:pt x="0" y="41"/>
                  </a:lnTo>
                  <a:close/>
                </a:path>
              </a:pathLst>
            </a:custGeom>
            <a:solidFill>
              <a:srgbClr val="BECAC7"/>
            </a:solidFill>
            <a:ln w="1905">
              <a:solidFill>
                <a:srgbClr val="000000"/>
              </a:solidFill>
              <a:round/>
              <a:headEnd/>
              <a:tailEnd/>
            </a:ln>
          </p:spPr>
          <p:txBody>
            <a:bodyPr/>
            <a:lstStyle/>
            <a:p>
              <a:endParaRPr lang="ja-JP" altLang="en-US"/>
            </a:p>
          </p:txBody>
        </p:sp>
        <p:sp>
          <p:nvSpPr>
            <p:cNvPr id="23889" name="Freeform 328"/>
            <p:cNvSpPr>
              <a:spLocks noChangeAspect="1"/>
            </p:cNvSpPr>
            <p:nvPr/>
          </p:nvSpPr>
          <p:spPr bwMode="auto">
            <a:xfrm>
              <a:off x="7595" y="11070"/>
              <a:ext cx="89" cy="32"/>
            </a:xfrm>
            <a:custGeom>
              <a:avLst/>
              <a:gdLst>
                <a:gd name="T0" fmla="*/ 0 w 79"/>
                <a:gd name="T1" fmla="*/ 693 h 28"/>
                <a:gd name="T2" fmla="*/ 110 w 79"/>
                <a:gd name="T3" fmla="*/ 0 h 28"/>
                <a:gd name="T4" fmla="*/ 1377 w 79"/>
                <a:gd name="T5" fmla="*/ 0 h 28"/>
                <a:gd name="T6" fmla="*/ 1377 w 79"/>
                <a:gd name="T7" fmla="*/ 693 h 28"/>
                <a:gd name="T8" fmla="*/ 0 w 79"/>
                <a:gd name="T9" fmla="*/ 693 h 28"/>
                <a:gd name="T10" fmla="*/ 0 60000 65536"/>
                <a:gd name="T11" fmla="*/ 0 60000 65536"/>
                <a:gd name="T12" fmla="*/ 0 60000 65536"/>
                <a:gd name="T13" fmla="*/ 0 60000 65536"/>
                <a:gd name="T14" fmla="*/ 0 60000 65536"/>
                <a:gd name="T15" fmla="*/ 0 w 79"/>
                <a:gd name="T16" fmla="*/ 0 h 28"/>
                <a:gd name="T17" fmla="*/ 79 w 79"/>
                <a:gd name="T18" fmla="*/ 28 h 28"/>
              </a:gdLst>
              <a:ahLst/>
              <a:cxnLst>
                <a:cxn ang="T10">
                  <a:pos x="T0" y="T1"/>
                </a:cxn>
                <a:cxn ang="T11">
                  <a:pos x="T2" y="T3"/>
                </a:cxn>
                <a:cxn ang="T12">
                  <a:pos x="T4" y="T5"/>
                </a:cxn>
                <a:cxn ang="T13">
                  <a:pos x="T6" y="T7"/>
                </a:cxn>
                <a:cxn ang="T14">
                  <a:pos x="T8" y="T9"/>
                </a:cxn>
              </a:cxnLst>
              <a:rect l="T15" t="T16" r="T17" b="T18"/>
              <a:pathLst>
                <a:path w="79" h="28">
                  <a:moveTo>
                    <a:pt x="0" y="28"/>
                  </a:moveTo>
                  <a:lnTo>
                    <a:pt x="6" y="0"/>
                  </a:lnTo>
                  <a:lnTo>
                    <a:pt x="79" y="0"/>
                  </a:lnTo>
                  <a:lnTo>
                    <a:pt x="79" y="28"/>
                  </a:lnTo>
                  <a:lnTo>
                    <a:pt x="0" y="28"/>
                  </a:lnTo>
                  <a:close/>
                </a:path>
              </a:pathLst>
            </a:custGeom>
            <a:solidFill>
              <a:srgbClr val="7F7F7F"/>
            </a:solidFill>
            <a:ln w="1905">
              <a:solidFill>
                <a:srgbClr val="000000"/>
              </a:solidFill>
              <a:round/>
              <a:headEnd/>
              <a:tailEnd/>
            </a:ln>
          </p:spPr>
          <p:txBody>
            <a:bodyPr/>
            <a:lstStyle/>
            <a:p>
              <a:endParaRPr lang="ja-JP" altLang="en-US"/>
            </a:p>
          </p:txBody>
        </p:sp>
        <p:sp>
          <p:nvSpPr>
            <p:cNvPr id="23890" name="Rectangle 329"/>
            <p:cNvSpPr>
              <a:spLocks noChangeAspect="1" noChangeArrowheads="1"/>
            </p:cNvSpPr>
            <p:nvPr/>
          </p:nvSpPr>
          <p:spPr bwMode="auto">
            <a:xfrm>
              <a:off x="7616" y="10956"/>
              <a:ext cx="97" cy="43"/>
            </a:xfrm>
            <a:prstGeom prst="rect">
              <a:avLst/>
            </a:prstGeom>
            <a:solidFill>
              <a:srgbClr val="B2BA98"/>
            </a:solidFill>
            <a:ln w="1905">
              <a:solidFill>
                <a:srgbClr val="000000"/>
              </a:solidFill>
              <a:miter lim="800000"/>
              <a:headEnd/>
              <a:tailEnd/>
            </a:ln>
          </p:spPr>
          <p:txBody>
            <a:bodyPr/>
            <a:lstStyle/>
            <a:p>
              <a:pPr algn="ctr"/>
              <a:endParaRPr lang="ja-JP" altLang="en-US" b="0" u="none">
                <a:solidFill>
                  <a:schemeClr val="tx1"/>
                </a:solidFill>
                <a:latin typeface="Arial" pitchFamily="34" charset="0"/>
              </a:endParaRPr>
            </a:p>
          </p:txBody>
        </p:sp>
        <p:sp>
          <p:nvSpPr>
            <p:cNvPr id="23891" name="Freeform 330"/>
            <p:cNvSpPr>
              <a:spLocks noChangeAspect="1"/>
            </p:cNvSpPr>
            <p:nvPr/>
          </p:nvSpPr>
          <p:spPr bwMode="auto">
            <a:xfrm>
              <a:off x="7702" y="10956"/>
              <a:ext cx="2" cy="64"/>
            </a:xfrm>
            <a:custGeom>
              <a:avLst/>
              <a:gdLst>
                <a:gd name="T0" fmla="*/ 0 w 2"/>
                <a:gd name="T1" fmla="*/ 0 h 57"/>
                <a:gd name="T2" fmla="*/ 0 w 2"/>
                <a:gd name="T3" fmla="*/ 250 h 57"/>
                <a:gd name="T4" fmla="*/ 0 w 2"/>
                <a:gd name="T5" fmla="*/ 924 h 57"/>
                <a:gd name="T6" fmla="*/ 0 w 2"/>
                <a:gd name="T7" fmla="*/ 448 h 57"/>
                <a:gd name="T8" fmla="*/ 0 w 2"/>
                <a:gd name="T9" fmla="*/ 0 h 57"/>
                <a:gd name="T10" fmla="*/ 0 60000 65536"/>
                <a:gd name="T11" fmla="*/ 0 60000 65536"/>
                <a:gd name="T12" fmla="*/ 0 60000 65536"/>
                <a:gd name="T13" fmla="*/ 0 60000 65536"/>
                <a:gd name="T14" fmla="*/ 0 60000 65536"/>
                <a:gd name="T15" fmla="*/ 0 w 2"/>
                <a:gd name="T16" fmla="*/ 0 h 57"/>
                <a:gd name="T17" fmla="*/ 2 w 2"/>
                <a:gd name="T18" fmla="*/ 57 h 57"/>
              </a:gdLst>
              <a:ahLst/>
              <a:cxnLst>
                <a:cxn ang="T10">
                  <a:pos x="T0" y="T1"/>
                </a:cxn>
                <a:cxn ang="T11">
                  <a:pos x="T2" y="T3"/>
                </a:cxn>
                <a:cxn ang="T12">
                  <a:pos x="T4" y="T5"/>
                </a:cxn>
                <a:cxn ang="T13">
                  <a:pos x="T6" y="T7"/>
                </a:cxn>
                <a:cxn ang="T14">
                  <a:pos x="T8" y="T9"/>
                </a:cxn>
              </a:cxnLst>
              <a:rect l="T15" t="T16" r="T17" b="T18"/>
              <a:pathLst>
                <a:path w="2" h="57">
                  <a:moveTo>
                    <a:pt x="0" y="0"/>
                  </a:moveTo>
                  <a:lnTo>
                    <a:pt x="0" y="16"/>
                  </a:lnTo>
                  <a:lnTo>
                    <a:pt x="0" y="57"/>
                  </a:lnTo>
                  <a:lnTo>
                    <a:pt x="0" y="28"/>
                  </a:lnTo>
                  <a:lnTo>
                    <a:pt x="0" y="0"/>
                  </a:lnTo>
                  <a:close/>
                </a:path>
              </a:pathLst>
            </a:custGeom>
            <a:solidFill>
              <a:srgbClr val="CEBF8E"/>
            </a:solidFill>
            <a:ln w="1905">
              <a:solidFill>
                <a:srgbClr val="000000"/>
              </a:solidFill>
              <a:round/>
              <a:headEnd/>
              <a:tailEnd/>
            </a:ln>
          </p:spPr>
          <p:txBody>
            <a:bodyPr/>
            <a:lstStyle/>
            <a:p>
              <a:endParaRPr lang="ja-JP" altLang="en-US"/>
            </a:p>
          </p:txBody>
        </p:sp>
        <p:sp>
          <p:nvSpPr>
            <p:cNvPr id="23892" name="Rectangle 331"/>
            <p:cNvSpPr>
              <a:spLocks noChangeAspect="1" noChangeArrowheads="1"/>
            </p:cNvSpPr>
            <p:nvPr/>
          </p:nvSpPr>
          <p:spPr bwMode="auto">
            <a:xfrm>
              <a:off x="7616" y="10977"/>
              <a:ext cx="97" cy="54"/>
            </a:xfrm>
            <a:prstGeom prst="rect">
              <a:avLst/>
            </a:prstGeom>
            <a:solidFill>
              <a:srgbClr val="AAB6A4"/>
            </a:solidFill>
            <a:ln w="1905">
              <a:solidFill>
                <a:srgbClr val="000000"/>
              </a:solidFill>
              <a:miter lim="800000"/>
              <a:headEnd/>
              <a:tailEnd/>
            </a:ln>
          </p:spPr>
          <p:txBody>
            <a:bodyPr/>
            <a:lstStyle/>
            <a:p>
              <a:pPr algn="ctr"/>
              <a:endParaRPr lang="ja-JP" altLang="en-US" b="0" u="none">
                <a:solidFill>
                  <a:schemeClr val="tx1"/>
                </a:solidFill>
                <a:latin typeface="Arial" pitchFamily="34" charset="0"/>
              </a:endParaRPr>
            </a:p>
          </p:txBody>
        </p:sp>
        <p:sp>
          <p:nvSpPr>
            <p:cNvPr id="23893" name="Rectangle 332"/>
            <p:cNvSpPr>
              <a:spLocks noChangeAspect="1" noChangeArrowheads="1"/>
            </p:cNvSpPr>
            <p:nvPr/>
          </p:nvSpPr>
          <p:spPr bwMode="auto">
            <a:xfrm>
              <a:off x="7616" y="10977"/>
              <a:ext cx="97" cy="54"/>
            </a:xfrm>
            <a:prstGeom prst="rect">
              <a:avLst/>
            </a:prstGeom>
            <a:solidFill>
              <a:srgbClr val="B2BA99"/>
            </a:solidFill>
            <a:ln w="1905">
              <a:solidFill>
                <a:srgbClr val="000000"/>
              </a:solidFill>
              <a:miter lim="800000"/>
              <a:headEnd/>
              <a:tailEnd/>
            </a:ln>
          </p:spPr>
          <p:txBody>
            <a:bodyPr/>
            <a:lstStyle/>
            <a:p>
              <a:pPr algn="ctr"/>
              <a:endParaRPr lang="ja-JP" altLang="en-US" b="0" u="none">
                <a:solidFill>
                  <a:schemeClr val="tx1"/>
                </a:solidFill>
                <a:latin typeface="Arial" pitchFamily="34" charset="0"/>
              </a:endParaRPr>
            </a:p>
          </p:txBody>
        </p:sp>
        <p:sp>
          <p:nvSpPr>
            <p:cNvPr id="23894" name="Freeform 333"/>
            <p:cNvSpPr>
              <a:spLocks noChangeAspect="1"/>
            </p:cNvSpPr>
            <p:nvPr/>
          </p:nvSpPr>
          <p:spPr bwMode="auto">
            <a:xfrm>
              <a:off x="7770" y="10971"/>
              <a:ext cx="4" cy="53"/>
            </a:xfrm>
            <a:custGeom>
              <a:avLst/>
              <a:gdLst>
                <a:gd name="T0" fmla="*/ 0 w 3"/>
                <a:gd name="T1" fmla="*/ 0 h 47"/>
                <a:gd name="T2" fmla="*/ 2759 w 3"/>
                <a:gd name="T3" fmla="*/ 413 h 47"/>
                <a:gd name="T4" fmla="*/ 2759 w 3"/>
                <a:gd name="T5" fmla="*/ 856 h 47"/>
                <a:gd name="T6" fmla="*/ 0 w 3"/>
                <a:gd name="T7" fmla="*/ 598 h 47"/>
                <a:gd name="T8" fmla="*/ 0 w 3"/>
                <a:gd name="T9" fmla="*/ 0 h 47"/>
                <a:gd name="T10" fmla="*/ 0 60000 65536"/>
                <a:gd name="T11" fmla="*/ 0 60000 65536"/>
                <a:gd name="T12" fmla="*/ 0 60000 65536"/>
                <a:gd name="T13" fmla="*/ 0 60000 65536"/>
                <a:gd name="T14" fmla="*/ 0 60000 65536"/>
                <a:gd name="T15" fmla="*/ 0 w 3"/>
                <a:gd name="T16" fmla="*/ 0 h 47"/>
                <a:gd name="T17" fmla="*/ 3 w 3"/>
                <a:gd name="T18" fmla="*/ 47 h 47"/>
              </a:gdLst>
              <a:ahLst/>
              <a:cxnLst>
                <a:cxn ang="T10">
                  <a:pos x="T0" y="T1"/>
                </a:cxn>
                <a:cxn ang="T11">
                  <a:pos x="T2" y="T3"/>
                </a:cxn>
                <a:cxn ang="T12">
                  <a:pos x="T4" y="T5"/>
                </a:cxn>
                <a:cxn ang="T13">
                  <a:pos x="T6" y="T7"/>
                </a:cxn>
                <a:cxn ang="T14">
                  <a:pos x="T8" y="T9"/>
                </a:cxn>
              </a:cxnLst>
              <a:rect l="T15" t="T16" r="T17" b="T18"/>
              <a:pathLst>
                <a:path w="3" h="47">
                  <a:moveTo>
                    <a:pt x="0" y="0"/>
                  </a:moveTo>
                  <a:lnTo>
                    <a:pt x="3" y="22"/>
                  </a:lnTo>
                  <a:lnTo>
                    <a:pt x="3" y="47"/>
                  </a:lnTo>
                  <a:lnTo>
                    <a:pt x="0" y="34"/>
                  </a:lnTo>
                  <a:lnTo>
                    <a:pt x="0" y="0"/>
                  </a:lnTo>
                  <a:close/>
                </a:path>
              </a:pathLst>
            </a:custGeom>
            <a:solidFill>
              <a:srgbClr val="A39EA1"/>
            </a:solidFill>
            <a:ln w="1905">
              <a:solidFill>
                <a:srgbClr val="000000"/>
              </a:solidFill>
              <a:round/>
              <a:headEnd/>
              <a:tailEnd/>
            </a:ln>
          </p:spPr>
          <p:txBody>
            <a:bodyPr/>
            <a:lstStyle/>
            <a:p>
              <a:endParaRPr lang="ja-JP" altLang="en-US"/>
            </a:p>
          </p:txBody>
        </p:sp>
        <p:sp>
          <p:nvSpPr>
            <p:cNvPr id="23895" name="Freeform 334"/>
            <p:cNvSpPr>
              <a:spLocks noChangeAspect="1"/>
            </p:cNvSpPr>
            <p:nvPr/>
          </p:nvSpPr>
          <p:spPr bwMode="auto">
            <a:xfrm>
              <a:off x="7742" y="10971"/>
              <a:ext cx="1" cy="49"/>
            </a:xfrm>
            <a:custGeom>
              <a:avLst/>
              <a:gdLst>
                <a:gd name="T0" fmla="*/ 0 w 1"/>
                <a:gd name="T1" fmla="*/ 0 h 44"/>
                <a:gd name="T2" fmla="*/ 0 w 1"/>
                <a:gd name="T3" fmla="*/ 205 h 44"/>
                <a:gd name="T4" fmla="*/ 0 w 1"/>
                <a:gd name="T5" fmla="*/ 598 h 44"/>
                <a:gd name="T6" fmla="*/ 0 w 1"/>
                <a:gd name="T7" fmla="*/ 410 h 44"/>
                <a:gd name="T8" fmla="*/ 0 w 1"/>
                <a:gd name="T9" fmla="*/ 0 h 44"/>
                <a:gd name="T10" fmla="*/ 0 60000 65536"/>
                <a:gd name="T11" fmla="*/ 0 60000 65536"/>
                <a:gd name="T12" fmla="*/ 0 60000 65536"/>
                <a:gd name="T13" fmla="*/ 0 60000 65536"/>
                <a:gd name="T14" fmla="*/ 0 60000 65536"/>
                <a:gd name="T15" fmla="*/ 0 w 1"/>
                <a:gd name="T16" fmla="*/ 0 h 44"/>
                <a:gd name="T17" fmla="*/ 1 w 1"/>
                <a:gd name="T18" fmla="*/ 44 h 44"/>
              </a:gdLst>
              <a:ahLst/>
              <a:cxnLst>
                <a:cxn ang="T10">
                  <a:pos x="T0" y="T1"/>
                </a:cxn>
                <a:cxn ang="T11">
                  <a:pos x="T2" y="T3"/>
                </a:cxn>
                <a:cxn ang="T12">
                  <a:pos x="T4" y="T5"/>
                </a:cxn>
                <a:cxn ang="T13">
                  <a:pos x="T6" y="T7"/>
                </a:cxn>
                <a:cxn ang="T14">
                  <a:pos x="T8" y="T9"/>
                </a:cxn>
              </a:cxnLst>
              <a:rect l="T15" t="T16" r="T17" b="T18"/>
              <a:pathLst>
                <a:path w="1" h="44">
                  <a:moveTo>
                    <a:pt x="0" y="0"/>
                  </a:moveTo>
                  <a:lnTo>
                    <a:pt x="0" y="15"/>
                  </a:lnTo>
                  <a:lnTo>
                    <a:pt x="0" y="44"/>
                  </a:lnTo>
                  <a:lnTo>
                    <a:pt x="0" y="31"/>
                  </a:lnTo>
                  <a:lnTo>
                    <a:pt x="0" y="0"/>
                  </a:lnTo>
                  <a:close/>
                </a:path>
              </a:pathLst>
            </a:custGeom>
            <a:solidFill>
              <a:srgbClr val="3B3B3B"/>
            </a:solidFill>
            <a:ln w="1905">
              <a:solidFill>
                <a:srgbClr val="000000"/>
              </a:solidFill>
              <a:round/>
              <a:headEnd/>
              <a:tailEnd/>
            </a:ln>
          </p:spPr>
          <p:txBody>
            <a:bodyPr/>
            <a:lstStyle/>
            <a:p>
              <a:endParaRPr lang="ja-JP" altLang="en-US"/>
            </a:p>
          </p:txBody>
        </p:sp>
        <p:sp>
          <p:nvSpPr>
            <p:cNvPr id="23896" name="Rectangle 335"/>
            <p:cNvSpPr>
              <a:spLocks noChangeAspect="1" noChangeArrowheads="1"/>
            </p:cNvSpPr>
            <p:nvPr/>
          </p:nvSpPr>
          <p:spPr bwMode="auto">
            <a:xfrm>
              <a:off x="7774" y="10996"/>
              <a:ext cx="101" cy="38"/>
            </a:xfrm>
            <a:prstGeom prst="rect">
              <a:avLst/>
            </a:prstGeom>
            <a:solidFill>
              <a:srgbClr val="AAB7AE"/>
            </a:solidFill>
            <a:ln w="1905">
              <a:solidFill>
                <a:srgbClr val="000000"/>
              </a:solidFill>
              <a:miter lim="800000"/>
              <a:headEnd/>
              <a:tailEnd/>
            </a:ln>
          </p:spPr>
          <p:txBody>
            <a:bodyPr/>
            <a:lstStyle/>
            <a:p>
              <a:pPr algn="ctr"/>
              <a:endParaRPr lang="ja-JP" altLang="en-US" b="0" u="none">
                <a:solidFill>
                  <a:schemeClr val="tx1"/>
                </a:solidFill>
                <a:latin typeface="Arial" pitchFamily="34" charset="0"/>
              </a:endParaRPr>
            </a:p>
          </p:txBody>
        </p:sp>
        <p:sp>
          <p:nvSpPr>
            <p:cNvPr id="23897" name="Freeform 336"/>
            <p:cNvSpPr>
              <a:spLocks noChangeAspect="1"/>
            </p:cNvSpPr>
            <p:nvPr/>
          </p:nvSpPr>
          <p:spPr bwMode="auto">
            <a:xfrm>
              <a:off x="7849" y="10988"/>
              <a:ext cx="11" cy="64"/>
            </a:xfrm>
            <a:custGeom>
              <a:avLst/>
              <a:gdLst>
                <a:gd name="T0" fmla="*/ 0 w 10"/>
                <a:gd name="T1" fmla="*/ 0 h 57"/>
                <a:gd name="T2" fmla="*/ 92 w 10"/>
                <a:gd name="T3" fmla="*/ 307 h 57"/>
                <a:gd name="T4" fmla="*/ 0 w 10"/>
                <a:gd name="T5" fmla="*/ 924 h 57"/>
                <a:gd name="T6" fmla="*/ 0 w 10"/>
                <a:gd name="T7" fmla="*/ 476 h 57"/>
                <a:gd name="T8" fmla="*/ 0 w 10"/>
                <a:gd name="T9" fmla="*/ 0 h 57"/>
                <a:gd name="T10" fmla="*/ 0 60000 65536"/>
                <a:gd name="T11" fmla="*/ 0 60000 65536"/>
                <a:gd name="T12" fmla="*/ 0 60000 65536"/>
                <a:gd name="T13" fmla="*/ 0 60000 65536"/>
                <a:gd name="T14" fmla="*/ 0 60000 65536"/>
                <a:gd name="T15" fmla="*/ 0 w 10"/>
                <a:gd name="T16" fmla="*/ 0 h 57"/>
                <a:gd name="T17" fmla="*/ 10 w 10"/>
                <a:gd name="T18" fmla="*/ 57 h 57"/>
              </a:gdLst>
              <a:ahLst/>
              <a:cxnLst>
                <a:cxn ang="T10">
                  <a:pos x="T0" y="T1"/>
                </a:cxn>
                <a:cxn ang="T11">
                  <a:pos x="T2" y="T3"/>
                </a:cxn>
                <a:cxn ang="T12">
                  <a:pos x="T4" y="T5"/>
                </a:cxn>
                <a:cxn ang="T13">
                  <a:pos x="T6" y="T7"/>
                </a:cxn>
                <a:cxn ang="T14">
                  <a:pos x="T8" y="T9"/>
                </a:cxn>
              </a:cxnLst>
              <a:rect l="T15" t="T16" r="T17" b="T18"/>
              <a:pathLst>
                <a:path w="10" h="57">
                  <a:moveTo>
                    <a:pt x="0" y="0"/>
                  </a:moveTo>
                  <a:lnTo>
                    <a:pt x="10" y="19"/>
                  </a:lnTo>
                  <a:lnTo>
                    <a:pt x="0" y="57"/>
                  </a:lnTo>
                  <a:lnTo>
                    <a:pt x="0" y="29"/>
                  </a:lnTo>
                  <a:lnTo>
                    <a:pt x="0" y="0"/>
                  </a:lnTo>
                  <a:close/>
                </a:path>
              </a:pathLst>
            </a:custGeom>
            <a:solidFill>
              <a:srgbClr val="C5D0CD"/>
            </a:solidFill>
            <a:ln w="1905">
              <a:solidFill>
                <a:srgbClr val="000000"/>
              </a:solidFill>
              <a:round/>
              <a:headEnd/>
              <a:tailEnd/>
            </a:ln>
          </p:spPr>
          <p:txBody>
            <a:bodyPr/>
            <a:lstStyle/>
            <a:p>
              <a:endParaRPr lang="ja-JP" altLang="en-US"/>
            </a:p>
          </p:txBody>
        </p:sp>
        <p:sp>
          <p:nvSpPr>
            <p:cNvPr id="23898" name="Freeform 337"/>
            <p:cNvSpPr>
              <a:spLocks noChangeAspect="1"/>
            </p:cNvSpPr>
            <p:nvPr/>
          </p:nvSpPr>
          <p:spPr bwMode="auto">
            <a:xfrm>
              <a:off x="7742" y="10988"/>
              <a:ext cx="1" cy="64"/>
            </a:xfrm>
            <a:custGeom>
              <a:avLst/>
              <a:gdLst>
                <a:gd name="T0" fmla="*/ 0 w 1"/>
                <a:gd name="T1" fmla="*/ 0 h 57"/>
                <a:gd name="T2" fmla="*/ 0 w 1"/>
                <a:gd name="T3" fmla="*/ 307 h 57"/>
                <a:gd name="T4" fmla="*/ 0 w 1"/>
                <a:gd name="T5" fmla="*/ 924 h 57"/>
                <a:gd name="T6" fmla="*/ 0 w 1"/>
                <a:gd name="T7" fmla="*/ 476 h 57"/>
                <a:gd name="T8" fmla="*/ 0 w 1"/>
                <a:gd name="T9" fmla="*/ 0 h 57"/>
                <a:gd name="T10" fmla="*/ 0 60000 65536"/>
                <a:gd name="T11" fmla="*/ 0 60000 65536"/>
                <a:gd name="T12" fmla="*/ 0 60000 65536"/>
                <a:gd name="T13" fmla="*/ 0 60000 65536"/>
                <a:gd name="T14" fmla="*/ 0 60000 65536"/>
                <a:gd name="T15" fmla="*/ 0 w 1"/>
                <a:gd name="T16" fmla="*/ 0 h 57"/>
                <a:gd name="T17" fmla="*/ 1 w 1"/>
                <a:gd name="T18" fmla="*/ 57 h 57"/>
              </a:gdLst>
              <a:ahLst/>
              <a:cxnLst>
                <a:cxn ang="T10">
                  <a:pos x="T0" y="T1"/>
                </a:cxn>
                <a:cxn ang="T11">
                  <a:pos x="T2" y="T3"/>
                </a:cxn>
                <a:cxn ang="T12">
                  <a:pos x="T4" y="T5"/>
                </a:cxn>
                <a:cxn ang="T13">
                  <a:pos x="T6" y="T7"/>
                </a:cxn>
                <a:cxn ang="T14">
                  <a:pos x="T8" y="T9"/>
                </a:cxn>
              </a:cxnLst>
              <a:rect l="T15" t="T16" r="T17" b="T18"/>
              <a:pathLst>
                <a:path w="1" h="57">
                  <a:moveTo>
                    <a:pt x="0" y="0"/>
                  </a:moveTo>
                  <a:lnTo>
                    <a:pt x="0" y="19"/>
                  </a:lnTo>
                  <a:lnTo>
                    <a:pt x="0" y="57"/>
                  </a:lnTo>
                  <a:lnTo>
                    <a:pt x="0" y="29"/>
                  </a:lnTo>
                  <a:lnTo>
                    <a:pt x="0" y="0"/>
                  </a:lnTo>
                  <a:close/>
                </a:path>
              </a:pathLst>
            </a:custGeom>
            <a:solidFill>
              <a:srgbClr val="363636"/>
            </a:solidFill>
            <a:ln w="1905">
              <a:solidFill>
                <a:srgbClr val="000000"/>
              </a:solidFill>
              <a:round/>
              <a:headEnd/>
              <a:tailEnd/>
            </a:ln>
          </p:spPr>
          <p:txBody>
            <a:bodyPr/>
            <a:lstStyle/>
            <a:p>
              <a:endParaRPr lang="ja-JP" altLang="en-US"/>
            </a:p>
          </p:txBody>
        </p:sp>
        <p:sp>
          <p:nvSpPr>
            <p:cNvPr id="23899" name="Freeform 338"/>
            <p:cNvSpPr>
              <a:spLocks noChangeAspect="1"/>
            </p:cNvSpPr>
            <p:nvPr/>
          </p:nvSpPr>
          <p:spPr bwMode="auto">
            <a:xfrm>
              <a:off x="7742" y="10988"/>
              <a:ext cx="10" cy="64"/>
            </a:xfrm>
            <a:custGeom>
              <a:avLst/>
              <a:gdLst>
                <a:gd name="T0" fmla="*/ 108 w 9"/>
                <a:gd name="T1" fmla="*/ 0 h 57"/>
                <a:gd name="T2" fmla="*/ 108 w 9"/>
                <a:gd name="T3" fmla="*/ 476 h 57"/>
                <a:gd name="T4" fmla="*/ 108 w 9"/>
                <a:gd name="T5" fmla="*/ 924 h 57"/>
                <a:gd name="T6" fmla="*/ 0 w 9"/>
                <a:gd name="T7" fmla="*/ 476 h 57"/>
                <a:gd name="T8" fmla="*/ 108 w 9"/>
                <a:gd name="T9" fmla="*/ 0 h 57"/>
                <a:gd name="T10" fmla="*/ 0 60000 65536"/>
                <a:gd name="T11" fmla="*/ 0 60000 65536"/>
                <a:gd name="T12" fmla="*/ 0 60000 65536"/>
                <a:gd name="T13" fmla="*/ 0 60000 65536"/>
                <a:gd name="T14" fmla="*/ 0 60000 65536"/>
                <a:gd name="T15" fmla="*/ 0 w 9"/>
                <a:gd name="T16" fmla="*/ 0 h 57"/>
                <a:gd name="T17" fmla="*/ 9 w 9"/>
                <a:gd name="T18" fmla="*/ 57 h 57"/>
              </a:gdLst>
              <a:ahLst/>
              <a:cxnLst>
                <a:cxn ang="T10">
                  <a:pos x="T0" y="T1"/>
                </a:cxn>
                <a:cxn ang="T11">
                  <a:pos x="T2" y="T3"/>
                </a:cxn>
                <a:cxn ang="T12">
                  <a:pos x="T4" y="T5"/>
                </a:cxn>
                <a:cxn ang="T13">
                  <a:pos x="T6" y="T7"/>
                </a:cxn>
                <a:cxn ang="T14">
                  <a:pos x="T8" y="T9"/>
                </a:cxn>
              </a:cxnLst>
              <a:rect l="T15" t="T16" r="T17" b="T18"/>
              <a:pathLst>
                <a:path w="9" h="57">
                  <a:moveTo>
                    <a:pt x="9" y="0"/>
                  </a:moveTo>
                  <a:lnTo>
                    <a:pt x="9" y="29"/>
                  </a:lnTo>
                  <a:lnTo>
                    <a:pt x="9" y="57"/>
                  </a:lnTo>
                  <a:lnTo>
                    <a:pt x="0" y="29"/>
                  </a:lnTo>
                  <a:lnTo>
                    <a:pt x="9" y="0"/>
                  </a:lnTo>
                  <a:close/>
                </a:path>
              </a:pathLst>
            </a:custGeom>
            <a:solidFill>
              <a:srgbClr val="939897"/>
            </a:solidFill>
            <a:ln w="1905">
              <a:solidFill>
                <a:srgbClr val="000000"/>
              </a:solidFill>
              <a:round/>
              <a:headEnd/>
              <a:tailEnd/>
            </a:ln>
          </p:spPr>
          <p:txBody>
            <a:bodyPr/>
            <a:lstStyle/>
            <a:p>
              <a:endParaRPr lang="ja-JP" altLang="en-US"/>
            </a:p>
          </p:txBody>
        </p:sp>
        <p:sp>
          <p:nvSpPr>
            <p:cNvPr id="23900" name="Freeform 339"/>
            <p:cNvSpPr>
              <a:spLocks noChangeAspect="1"/>
            </p:cNvSpPr>
            <p:nvPr/>
          </p:nvSpPr>
          <p:spPr bwMode="auto">
            <a:xfrm>
              <a:off x="7663" y="10988"/>
              <a:ext cx="1" cy="64"/>
            </a:xfrm>
            <a:custGeom>
              <a:avLst/>
              <a:gdLst>
                <a:gd name="T0" fmla="*/ 0 w 1"/>
                <a:gd name="T1" fmla="*/ 0 h 57"/>
                <a:gd name="T2" fmla="*/ 0 w 1"/>
                <a:gd name="T3" fmla="*/ 307 h 57"/>
                <a:gd name="T4" fmla="*/ 0 w 1"/>
                <a:gd name="T5" fmla="*/ 924 h 57"/>
                <a:gd name="T6" fmla="*/ 0 w 1"/>
                <a:gd name="T7" fmla="*/ 476 h 57"/>
                <a:gd name="T8" fmla="*/ 0 w 1"/>
                <a:gd name="T9" fmla="*/ 0 h 57"/>
                <a:gd name="T10" fmla="*/ 0 60000 65536"/>
                <a:gd name="T11" fmla="*/ 0 60000 65536"/>
                <a:gd name="T12" fmla="*/ 0 60000 65536"/>
                <a:gd name="T13" fmla="*/ 0 60000 65536"/>
                <a:gd name="T14" fmla="*/ 0 60000 65536"/>
                <a:gd name="T15" fmla="*/ 0 w 1"/>
                <a:gd name="T16" fmla="*/ 0 h 57"/>
                <a:gd name="T17" fmla="*/ 1 w 1"/>
                <a:gd name="T18" fmla="*/ 57 h 57"/>
              </a:gdLst>
              <a:ahLst/>
              <a:cxnLst>
                <a:cxn ang="T10">
                  <a:pos x="T0" y="T1"/>
                </a:cxn>
                <a:cxn ang="T11">
                  <a:pos x="T2" y="T3"/>
                </a:cxn>
                <a:cxn ang="T12">
                  <a:pos x="T4" y="T5"/>
                </a:cxn>
                <a:cxn ang="T13">
                  <a:pos x="T6" y="T7"/>
                </a:cxn>
                <a:cxn ang="T14">
                  <a:pos x="T8" y="T9"/>
                </a:cxn>
              </a:cxnLst>
              <a:rect l="T15" t="T16" r="T17" b="T18"/>
              <a:pathLst>
                <a:path w="1" h="57">
                  <a:moveTo>
                    <a:pt x="0" y="0"/>
                  </a:moveTo>
                  <a:lnTo>
                    <a:pt x="0" y="19"/>
                  </a:lnTo>
                  <a:lnTo>
                    <a:pt x="0" y="57"/>
                  </a:lnTo>
                  <a:lnTo>
                    <a:pt x="0" y="29"/>
                  </a:lnTo>
                  <a:lnTo>
                    <a:pt x="0" y="0"/>
                  </a:lnTo>
                  <a:close/>
                </a:path>
              </a:pathLst>
            </a:custGeom>
            <a:solidFill>
              <a:srgbClr val="666666"/>
            </a:solidFill>
            <a:ln w="1905">
              <a:solidFill>
                <a:srgbClr val="000000"/>
              </a:solidFill>
              <a:round/>
              <a:headEnd/>
              <a:tailEnd/>
            </a:ln>
          </p:spPr>
          <p:txBody>
            <a:bodyPr/>
            <a:lstStyle/>
            <a:p>
              <a:endParaRPr lang="ja-JP" altLang="en-US"/>
            </a:p>
          </p:txBody>
        </p:sp>
        <p:sp>
          <p:nvSpPr>
            <p:cNvPr id="23901" name="Rectangle 340"/>
            <p:cNvSpPr>
              <a:spLocks noChangeAspect="1" noChangeArrowheads="1"/>
            </p:cNvSpPr>
            <p:nvPr/>
          </p:nvSpPr>
          <p:spPr bwMode="auto">
            <a:xfrm>
              <a:off x="7752" y="11020"/>
              <a:ext cx="68" cy="40"/>
            </a:xfrm>
            <a:prstGeom prst="rect">
              <a:avLst/>
            </a:prstGeom>
            <a:solidFill>
              <a:srgbClr val="A4B5AA"/>
            </a:solidFill>
            <a:ln w="1905">
              <a:solidFill>
                <a:srgbClr val="000000"/>
              </a:solidFill>
              <a:miter lim="800000"/>
              <a:headEnd/>
              <a:tailEnd/>
            </a:ln>
          </p:spPr>
          <p:txBody>
            <a:bodyPr/>
            <a:lstStyle/>
            <a:p>
              <a:pPr algn="ctr"/>
              <a:endParaRPr lang="ja-JP" altLang="en-US" b="0" u="none">
                <a:solidFill>
                  <a:schemeClr val="tx1"/>
                </a:solidFill>
                <a:latin typeface="Arial" pitchFamily="34" charset="0"/>
              </a:endParaRPr>
            </a:p>
          </p:txBody>
        </p:sp>
        <p:sp>
          <p:nvSpPr>
            <p:cNvPr id="23902" name="Rectangle 341"/>
            <p:cNvSpPr>
              <a:spLocks noChangeAspect="1" noChangeArrowheads="1"/>
            </p:cNvSpPr>
            <p:nvPr/>
          </p:nvSpPr>
          <p:spPr bwMode="auto">
            <a:xfrm>
              <a:off x="7663" y="11009"/>
              <a:ext cx="89" cy="51"/>
            </a:xfrm>
            <a:prstGeom prst="rect">
              <a:avLst/>
            </a:prstGeom>
            <a:solidFill>
              <a:srgbClr val="9BA79D"/>
            </a:solidFill>
            <a:ln w="1905">
              <a:solidFill>
                <a:srgbClr val="000000"/>
              </a:solidFill>
              <a:miter lim="800000"/>
              <a:headEnd/>
              <a:tailEnd/>
            </a:ln>
          </p:spPr>
          <p:txBody>
            <a:bodyPr/>
            <a:lstStyle/>
            <a:p>
              <a:pPr algn="ctr"/>
              <a:endParaRPr lang="ja-JP" altLang="en-US" b="0" u="none">
                <a:solidFill>
                  <a:schemeClr val="tx1"/>
                </a:solidFill>
                <a:latin typeface="Arial" pitchFamily="34" charset="0"/>
              </a:endParaRPr>
            </a:p>
          </p:txBody>
        </p:sp>
        <p:sp>
          <p:nvSpPr>
            <p:cNvPr id="23903" name="Freeform 342"/>
            <p:cNvSpPr>
              <a:spLocks noChangeAspect="1"/>
            </p:cNvSpPr>
            <p:nvPr/>
          </p:nvSpPr>
          <p:spPr bwMode="auto">
            <a:xfrm>
              <a:off x="7860" y="11024"/>
              <a:ext cx="3" cy="64"/>
            </a:xfrm>
            <a:custGeom>
              <a:avLst/>
              <a:gdLst>
                <a:gd name="T0" fmla="*/ 0 w 3"/>
                <a:gd name="T1" fmla="*/ 0 h 57"/>
                <a:gd name="T2" fmla="*/ 3 w 3"/>
                <a:gd name="T3" fmla="*/ 448 h 57"/>
                <a:gd name="T4" fmla="*/ 0 w 3"/>
                <a:gd name="T5" fmla="*/ 924 h 57"/>
                <a:gd name="T6" fmla="*/ 0 w 3"/>
                <a:gd name="T7" fmla="*/ 448 h 57"/>
                <a:gd name="T8" fmla="*/ 0 w 3"/>
                <a:gd name="T9" fmla="*/ 0 h 57"/>
                <a:gd name="T10" fmla="*/ 0 60000 65536"/>
                <a:gd name="T11" fmla="*/ 0 60000 65536"/>
                <a:gd name="T12" fmla="*/ 0 60000 65536"/>
                <a:gd name="T13" fmla="*/ 0 60000 65536"/>
                <a:gd name="T14" fmla="*/ 0 60000 65536"/>
                <a:gd name="T15" fmla="*/ 0 w 3"/>
                <a:gd name="T16" fmla="*/ 0 h 57"/>
                <a:gd name="T17" fmla="*/ 3 w 3"/>
                <a:gd name="T18" fmla="*/ 57 h 57"/>
              </a:gdLst>
              <a:ahLst/>
              <a:cxnLst>
                <a:cxn ang="T10">
                  <a:pos x="T0" y="T1"/>
                </a:cxn>
                <a:cxn ang="T11">
                  <a:pos x="T2" y="T3"/>
                </a:cxn>
                <a:cxn ang="T12">
                  <a:pos x="T4" y="T5"/>
                </a:cxn>
                <a:cxn ang="T13">
                  <a:pos x="T6" y="T7"/>
                </a:cxn>
                <a:cxn ang="T14">
                  <a:pos x="T8" y="T9"/>
                </a:cxn>
              </a:cxnLst>
              <a:rect l="T15" t="T16" r="T17" b="T18"/>
              <a:pathLst>
                <a:path w="3" h="57">
                  <a:moveTo>
                    <a:pt x="0" y="0"/>
                  </a:moveTo>
                  <a:lnTo>
                    <a:pt x="3" y="28"/>
                  </a:lnTo>
                  <a:lnTo>
                    <a:pt x="0" y="57"/>
                  </a:lnTo>
                  <a:lnTo>
                    <a:pt x="0" y="28"/>
                  </a:lnTo>
                  <a:lnTo>
                    <a:pt x="0" y="0"/>
                  </a:lnTo>
                  <a:close/>
                </a:path>
              </a:pathLst>
            </a:custGeom>
            <a:solidFill>
              <a:srgbClr val="9DA09F"/>
            </a:solidFill>
            <a:ln w="1905">
              <a:solidFill>
                <a:srgbClr val="000000"/>
              </a:solidFill>
              <a:round/>
              <a:headEnd/>
              <a:tailEnd/>
            </a:ln>
          </p:spPr>
          <p:txBody>
            <a:bodyPr/>
            <a:lstStyle/>
            <a:p>
              <a:endParaRPr lang="ja-JP" altLang="en-US"/>
            </a:p>
          </p:txBody>
        </p:sp>
        <p:sp>
          <p:nvSpPr>
            <p:cNvPr id="23904" name="Freeform 343"/>
            <p:cNvSpPr>
              <a:spLocks noChangeAspect="1"/>
            </p:cNvSpPr>
            <p:nvPr/>
          </p:nvSpPr>
          <p:spPr bwMode="auto">
            <a:xfrm>
              <a:off x="7849" y="11006"/>
              <a:ext cx="14" cy="82"/>
            </a:xfrm>
            <a:custGeom>
              <a:avLst/>
              <a:gdLst>
                <a:gd name="T0" fmla="*/ 58 w 13"/>
                <a:gd name="T1" fmla="*/ 0 h 73"/>
                <a:gd name="T2" fmla="*/ 72 w 13"/>
                <a:gd name="T3" fmla="*/ 726 h 73"/>
                <a:gd name="T4" fmla="*/ 58 w 13"/>
                <a:gd name="T5" fmla="*/ 1187 h 73"/>
                <a:gd name="T6" fmla="*/ 0 w 13"/>
                <a:gd name="T7" fmla="*/ 664 h 73"/>
                <a:gd name="T8" fmla="*/ 58 w 13"/>
                <a:gd name="T9" fmla="*/ 0 h 73"/>
                <a:gd name="T10" fmla="*/ 0 60000 65536"/>
                <a:gd name="T11" fmla="*/ 0 60000 65536"/>
                <a:gd name="T12" fmla="*/ 0 60000 65536"/>
                <a:gd name="T13" fmla="*/ 0 60000 65536"/>
                <a:gd name="T14" fmla="*/ 0 60000 65536"/>
                <a:gd name="T15" fmla="*/ 0 w 13"/>
                <a:gd name="T16" fmla="*/ 0 h 73"/>
                <a:gd name="T17" fmla="*/ 13 w 13"/>
                <a:gd name="T18" fmla="*/ 73 h 73"/>
              </a:gdLst>
              <a:ahLst/>
              <a:cxnLst>
                <a:cxn ang="T10">
                  <a:pos x="T0" y="T1"/>
                </a:cxn>
                <a:cxn ang="T11">
                  <a:pos x="T2" y="T3"/>
                </a:cxn>
                <a:cxn ang="T12">
                  <a:pos x="T4" y="T5"/>
                </a:cxn>
                <a:cxn ang="T13">
                  <a:pos x="T6" y="T7"/>
                </a:cxn>
                <a:cxn ang="T14">
                  <a:pos x="T8" y="T9"/>
                </a:cxn>
              </a:cxnLst>
              <a:rect l="T15" t="T16" r="T17" b="T18"/>
              <a:pathLst>
                <a:path w="13" h="73">
                  <a:moveTo>
                    <a:pt x="10" y="0"/>
                  </a:moveTo>
                  <a:lnTo>
                    <a:pt x="13" y="44"/>
                  </a:lnTo>
                  <a:lnTo>
                    <a:pt x="10" y="73"/>
                  </a:lnTo>
                  <a:lnTo>
                    <a:pt x="0" y="41"/>
                  </a:lnTo>
                  <a:lnTo>
                    <a:pt x="10" y="0"/>
                  </a:lnTo>
                  <a:close/>
                </a:path>
              </a:pathLst>
            </a:custGeom>
            <a:solidFill>
              <a:srgbClr val="C5D0CD"/>
            </a:solidFill>
            <a:ln w="1905">
              <a:solidFill>
                <a:srgbClr val="000000"/>
              </a:solidFill>
              <a:round/>
              <a:headEnd/>
              <a:tailEnd/>
            </a:ln>
          </p:spPr>
          <p:txBody>
            <a:bodyPr/>
            <a:lstStyle/>
            <a:p>
              <a:endParaRPr lang="ja-JP" altLang="en-US"/>
            </a:p>
          </p:txBody>
        </p:sp>
        <p:sp>
          <p:nvSpPr>
            <p:cNvPr id="23905" name="Freeform 344"/>
            <p:cNvSpPr>
              <a:spLocks noChangeAspect="1"/>
            </p:cNvSpPr>
            <p:nvPr/>
          </p:nvSpPr>
          <p:spPr bwMode="auto">
            <a:xfrm>
              <a:off x="7789" y="11024"/>
              <a:ext cx="6" cy="53"/>
            </a:xfrm>
            <a:custGeom>
              <a:avLst/>
              <a:gdLst>
                <a:gd name="T0" fmla="*/ 6 w 6"/>
                <a:gd name="T1" fmla="*/ 0 h 47"/>
                <a:gd name="T2" fmla="*/ 6 w 6"/>
                <a:gd name="T3" fmla="*/ 328 h 47"/>
                <a:gd name="T4" fmla="*/ 6 w 6"/>
                <a:gd name="T5" fmla="*/ 856 h 47"/>
                <a:gd name="T6" fmla="*/ 0 w 6"/>
                <a:gd name="T7" fmla="*/ 525 h 47"/>
                <a:gd name="T8" fmla="*/ 6 w 6"/>
                <a:gd name="T9" fmla="*/ 0 h 47"/>
                <a:gd name="T10" fmla="*/ 0 60000 65536"/>
                <a:gd name="T11" fmla="*/ 0 60000 65536"/>
                <a:gd name="T12" fmla="*/ 0 60000 65536"/>
                <a:gd name="T13" fmla="*/ 0 60000 65536"/>
                <a:gd name="T14" fmla="*/ 0 60000 65536"/>
                <a:gd name="T15" fmla="*/ 0 w 6"/>
                <a:gd name="T16" fmla="*/ 0 h 47"/>
                <a:gd name="T17" fmla="*/ 6 w 6"/>
                <a:gd name="T18" fmla="*/ 47 h 47"/>
              </a:gdLst>
              <a:ahLst/>
              <a:cxnLst>
                <a:cxn ang="T10">
                  <a:pos x="T0" y="T1"/>
                </a:cxn>
                <a:cxn ang="T11">
                  <a:pos x="T2" y="T3"/>
                </a:cxn>
                <a:cxn ang="T12">
                  <a:pos x="T4" y="T5"/>
                </a:cxn>
                <a:cxn ang="T13">
                  <a:pos x="T6" y="T7"/>
                </a:cxn>
                <a:cxn ang="T14">
                  <a:pos x="T8" y="T9"/>
                </a:cxn>
              </a:cxnLst>
              <a:rect l="T15" t="T16" r="T17" b="T18"/>
              <a:pathLst>
                <a:path w="6" h="47">
                  <a:moveTo>
                    <a:pt x="6" y="0"/>
                  </a:moveTo>
                  <a:lnTo>
                    <a:pt x="6" y="19"/>
                  </a:lnTo>
                  <a:lnTo>
                    <a:pt x="6" y="47"/>
                  </a:lnTo>
                  <a:lnTo>
                    <a:pt x="0" y="28"/>
                  </a:lnTo>
                  <a:lnTo>
                    <a:pt x="6" y="0"/>
                  </a:lnTo>
                  <a:close/>
                </a:path>
              </a:pathLst>
            </a:custGeom>
            <a:solidFill>
              <a:srgbClr val="2B2B2B"/>
            </a:solidFill>
            <a:ln w="1905">
              <a:solidFill>
                <a:srgbClr val="000000"/>
              </a:solidFill>
              <a:round/>
              <a:headEnd/>
              <a:tailEnd/>
            </a:ln>
          </p:spPr>
          <p:txBody>
            <a:bodyPr/>
            <a:lstStyle/>
            <a:p>
              <a:endParaRPr lang="ja-JP" altLang="en-US"/>
            </a:p>
          </p:txBody>
        </p:sp>
        <p:sp>
          <p:nvSpPr>
            <p:cNvPr id="23906" name="Freeform 345"/>
            <p:cNvSpPr>
              <a:spLocks noChangeAspect="1"/>
            </p:cNvSpPr>
            <p:nvPr/>
          </p:nvSpPr>
          <p:spPr bwMode="auto">
            <a:xfrm>
              <a:off x="7860" y="11056"/>
              <a:ext cx="40" cy="32"/>
            </a:xfrm>
            <a:custGeom>
              <a:avLst/>
              <a:gdLst>
                <a:gd name="T0" fmla="*/ 3 w 35"/>
                <a:gd name="T1" fmla="*/ 0 h 29"/>
                <a:gd name="T2" fmla="*/ 877 w 35"/>
                <a:gd name="T3" fmla="*/ 0 h 29"/>
                <a:gd name="T4" fmla="*/ 877 w 35"/>
                <a:gd name="T5" fmla="*/ 307 h 29"/>
                <a:gd name="T6" fmla="*/ 0 w 35"/>
                <a:gd name="T7" fmla="*/ 307 h 29"/>
                <a:gd name="T8" fmla="*/ 3 w 35"/>
                <a:gd name="T9" fmla="*/ 0 h 29"/>
                <a:gd name="T10" fmla="*/ 0 60000 65536"/>
                <a:gd name="T11" fmla="*/ 0 60000 65536"/>
                <a:gd name="T12" fmla="*/ 0 60000 65536"/>
                <a:gd name="T13" fmla="*/ 0 60000 65536"/>
                <a:gd name="T14" fmla="*/ 0 60000 65536"/>
                <a:gd name="T15" fmla="*/ 0 w 35"/>
                <a:gd name="T16" fmla="*/ 0 h 29"/>
                <a:gd name="T17" fmla="*/ 35 w 35"/>
                <a:gd name="T18" fmla="*/ 29 h 29"/>
              </a:gdLst>
              <a:ahLst/>
              <a:cxnLst>
                <a:cxn ang="T10">
                  <a:pos x="T0" y="T1"/>
                </a:cxn>
                <a:cxn ang="T11">
                  <a:pos x="T2" y="T3"/>
                </a:cxn>
                <a:cxn ang="T12">
                  <a:pos x="T4" y="T5"/>
                </a:cxn>
                <a:cxn ang="T13">
                  <a:pos x="T6" y="T7"/>
                </a:cxn>
                <a:cxn ang="T14">
                  <a:pos x="T8" y="T9"/>
                </a:cxn>
              </a:cxnLst>
              <a:rect l="T15" t="T16" r="T17" b="T18"/>
              <a:pathLst>
                <a:path w="35" h="29">
                  <a:moveTo>
                    <a:pt x="3" y="0"/>
                  </a:moveTo>
                  <a:lnTo>
                    <a:pt x="35" y="0"/>
                  </a:lnTo>
                  <a:lnTo>
                    <a:pt x="35" y="29"/>
                  </a:lnTo>
                  <a:lnTo>
                    <a:pt x="0" y="29"/>
                  </a:lnTo>
                  <a:lnTo>
                    <a:pt x="3" y="0"/>
                  </a:lnTo>
                  <a:close/>
                </a:path>
              </a:pathLst>
            </a:custGeom>
            <a:solidFill>
              <a:srgbClr val="000000"/>
            </a:solidFill>
            <a:ln w="1905">
              <a:solidFill>
                <a:srgbClr val="000000"/>
              </a:solidFill>
              <a:round/>
              <a:headEnd/>
              <a:tailEnd/>
            </a:ln>
          </p:spPr>
          <p:txBody>
            <a:bodyPr/>
            <a:lstStyle/>
            <a:p>
              <a:endParaRPr lang="ja-JP" altLang="en-US"/>
            </a:p>
          </p:txBody>
        </p:sp>
        <p:sp>
          <p:nvSpPr>
            <p:cNvPr id="23907" name="Freeform 346"/>
            <p:cNvSpPr>
              <a:spLocks noChangeAspect="1"/>
            </p:cNvSpPr>
            <p:nvPr/>
          </p:nvSpPr>
          <p:spPr bwMode="auto">
            <a:xfrm>
              <a:off x="7634" y="11024"/>
              <a:ext cx="1" cy="64"/>
            </a:xfrm>
            <a:custGeom>
              <a:avLst/>
              <a:gdLst>
                <a:gd name="T0" fmla="*/ 0 w 1"/>
                <a:gd name="T1" fmla="*/ 0 h 57"/>
                <a:gd name="T2" fmla="*/ 0 w 1"/>
                <a:gd name="T3" fmla="*/ 448 h 57"/>
                <a:gd name="T4" fmla="*/ 0 w 1"/>
                <a:gd name="T5" fmla="*/ 924 h 57"/>
                <a:gd name="T6" fmla="*/ 0 w 1"/>
                <a:gd name="T7" fmla="*/ 657 h 57"/>
                <a:gd name="T8" fmla="*/ 0 w 1"/>
                <a:gd name="T9" fmla="*/ 0 h 57"/>
                <a:gd name="T10" fmla="*/ 0 60000 65536"/>
                <a:gd name="T11" fmla="*/ 0 60000 65536"/>
                <a:gd name="T12" fmla="*/ 0 60000 65536"/>
                <a:gd name="T13" fmla="*/ 0 60000 65536"/>
                <a:gd name="T14" fmla="*/ 0 60000 65536"/>
                <a:gd name="T15" fmla="*/ 0 w 1"/>
                <a:gd name="T16" fmla="*/ 0 h 57"/>
                <a:gd name="T17" fmla="*/ 1 w 1"/>
                <a:gd name="T18" fmla="*/ 57 h 57"/>
              </a:gdLst>
              <a:ahLst/>
              <a:cxnLst>
                <a:cxn ang="T10">
                  <a:pos x="T0" y="T1"/>
                </a:cxn>
                <a:cxn ang="T11">
                  <a:pos x="T2" y="T3"/>
                </a:cxn>
                <a:cxn ang="T12">
                  <a:pos x="T4" y="T5"/>
                </a:cxn>
                <a:cxn ang="T13">
                  <a:pos x="T6" y="T7"/>
                </a:cxn>
                <a:cxn ang="T14">
                  <a:pos x="T8" y="T9"/>
                </a:cxn>
              </a:cxnLst>
              <a:rect l="T15" t="T16" r="T17" b="T18"/>
              <a:pathLst>
                <a:path w="1" h="57">
                  <a:moveTo>
                    <a:pt x="0" y="0"/>
                  </a:moveTo>
                  <a:lnTo>
                    <a:pt x="0" y="28"/>
                  </a:lnTo>
                  <a:lnTo>
                    <a:pt x="0" y="57"/>
                  </a:lnTo>
                  <a:lnTo>
                    <a:pt x="0" y="41"/>
                  </a:lnTo>
                  <a:lnTo>
                    <a:pt x="0" y="0"/>
                  </a:lnTo>
                  <a:close/>
                </a:path>
              </a:pathLst>
            </a:custGeom>
            <a:solidFill>
              <a:srgbClr val="909090"/>
            </a:solidFill>
            <a:ln w="1905">
              <a:solidFill>
                <a:srgbClr val="000000"/>
              </a:solidFill>
              <a:round/>
              <a:headEnd/>
              <a:tailEnd/>
            </a:ln>
          </p:spPr>
          <p:txBody>
            <a:bodyPr/>
            <a:lstStyle/>
            <a:p>
              <a:endParaRPr lang="ja-JP" altLang="en-US"/>
            </a:p>
          </p:txBody>
        </p:sp>
        <p:sp>
          <p:nvSpPr>
            <p:cNvPr id="23908" name="Freeform 347"/>
            <p:cNvSpPr>
              <a:spLocks noChangeAspect="1"/>
            </p:cNvSpPr>
            <p:nvPr/>
          </p:nvSpPr>
          <p:spPr bwMode="auto">
            <a:xfrm>
              <a:off x="7684" y="11039"/>
              <a:ext cx="1" cy="63"/>
            </a:xfrm>
            <a:custGeom>
              <a:avLst/>
              <a:gdLst>
                <a:gd name="T0" fmla="*/ 0 w 1"/>
                <a:gd name="T1" fmla="*/ 0 h 56"/>
                <a:gd name="T2" fmla="*/ 0 w 1"/>
                <a:gd name="T3" fmla="*/ 254 h 56"/>
                <a:gd name="T4" fmla="*/ 0 w 1"/>
                <a:gd name="T5" fmla="*/ 952 h 56"/>
                <a:gd name="T6" fmla="*/ 0 w 1"/>
                <a:gd name="T7" fmla="*/ 488 h 56"/>
                <a:gd name="T8" fmla="*/ 0 w 1"/>
                <a:gd name="T9" fmla="*/ 0 h 56"/>
                <a:gd name="T10" fmla="*/ 0 60000 65536"/>
                <a:gd name="T11" fmla="*/ 0 60000 65536"/>
                <a:gd name="T12" fmla="*/ 0 60000 65536"/>
                <a:gd name="T13" fmla="*/ 0 60000 65536"/>
                <a:gd name="T14" fmla="*/ 0 60000 65536"/>
                <a:gd name="T15" fmla="*/ 0 w 1"/>
                <a:gd name="T16" fmla="*/ 0 h 56"/>
                <a:gd name="T17" fmla="*/ 1 w 1"/>
                <a:gd name="T18" fmla="*/ 56 h 56"/>
              </a:gdLst>
              <a:ahLst/>
              <a:cxnLst>
                <a:cxn ang="T10">
                  <a:pos x="T0" y="T1"/>
                </a:cxn>
                <a:cxn ang="T11">
                  <a:pos x="T2" y="T3"/>
                </a:cxn>
                <a:cxn ang="T12">
                  <a:pos x="T4" y="T5"/>
                </a:cxn>
                <a:cxn ang="T13">
                  <a:pos x="T6" y="T7"/>
                </a:cxn>
                <a:cxn ang="T14">
                  <a:pos x="T8" y="T9"/>
                </a:cxn>
              </a:cxnLst>
              <a:rect l="T15" t="T16" r="T17" b="T18"/>
              <a:pathLst>
                <a:path w="1" h="56">
                  <a:moveTo>
                    <a:pt x="0" y="0"/>
                  </a:moveTo>
                  <a:lnTo>
                    <a:pt x="0" y="15"/>
                  </a:lnTo>
                  <a:lnTo>
                    <a:pt x="0" y="56"/>
                  </a:lnTo>
                  <a:lnTo>
                    <a:pt x="0" y="28"/>
                  </a:lnTo>
                  <a:lnTo>
                    <a:pt x="0" y="0"/>
                  </a:lnTo>
                  <a:close/>
                </a:path>
              </a:pathLst>
            </a:custGeom>
            <a:solidFill>
              <a:srgbClr val="8C8C8C"/>
            </a:solidFill>
            <a:ln w="1905">
              <a:solidFill>
                <a:srgbClr val="000000"/>
              </a:solidFill>
              <a:round/>
              <a:headEnd/>
              <a:tailEnd/>
            </a:ln>
          </p:spPr>
          <p:txBody>
            <a:bodyPr/>
            <a:lstStyle/>
            <a:p>
              <a:endParaRPr lang="ja-JP" altLang="en-US"/>
            </a:p>
          </p:txBody>
        </p:sp>
        <p:sp>
          <p:nvSpPr>
            <p:cNvPr id="23909" name="Freeform 348"/>
            <p:cNvSpPr>
              <a:spLocks noChangeAspect="1"/>
            </p:cNvSpPr>
            <p:nvPr/>
          </p:nvSpPr>
          <p:spPr bwMode="auto">
            <a:xfrm>
              <a:off x="7795" y="11052"/>
              <a:ext cx="1" cy="55"/>
            </a:xfrm>
            <a:custGeom>
              <a:avLst/>
              <a:gdLst>
                <a:gd name="T0" fmla="*/ 0 w 1"/>
                <a:gd name="T1" fmla="*/ 0 h 48"/>
                <a:gd name="T2" fmla="*/ 0 w 1"/>
                <a:gd name="T3" fmla="*/ 424 h 48"/>
                <a:gd name="T4" fmla="*/ 0 w 1"/>
                <a:gd name="T5" fmla="*/ 1260 h 48"/>
                <a:gd name="T6" fmla="*/ 0 w 1"/>
                <a:gd name="T7" fmla="*/ 568 h 48"/>
                <a:gd name="T8" fmla="*/ 0 w 1"/>
                <a:gd name="T9" fmla="*/ 0 h 48"/>
                <a:gd name="T10" fmla="*/ 0 60000 65536"/>
                <a:gd name="T11" fmla="*/ 0 60000 65536"/>
                <a:gd name="T12" fmla="*/ 0 60000 65536"/>
                <a:gd name="T13" fmla="*/ 0 60000 65536"/>
                <a:gd name="T14" fmla="*/ 0 60000 65536"/>
                <a:gd name="T15" fmla="*/ 0 w 1"/>
                <a:gd name="T16" fmla="*/ 0 h 48"/>
                <a:gd name="T17" fmla="*/ 1 w 1"/>
                <a:gd name="T18" fmla="*/ 48 h 48"/>
              </a:gdLst>
              <a:ahLst/>
              <a:cxnLst>
                <a:cxn ang="T10">
                  <a:pos x="T0" y="T1"/>
                </a:cxn>
                <a:cxn ang="T11">
                  <a:pos x="T2" y="T3"/>
                </a:cxn>
                <a:cxn ang="T12">
                  <a:pos x="T4" y="T5"/>
                </a:cxn>
                <a:cxn ang="T13">
                  <a:pos x="T6" y="T7"/>
                </a:cxn>
                <a:cxn ang="T14">
                  <a:pos x="T8" y="T9"/>
                </a:cxn>
              </a:cxnLst>
              <a:rect l="T15" t="T16" r="T17" b="T18"/>
              <a:pathLst>
                <a:path w="1" h="48">
                  <a:moveTo>
                    <a:pt x="0" y="0"/>
                  </a:moveTo>
                  <a:lnTo>
                    <a:pt x="0" y="16"/>
                  </a:lnTo>
                  <a:lnTo>
                    <a:pt x="0" y="48"/>
                  </a:lnTo>
                  <a:lnTo>
                    <a:pt x="0" y="22"/>
                  </a:lnTo>
                  <a:lnTo>
                    <a:pt x="0" y="0"/>
                  </a:lnTo>
                  <a:close/>
                </a:path>
              </a:pathLst>
            </a:custGeom>
            <a:solidFill>
              <a:srgbClr val="2A2A2A"/>
            </a:solidFill>
            <a:ln w="1905">
              <a:solidFill>
                <a:srgbClr val="000000"/>
              </a:solidFill>
              <a:round/>
              <a:headEnd/>
              <a:tailEnd/>
            </a:ln>
          </p:spPr>
          <p:txBody>
            <a:bodyPr/>
            <a:lstStyle/>
            <a:p>
              <a:endParaRPr lang="ja-JP" altLang="en-US"/>
            </a:p>
          </p:txBody>
        </p:sp>
        <p:sp>
          <p:nvSpPr>
            <p:cNvPr id="23910" name="Rectangle 349"/>
            <p:cNvSpPr>
              <a:spLocks noChangeAspect="1" noChangeArrowheads="1"/>
            </p:cNvSpPr>
            <p:nvPr/>
          </p:nvSpPr>
          <p:spPr bwMode="auto">
            <a:xfrm>
              <a:off x="7595" y="11056"/>
              <a:ext cx="96" cy="54"/>
            </a:xfrm>
            <a:prstGeom prst="rect">
              <a:avLst/>
            </a:prstGeom>
            <a:solidFill>
              <a:srgbClr val="A6B4A8"/>
            </a:solidFill>
            <a:ln w="1905">
              <a:solidFill>
                <a:srgbClr val="000000"/>
              </a:solidFill>
              <a:miter lim="800000"/>
              <a:headEnd/>
              <a:tailEnd/>
            </a:ln>
          </p:spPr>
          <p:txBody>
            <a:bodyPr/>
            <a:lstStyle/>
            <a:p>
              <a:pPr algn="ctr"/>
              <a:endParaRPr lang="ja-JP" altLang="en-US" b="0" u="none">
                <a:solidFill>
                  <a:schemeClr val="tx1"/>
                </a:solidFill>
                <a:latin typeface="Arial" pitchFamily="34" charset="0"/>
              </a:endParaRPr>
            </a:p>
          </p:txBody>
        </p:sp>
        <p:sp>
          <p:nvSpPr>
            <p:cNvPr id="23911" name="Rectangle 350"/>
            <p:cNvSpPr>
              <a:spLocks noChangeAspect="1" noChangeArrowheads="1"/>
            </p:cNvSpPr>
            <p:nvPr/>
          </p:nvSpPr>
          <p:spPr bwMode="auto">
            <a:xfrm>
              <a:off x="7702" y="11070"/>
              <a:ext cx="100" cy="47"/>
            </a:xfrm>
            <a:prstGeom prst="rect">
              <a:avLst/>
            </a:prstGeom>
            <a:solidFill>
              <a:srgbClr val="A0AEA3"/>
            </a:solidFill>
            <a:ln w="1905">
              <a:solidFill>
                <a:srgbClr val="000000"/>
              </a:solidFill>
              <a:miter lim="800000"/>
              <a:headEnd/>
              <a:tailEnd/>
            </a:ln>
          </p:spPr>
          <p:txBody>
            <a:bodyPr/>
            <a:lstStyle/>
            <a:p>
              <a:pPr algn="ctr"/>
              <a:endParaRPr lang="ja-JP" altLang="en-US" b="0" u="none">
                <a:solidFill>
                  <a:schemeClr val="tx1"/>
                </a:solidFill>
                <a:latin typeface="Arial" pitchFamily="34" charset="0"/>
              </a:endParaRPr>
            </a:p>
          </p:txBody>
        </p:sp>
        <p:sp>
          <p:nvSpPr>
            <p:cNvPr id="23912" name="Freeform 351"/>
            <p:cNvSpPr>
              <a:spLocks noChangeAspect="1"/>
            </p:cNvSpPr>
            <p:nvPr/>
          </p:nvSpPr>
          <p:spPr bwMode="auto">
            <a:xfrm>
              <a:off x="7634" y="11056"/>
              <a:ext cx="4" cy="64"/>
            </a:xfrm>
            <a:custGeom>
              <a:avLst/>
              <a:gdLst>
                <a:gd name="T0" fmla="*/ 0 w 3"/>
                <a:gd name="T1" fmla="*/ 476 h 57"/>
                <a:gd name="T2" fmla="*/ 2759 w 3"/>
                <a:gd name="T3" fmla="*/ 0 h 57"/>
                <a:gd name="T4" fmla="*/ 2759 w 3"/>
                <a:gd name="T5" fmla="*/ 476 h 57"/>
                <a:gd name="T6" fmla="*/ 0 w 3"/>
                <a:gd name="T7" fmla="*/ 924 h 57"/>
                <a:gd name="T8" fmla="*/ 0 w 3"/>
                <a:gd name="T9" fmla="*/ 476 h 57"/>
                <a:gd name="T10" fmla="*/ 0 60000 65536"/>
                <a:gd name="T11" fmla="*/ 0 60000 65536"/>
                <a:gd name="T12" fmla="*/ 0 60000 65536"/>
                <a:gd name="T13" fmla="*/ 0 60000 65536"/>
                <a:gd name="T14" fmla="*/ 0 60000 65536"/>
                <a:gd name="T15" fmla="*/ 0 w 3"/>
                <a:gd name="T16" fmla="*/ 0 h 57"/>
                <a:gd name="T17" fmla="*/ 3 w 3"/>
                <a:gd name="T18" fmla="*/ 57 h 57"/>
              </a:gdLst>
              <a:ahLst/>
              <a:cxnLst>
                <a:cxn ang="T10">
                  <a:pos x="T0" y="T1"/>
                </a:cxn>
                <a:cxn ang="T11">
                  <a:pos x="T2" y="T3"/>
                </a:cxn>
                <a:cxn ang="T12">
                  <a:pos x="T4" y="T5"/>
                </a:cxn>
                <a:cxn ang="T13">
                  <a:pos x="T6" y="T7"/>
                </a:cxn>
                <a:cxn ang="T14">
                  <a:pos x="T8" y="T9"/>
                </a:cxn>
              </a:cxnLst>
              <a:rect l="T15" t="T16" r="T17" b="T18"/>
              <a:pathLst>
                <a:path w="3" h="57">
                  <a:moveTo>
                    <a:pt x="0" y="29"/>
                  </a:moveTo>
                  <a:lnTo>
                    <a:pt x="3" y="0"/>
                  </a:lnTo>
                  <a:lnTo>
                    <a:pt x="3" y="29"/>
                  </a:lnTo>
                  <a:lnTo>
                    <a:pt x="0" y="57"/>
                  </a:lnTo>
                  <a:lnTo>
                    <a:pt x="0" y="29"/>
                  </a:lnTo>
                  <a:close/>
                </a:path>
              </a:pathLst>
            </a:custGeom>
            <a:solidFill>
              <a:srgbClr val="ACACAC"/>
            </a:solidFill>
            <a:ln w="1905">
              <a:solidFill>
                <a:srgbClr val="000000"/>
              </a:solidFill>
              <a:round/>
              <a:headEnd/>
              <a:tailEnd/>
            </a:ln>
          </p:spPr>
          <p:txBody>
            <a:bodyPr/>
            <a:lstStyle/>
            <a:p>
              <a:endParaRPr lang="ja-JP" altLang="en-US"/>
            </a:p>
          </p:txBody>
        </p:sp>
        <p:sp>
          <p:nvSpPr>
            <p:cNvPr id="23913" name="Freeform 352"/>
            <p:cNvSpPr>
              <a:spLocks noChangeAspect="1"/>
            </p:cNvSpPr>
            <p:nvPr/>
          </p:nvSpPr>
          <p:spPr bwMode="auto">
            <a:xfrm>
              <a:off x="7634" y="11056"/>
              <a:ext cx="4" cy="64"/>
            </a:xfrm>
            <a:custGeom>
              <a:avLst/>
              <a:gdLst>
                <a:gd name="T0" fmla="*/ 2759 w 3"/>
                <a:gd name="T1" fmla="*/ 0 h 57"/>
                <a:gd name="T2" fmla="*/ 0 w 3"/>
                <a:gd name="T3" fmla="*/ 476 h 57"/>
                <a:gd name="T4" fmla="*/ 0 w 3"/>
                <a:gd name="T5" fmla="*/ 924 h 57"/>
                <a:gd name="T6" fmla="*/ 2759 w 3"/>
                <a:gd name="T7" fmla="*/ 476 h 57"/>
                <a:gd name="T8" fmla="*/ 2759 w 3"/>
                <a:gd name="T9" fmla="*/ 0 h 57"/>
                <a:gd name="T10" fmla="*/ 0 60000 65536"/>
                <a:gd name="T11" fmla="*/ 0 60000 65536"/>
                <a:gd name="T12" fmla="*/ 0 60000 65536"/>
                <a:gd name="T13" fmla="*/ 0 60000 65536"/>
                <a:gd name="T14" fmla="*/ 0 60000 65536"/>
                <a:gd name="T15" fmla="*/ 0 w 3"/>
                <a:gd name="T16" fmla="*/ 0 h 57"/>
                <a:gd name="T17" fmla="*/ 3 w 3"/>
                <a:gd name="T18" fmla="*/ 57 h 57"/>
              </a:gdLst>
              <a:ahLst/>
              <a:cxnLst>
                <a:cxn ang="T10">
                  <a:pos x="T0" y="T1"/>
                </a:cxn>
                <a:cxn ang="T11">
                  <a:pos x="T2" y="T3"/>
                </a:cxn>
                <a:cxn ang="T12">
                  <a:pos x="T4" y="T5"/>
                </a:cxn>
                <a:cxn ang="T13">
                  <a:pos x="T6" y="T7"/>
                </a:cxn>
                <a:cxn ang="T14">
                  <a:pos x="T8" y="T9"/>
                </a:cxn>
              </a:cxnLst>
              <a:rect l="T15" t="T16" r="T17" b="T18"/>
              <a:pathLst>
                <a:path w="3" h="57">
                  <a:moveTo>
                    <a:pt x="3" y="0"/>
                  </a:moveTo>
                  <a:lnTo>
                    <a:pt x="0" y="29"/>
                  </a:lnTo>
                  <a:lnTo>
                    <a:pt x="0" y="57"/>
                  </a:lnTo>
                  <a:lnTo>
                    <a:pt x="3" y="29"/>
                  </a:lnTo>
                  <a:lnTo>
                    <a:pt x="3" y="0"/>
                  </a:lnTo>
                  <a:close/>
                </a:path>
              </a:pathLst>
            </a:custGeom>
            <a:solidFill>
              <a:srgbClr val="909090"/>
            </a:solidFill>
            <a:ln w="1905">
              <a:solidFill>
                <a:srgbClr val="000000"/>
              </a:solidFill>
              <a:round/>
              <a:headEnd/>
              <a:tailEnd/>
            </a:ln>
          </p:spPr>
          <p:txBody>
            <a:bodyPr/>
            <a:lstStyle/>
            <a:p>
              <a:endParaRPr lang="ja-JP" altLang="en-US"/>
            </a:p>
          </p:txBody>
        </p:sp>
        <p:sp>
          <p:nvSpPr>
            <p:cNvPr id="23914" name="Freeform 353"/>
            <p:cNvSpPr>
              <a:spLocks noChangeAspect="1"/>
            </p:cNvSpPr>
            <p:nvPr/>
          </p:nvSpPr>
          <p:spPr bwMode="auto">
            <a:xfrm>
              <a:off x="7634" y="11056"/>
              <a:ext cx="1" cy="64"/>
            </a:xfrm>
            <a:custGeom>
              <a:avLst/>
              <a:gdLst>
                <a:gd name="T0" fmla="*/ 0 w 1"/>
                <a:gd name="T1" fmla="*/ 0 h 57"/>
                <a:gd name="T2" fmla="*/ 0 w 1"/>
                <a:gd name="T3" fmla="*/ 476 h 57"/>
                <a:gd name="T4" fmla="*/ 0 w 1"/>
                <a:gd name="T5" fmla="*/ 924 h 57"/>
                <a:gd name="T6" fmla="*/ 0 w 1"/>
                <a:gd name="T7" fmla="*/ 476 h 57"/>
                <a:gd name="T8" fmla="*/ 0 w 1"/>
                <a:gd name="T9" fmla="*/ 0 h 57"/>
                <a:gd name="T10" fmla="*/ 0 60000 65536"/>
                <a:gd name="T11" fmla="*/ 0 60000 65536"/>
                <a:gd name="T12" fmla="*/ 0 60000 65536"/>
                <a:gd name="T13" fmla="*/ 0 60000 65536"/>
                <a:gd name="T14" fmla="*/ 0 60000 65536"/>
                <a:gd name="T15" fmla="*/ 0 w 1"/>
                <a:gd name="T16" fmla="*/ 0 h 57"/>
                <a:gd name="T17" fmla="*/ 1 w 1"/>
                <a:gd name="T18" fmla="*/ 57 h 57"/>
              </a:gdLst>
              <a:ahLst/>
              <a:cxnLst>
                <a:cxn ang="T10">
                  <a:pos x="T0" y="T1"/>
                </a:cxn>
                <a:cxn ang="T11">
                  <a:pos x="T2" y="T3"/>
                </a:cxn>
                <a:cxn ang="T12">
                  <a:pos x="T4" y="T5"/>
                </a:cxn>
                <a:cxn ang="T13">
                  <a:pos x="T6" y="T7"/>
                </a:cxn>
                <a:cxn ang="T14">
                  <a:pos x="T8" y="T9"/>
                </a:cxn>
              </a:cxnLst>
              <a:rect l="T15" t="T16" r="T17" b="T18"/>
              <a:pathLst>
                <a:path w="1" h="57">
                  <a:moveTo>
                    <a:pt x="0" y="0"/>
                  </a:moveTo>
                  <a:lnTo>
                    <a:pt x="0" y="29"/>
                  </a:lnTo>
                  <a:lnTo>
                    <a:pt x="0" y="57"/>
                  </a:lnTo>
                  <a:lnTo>
                    <a:pt x="0" y="29"/>
                  </a:lnTo>
                  <a:lnTo>
                    <a:pt x="0" y="0"/>
                  </a:lnTo>
                  <a:close/>
                </a:path>
              </a:pathLst>
            </a:custGeom>
            <a:solidFill>
              <a:srgbClr val="A8A8A8"/>
            </a:solidFill>
            <a:ln w="1905">
              <a:solidFill>
                <a:srgbClr val="000000"/>
              </a:solidFill>
              <a:round/>
              <a:headEnd/>
              <a:tailEnd/>
            </a:ln>
          </p:spPr>
          <p:txBody>
            <a:bodyPr/>
            <a:lstStyle/>
            <a:p>
              <a:endParaRPr lang="ja-JP" altLang="en-US"/>
            </a:p>
          </p:txBody>
        </p:sp>
        <p:sp>
          <p:nvSpPr>
            <p:cNvPr id="23915" name="Freeform 354"/>
            <p:cNvSpPr>
              <a:spLocks noChangeAspect="1"/>
            </p:cNvSpPr>
            <p:nvPr/>
          </p:nvSpPr>
          <p:spPr bwMode="auto">
            <a:xfrm>
              <a:off x="7684" y="11056"/>
              <a:ext cx="1" cy="72"/>
            </a:xfrm>
            <a:custGeom>
              <a:avLst/>
              <a:gdLst>
                <a:gd name="T0" fmla="*/ 0 w 1"/>
                <a:gd name="T1" fmla="*/ 0 h 64"/>
                <a:gd name="T2" fmla="*/ 0 w 1"/>
                <a:gd name="T3" fmla="*/ 489 h 64"/>
                <a:gd name="T4" fmla="*/ 0 w 1"/>
                <a:gd name="T5" fmla="*/ 1072 h 64"/>
                <a:gd name="T6" fmla="*/ 0 w 1"/>
                <a:gd name="T7" fmla="*/ 672 h 64"/>
                <a:gd name="T8" fmla="*/ 0 w 1"/>
                <a:gd name="T9" fmla="*/ 0 h 64"/>
                <a:gd name="T10" fmla="*/ 0 60000 65536"/>
                <a:gd name="T11" fmla="*/ 0 60000 65536"/>
                <a:gd name="T12" fmla="*/ 0 60000 65536"/>
                <a:gd name="T13" fmla="*/ 0 60000 65536"/>
                <a:gd name="T14" fmla="*/ 0 60000 65536"/>
                <a:gd name="T15" fmla="*/ 0 w 1"/>
                <a:gd name="T16" fmla="*/ 0 h 64"/>
                <a:gd name="T17" fmla="*/ 1 w 1"/>
                <a:gd name="T18" fmla="*/ 64 h 64"/>
              </a:gdLst>
              <a:ahLst/>
              <a:cxnLst>
                <a:cxn ang="T10">
                  <a:pos x="T0" y="T1"/>
                </a:cxn>
                <a:cxn ang="T11">
                  <a:pos x="T2" y="T3"/>
                </a:cxn>
                <a:cxn ang="T12">
                  <a:pos x="T4" y="T5"/>
                </a:cxn>
                <a:cxn ang="T13">
                  <a:pos x="T6" y="T7"/>
                </a:cxn>
                <a:cxn ang="T14">
                  <a:pos x="T8" y="T9"/>
                </a:cxn>
              </a:cxnLst>
              <a:rect l="T15" t="T16" r="T17" b="T18"/>
              <a:pathLst>
                <a:path w="1" h="64">
                  <a:moveTo>
                    <a:pt x="0" y="0"/>
                  </a:moveTo>
                  <a:lnTo>
                    <a:pt x="0" y="29"/>
                  </a:lnTo>
                  <a:lnTo>
                    <a:pt x="0" y="64"/>
                  </a:lnTo>
                  <a:lnTo>
                    <a:pt x="0" y="41"/>
                  </a:lnTo>
                  <a:lnTo>
                    <a:pt x="0" y="0"/>
                  </a:lnTo>
                  <a:close/>
                </a:path>
              </a:pathLst>
            </a:custGeom>
            <a:solidFill>
              <a:srgbClr val="A3A3A3"/>
            </a:solidFill>
            <a:ln w="1905">
              <a:solidFill>
                <a:srgbClr val="000000"/>
              </a:solidFill>
              <a:round/>
              <a:headEnd/>
              <a:tailEnd/>
            </a:ln>
          </p:spPr>
          <p:txBody>
            <a:bodyPr/>
            <a:lstStyle/>
            <a:p>
              <a:endParaRPr lang="ja-JP" altLang="en-US"/>
            </a:p>
          </p:txBody>
        </p:sp>
        <p:sp>
          <p:nvSpPr>
            <p:cNvPr id="23916" name="Freeform 355"/>
            <p:cNvSpPr>
              <a:spLocks noChangeAspect="1"/>
            </p:cNvSpPr>
            <p:nvPr/>
          </p:nvSpPr>
          <p:spPr bwMode="auto">
            <a:xfrm>
              <a:off x="7558" y="11056"/>
              <a:ext cx="80" cy="32"/>
            </a:xfrm>
            <a:custGeom>
              <a:avLst/>
              <a:gdLst>
                <a:gd name="T0" fmla="*/ 0 w 70"/>
                <a:gd name="T1" fmla="*/ 307 h 29"/>
                <a:gd name="T2" fmla="*/ 109 w 70"/>
                <a:gd name="T3" fmla="*/ 0 h 29"/>
                <a:gd name="T4" fmla="*/ 1710 w 70"/>
                <a:gd name="T5" fmla="*/ 0 h 29"/>
                <a:gd name="T6" fmla="*/ 1653 w 70"/>
                <a:gd name="T7" fmla="*/ 307 h 29"/>
                <a:gd name="T8" fmla="*/ 0 w 70"/>
                <a:gd name="T9" fmla="*/ 307 h 29"/>
                <a:gd name="T10" fmla="*/ 0 60000 65536"/>
                <a:gd name="T11" fmla="*/ 0 60000 65536"/>
                <a:gd name="T12" fmla="*/ 0 60000 65536"/>
                <a:gd name="T13" fmla="*/ 0 60000 65536"/>
                <a:gd name="T14" fmla="*/ 0 60000 65536"/>
                <a:gd name="T15" fmla="*/ 0 w 70"/>
                <a:gd name="T16" fmla="*/ 0 h 29"/>
                <a:gd name="T17" fmla="*/ 70 w 70"/>
                <a:gd name="T18" fmla="*/ 29 h 29"/>
              </a:gdLst>
              <a:ahLst/>
              <a:cxnLst>
                <a:cxn ang="T10">
                  <a:pos x="T0" y="T1"/>
                </a:cxn>
                <a:cxn ang="T11">
                  <a:pos x="T2" y="T3"/>
                </a:cxn>
                <a:cxn ang="T12">
                  <a:pos x="T4" y="T5"/>
                </a:cxn>
                <a:cxn ang="T13">
                  <a:pos x="T6" y="T7"/>
                </a:cxn>
                <a:cxn ang="T14">
                  <a:pos x="T8" y="T9"/>
                </a:cxn>
              </a:cxnLst>
              <a:rect l="T15" t="T16" r="T17" b="T18"/>
              <a:pathLst>
                <a:path w="70" h="29">
                  <a:moveTo>
                    <a:pt x="0" y="29"/>
                  </a:moveTo>
                  <a:lnTo>
                    <a:pt x="4" y="0"/>
                  </a:lnTo>
                  <a:lnTo>
                    <a:pt x="70" y="0"/>
                  </a:lnTo>
                  <a:lnTo>
                    <a:pt x="67" y="29"/>
                  </a:lnTo>
                  <a:lnTo>
                    <a:pt x="0" y="29"/>
                  </a:lnTo>
                  <a:close/>
                </a:path>
              </a:pathLst>
            </a:custGeom>
            <a:solidFill>
              <a:srgbClr val="7F7F7F"/>
            </a:solidFill>
            <a:ln w="1905">
              <a:solidFill>
                <a:srgbClr val="000000"/>
              </a:solidFill>
              <a:round/>
              <a:headEnd/>
              <a:tailEnd/>
            </a:ln>
          </p:spPr>
          <p:txBody>
            <a:bodyPr/>
            <a:lstStyle/>
            <a:p>
              <a:endParaRPr lang="ja-JP" altLang="en-US"/>
            </a:p>
          </p:txBody>
        </p:sp>
        <p:sp>
          <p:nvSpPr>
            <p:cNvPr id="23917" name="Rectangle 356"/>
            <p:cNvSpPr>
              <a:spLocks noChangeAspect="1" noChangeArrowheads="1"/>
            </p:cNvSpPr>
            <p:nvPr/>
          </p:nvSpPr>
          <p:spPr bwMode="auto">
            <a:xfrm>
              <a:off x="7616" y="10971"/>
              <a:ext cx="97" cy="13"/>
            </a:xfrm>
            <a:prstGeom prst="rect">
              <a:avLst/>
            </a:prstGeom>
            <a:solidFill>
              <a:srgbClr val="BEAB6F"/>
            </a:solidFill>
            <a:ln w="1905">
              <a:solidFill>
                <a:srgbClr val="000000"/>
              </a:solidFill>
              <a:miter lim="800000"/>
              <a:headEnd/>
              <a:tailEnd/>
            </a:ln>
          </p:spPr>
          <p:txBody>
            <a:bodyPr/>
            <a:lstStyle/>
            <a:p>
              <a:pPr algn="ctr"/>
              <a:endParaRPr lang="ja-JP" altLang="en-US" b="0" u="none">
                <a:solidFill>
                  <a:schemeClr val="tx1"/>
                </a:solidFill>
                <a:latin typeface="Arial" pitchFamily="34" charset="0"/>
              </a:endParaRPr>
            </a:p>
          </p:txBody>
        </p:sp>
        <p:sp>
          <p:nvSpPr>
            <p:cNvPr id="23918" name="Rectangle 357"/>
            <p:cNvSpPr>
              <a:spLocks noChangeAspect="1" noChangeArrowheads="1"/>
            </p:cNvSpPr>
            <p:nvPr/>
          </p:nvSpPr>
          <p:spPr bwMode="auto">
            <a:xfrm>
              <a:off x="7601" y="11056"/>
              <a:ext cx="90" cy="43"/>
            </a:xfrm>
            <a:prstGeom prst="rect">
              <a:avLst/>
            </a:prstGeom>
            <a:solidFill>
              <a:srgbClr val="7F7F7F"/>
            </a:solidFill>
            <a:ln w="1905">
              <a:solidFill>
                <a:srgbClr val="000000"/>
              </a:solidFill>
              <a:miter lim="800000"/>
              <a:headEnd/>
              <a:tailEnd/>
            </a:ln>
          </p:spPr>
          <p:txBody>
            <a:bodyPr/>
            <a:lstStyle/>
            <a:p>
              <a:pPr algn="ctr"/>
              <a:endParaRPr lang="ja-JP" altLang="en-US" b="0" u="none">
                <a:solidFill>
                  <a:schemeClr val="tx1"/>
                </a:solidFill>
                <a:latin typeface="Arial" pitchFamily="34" charset="0"/>
              </a:endParaRPr>
            </a:p>
          </p:txBody>
        </p:sp>
        <p:sp>
          <p:nvSpPr>
            <p:cNvPr id="23919" name="Freeform 358"/>
            <p:cNvSpPr>
              <a:spLocks noChangeAspect="1"/>
            </p:cNvSpPr>
            <p:nvPr/>
          </p:nvSpPr>
          <p:spPr bwMode="auto">
            <a:xfrm>
              <a:off x="7702" y="10938"/>
              <a:ext cx="2" cy="39"/>
            </a:xfrm>
            <a:custGeom>
              <a:avLst/>
              <a:gdLst>
                <a:gd name="T0" fmla="*/ 0 w 2"/>
                <a:gd name="T1" fmla="*/ 0 h 35"/>
                <a:gd name="T2" fmla="*/ 0 w 2"/>
                <a:gd name="T3" fmla="*/ 216 h 35"/>
                <a:gd name="T4" fmla="*/ 0 w 2"/>
                <a:gd name="T5" fmla="*/ 462 h 35"/>
                <a:gd name="T6" fmla="*/ 0 w 2"/>
                <a:gd name="T7" fmla="*/ 300 h 35"/>
                <a:gd name="T8" fmla="*/ 0 w 2"/>
                <a:gd name="T9" fmla="*/ 0 h 35"/>
                <a:gd name="T10" fmla="*/ 0 60000 65536"/>
                <a:gd name="T11" fmla="*/ 0 60000 65536"/>
                <a:gd name="T12" fmla="*/ 0 60000 65536"/>
                <a:gd name="T13" fmla="*/ 0 60000 65536"/>
                <a:gd name="T14" fmla="*/ 0 60000 65536"/>
                <a:gd name="T15" fmla="*/ 0 w 2"/>
                <a:gd name="T16" fmla="*/ 0 h 35"/>
                <a:gd name="T17" fmla="*/ 2 w 2"/>
                <a:gd name="T18" fmla="*/ 35 h 35"/>
              </a:gdLst>
              <a:ahLst/>
              <a:cxnLst>
                <a:cxn ang="T10">
                  <a:pos x="T0" y="T1"/>
                </a:cxn>
                <a:cxn ang="T11">
                  <a:pos x="T2" y="T3"/>
                </a:cxn>
                <a:cxn ang="T12">
                  <a:pos x="T4" y="T5"/>
                </a:cxn>
                <a:cxn ang="T13">
                  <a:pos x="T6" y="T7"/>
                </a:cxn>
                <a:cxn ang="T14">
                  <a:pos x="T8" y="T9"/>
                </a:cxn>
              </a:cxnLst>
              <a:rect l="T15" t="T16" r="T17" b="T18"/>
              <a:pathLst>
                <a:path w="2" h="35">
                  <a:moveTo>
                    <a:pt x="0" y="0"/>
                  </a:moveTo>
                  <a:lnTo>
                    <a:pt x="0" y="16"/>
                  </a:lnTo>
                  <a:lnTo>
                    <a:pt x="0" y="35"/>
                  </a:lnTo>
                  <a:lnTo>
                    <a:pt x="0" y="22"/>
                  </a:lnTo>
                  <a:lnTo>
                    <a:pt x="0" y="0"/>
                  </a:lnTo>
                  <a:close/>
                </a:path>
              </a:pathLst>
            </a:custGeom>
            <a:solidFill>
              <a:srgbClr val="CCBD8A"/>
            </a:solidFill>
            <a:ln w="1905">
              <a:solidFill>
                <a:srgbClr val="000000"/>
              </a:solidFill>
              <a:round/>
              <a:headEnd/>
              <a:tailEnd/>
            </a:ln>
          </p:spPr>
          <p:txBody>
            <a:bodyPr/>
            <a:lstStyle/>
            <a:p>
              <a:endParaRPr lang="ja-JP" altLang="en-US"/>
            </a:p>
          </p:txBody>
        </p:sp>
        <p:sp>
          <p:nvSpPr>
            <p:cNvPr id="23920" name="Rectangle 359"/>
            <p:cNvSpPr>
              <a:spLocks noChangeAspect="1" noChangeArrowheads="1"/>
            </p:cNvSpPr>
            <p:nvPr/>
          </p:nvSpPr>
          <p:spPr bwMode="auto">
            <a:xfrm>
              <a:off x="7616" y="10956"/>
              <a:ext cx="97" cy="28"/>
            </a:xfrm>
            <a:prstGeom prst="rect">
              <a:avLst/>
            </a:prstGeom>
            <a:solidFill>
              <a:srgbClr val="A29D89"/>
            </a:solidFill>
            <a:ln w="1905">
              <a:solidFill>
                <a:srgbClr val="000000"/>
              </a:solidFill>
              <a:miter lim="800000"/>
              <a:headEnd/>
              <a:tailEnd/>
            </a:ln>
          </p:spPr>
          <p:txBody>
            <a:bodyPr/>
            <a:lstStyle/>
            <a:p>
              <a:pPr algn="ctr"/>
              <a:endParaRPr lang="ja-JP" altLang="en-US" b="0" u="none">
                <a:solidFill>
                  <a:schemeClr val="tx1"/>
                </a:solidFill>
                <a:latin typeface="Arial" pitchFamily="34" charset="0"/>
              </a:endParaRPr>
            </a:p>
          </p:txBody>
        </p:sp>
        <p:sp>
          <p:nvSpPr>
            <p:cNvPr id="23921" name="Freeform 360"/>
            <p:cNvSpPr>
              <a:spLocks noChangeAspect="1"/>
            </p:cNvSpPr>
            <p:nvPr/>
          </p:nvSpPr>
          <p:spPr bwMode="auto">
            <a:xfrm>
              <a:off x="7770" y="10971"/>
              <a:ext cx="93" cy="25"/>
            </a:xfrm>
            <a:custGeom>
              <a:avLst/>
              <a:gdLst>
                <a:gd name="T0" fmla="*/ 1640 w 82"/>
                <a:gd name="T1" fmla="*/ 0 h 22"/>
                <a:gd name="T2" fmla="*/ 0 w 82"/>
                <a:gd name="T3" fmla="*/ 0 h 22"/>
                <a:gd name="T4" fmla="*/ 3 w 82"/>
                <a:gd name="T5" fmla="*/ 468 h 22"/>
                <a:gd name="T6" fmla="*/ 1676 w 82"/>
                <a:gd name="T7" fmla="*/ 468 h 22"/>
                <a:gd name="T8" fmla="*/ 1640 w 82"/>
                <a:gd name="T9" fmla="*/ 0 h 22"/>
                <a:gd name="T10" fmla="*/ 0 60000 65536"/>
                <a:gd name="T11" fmla="*/ 0 60000 65536"/>
                <a:gd name="T12" fmla="*/ 0 60000 65536"/>
                <a:gd name="T13" fmla="*/ 0 60000 65536"/>
                <a:gd name="T14" fmla="*/ 0 60000 65536"/>
                <a:gd name="T15" fmla="*/ 0 w 82"/>
                <a:gd name="T16" fmla="*/ 0 h 22"/>
                <a:gd name="T17" fmla="*/ 82 w 82"/>
                <a:gd name="T18" fmla="*/ 22 h 22"/>
              </a:gdLst>
              <a:ahLst/>
              <a:cxnLst>
                <a:cxn ang="T10">
                  <a:pos x="T0" y="T1"/>
                </a:cxn>
                <a:cxn ang="T11">
                  <a:pos x="T2" y="T3"/>
                </a:cxn>
                <a:cxn ang="T12">
                  <a:pos x="T4" y="T5"/>
                </a:cxn>
                <a:cxn ang="T13">
                  <a:pos x="T6" y="T7"/>
                </a:cxn>
                <a:cxn ang="T14">
                  <a:pos x="T8" y="T9"/>
                </a:cxn>
              </a:cxnLst>
              <a:rect l="T15" t="T16" r="T17" b="T18"/>
              <a:pathLst>
                <a:path w="82" h="22">
                  <a:moveTo>
                    <a:pt x="79" y="0"/>
                  </a:moveTo>
                  <a:lnTo>
                    <a:pt x="0" y="0"/>
                  </a:lnTo>
                  <a:lnTo>
                    <a:pt x="3" y="22"/>
                  </a:lnTo>
                  <a:lnTo>
                    <a:pt x="82" y="22"/>
                  </a:lnTo>
                  <a:lnTo>
                    <a:pt x="79" y="0"/>
                  </a:lnTo>
                  <a:close/>
                </a:path>
              </a:pathLst>
            </a:custGeom>
            <a:solidFill>
              <a:srgbClr val="7F999C"/>
            </a:solidFill>
            <a:ln w="1905">
              <a:solidFill>
                <a:srgbClr val="000000"/>
              </a:solidFill>
              <a:round/>
              <a:headEnd/>
              <a:tailEnd/>
            </a:ln>
          </p:spPr>
          <p:txBody>
            <a:bodyPr/>
            <a:lstStyle/>
            <a:p>
              <a:endParaRPr lang="ja-JP" altLang="en-US"/>
            </a:p>
          </p:txBody>
        </p:sp>
        <p:sp>
          <p:nvSpPr>
            <p:cNvPr id="23922" name="Freeform 361"/>
            <p:cNvSpPr>
              <a:spLocks noChangeAspect="1"/>
            </p:cNvSpPr>
            <p:nvPr/>
          </p:nvSpPr>
          <p:spPr bwMode="auto">
            <a:xfrm>
              <a:off x="7742" y="10971"/>
              <a:ext cx="1" cy="35"/>
            </a:xfrm>
            <a:custGeom>
              <a:avLst/>
              <a:gdLst>
                <a:gd name="T0" fmla="*/ 0 w 1"/>
                <a:gd name="T1" fmla="*/ 0 h 31"/>
                <a:gd name="T2" fmla="*/ 0 w 1"/>
                <a:gd name="T3" fmla="*/ 266 h 31"/>
                <a:gd name="T4" fmla="*/ 0 w 1"/>
                <a:gd name="T5" fmla="*/ 574 h 31"/>
                <a:gd name="T6" fmla="*/ 0 w 1"/>
                <a:gd name="T7" fmla="*/ 415 h 31"/>
                <a:gd name="T8" fmla="*/ 0 w 1"/>
                <a:gd name="T9" fmla="*/ 0 h 31"/>
                <a:gd name="T10" fmla="*/ 0 60000 65536"/>
                <a:gd name="T11" fmla="*/ 0 60000 65536"/>
                <a:gd name="T12" fmla="*/ 0 60000 65536"/>
                <a:gd name="T13" fmla="*/ 0 60000 65536"/>
                <a:gd name="T14" fmla="*/ 0 60000 65536"/>
                <a:gd name="T15" fmla="*/ 0 w 1"/>
                <a:gd name="T16" fmla="*/ 0 h 31"/>
                <a:gd name="T17" fmla="*/ 1 w 1"/>
                <a:gd name="T18" fmla="*/ 31 h 31"/>
              </a:gdLst>
              <a:ahLst/>
              <a:cxnLst>
                <a:cxn ang="T10">
                  <a:pos x="T0" y="T1"/>
                </a:cxn>
                <a:cxn ang="T11">
                  <a:pos x="T2" y="T3"/>
                </a:cxn>
                <a:cxn ang="T12">
                  <a:pos x="T4" y="T5"/>
                </a:cxn>
                <a:cxn ang="T13">
                  <a:pos x="T6" y="T7"/>
                </a:cxn>
                <a:cxn ang="T14">
                  <a:pos x="T8" y="T9"/>
                </a:cxn>
              </a:cxnLst>
              <a:rect l="T15" t="T16" r="T17" b="T18"/>
              <a:pathLst>
                <a:path w="1" h="31">
                  <a:moveTo>
                    <a:pt x="0" y="0"/>
                  </a:moveTo>
                  <a:lnTo>
                    <a:pt x="0" y="15"/>
                  </a:lnTo>
                  <a:lnTo>
                    <a:pt x="0" y="31"/>
                  </a:lnTo>
                  <a:lnTo>
                    <a:pt x="0" y="22"/>
                  </a:lnTo>
                  <a:lnTo>
                    <a:pt x="0" y="0"/>
                  </a:lnTo>
                  <a:close/>
                </a:path>
              </a:pathLst>
            </a:custGeom>
            <a:solidFill>
              <a:srgbClr val="313131"/>
            </a:solidFill>
            <a:ln w="1905">
              <a:solidFill>
                <a:srgbClr val="000000"/>
              </a:solidFill>
              <a:round/>
              <a:headEnd/>
              <a:tailEnd/>
            </a:ln>
          </p:spPr>
          <p:txBody>
            <a:bodyPr/>
            <a:lstStyle/>
            <a:p>
              <a:endParaRPr lang="ja-JP" altLang="en-US"/>
            </a:p>
          </p:txBody>
        </p:sp>
        <p:sp>
          <p:nvSpPr>
            <p:cNvPr id="23923" name="Rectangle 362"/>
            <p:cNvSpPr>
              <a:spLocks noChangeAspect="1" noChangeArrowheads="1"/>
            </p:cNvSpPr>
            <p:nvPr/>
          </p:nvSpPr>
          <p:spPr bwMode="auto">
            <a:xfrm>
              <a:off x="7663" y="10988"/>
              <a:ext cx="89" cy="29"/>
            </a:xfrm>
            <a:prstGeom prst="rect">
              <a:avLst/>
            </a:prstGeom>
            <a:solidFill>
              <a:srgbClr val="5C5C5C"/>
            </a:solidFill>
            <a:ln w="1905">
              <a:solidFill>
                <a:srgbClr val="000000"/>
              </a:solidFill>
              <a:miter lim="800000"/>
              <a:headEnd/>
              <a:tailEnd/>
            </a:ln>
          </p:spPr>
          <p:txBody>
            <a:bodyPr/>
            <a:lstStyle/>
            <a:p>
              <a:pPr algn="ctr"/>
              <a:endParaRPr lang="ja-JP" altLang="en-US" b="0" u="none">
                <a:solidFill>
                  <a:schemeClr val="tx1"/>
                </a:solidFill>
                <a:latin typeface="Arial" pitchFamily="34" charset="0"/>
              </a:endParaRPr>
            </a:p>
          </p:txBody>
        </p:sp>
        <p:sp>
          <p:nvSpPr>
            <p:cNvPr id="23924" name="Rectangle 363"/>
            <p:cNvSpPr>
              <a:spLocks noChangeAspect="1" noChangeArrowheads="1"/>
            </p:cNvSpPr>
            <p:nvPr/>
          </p:nvSpPr>
          <p:spPr bwMode="auto">
            <a:xfrm>
              <a:off x="7752" y="10988"/>
              <a:ext cx="68" cy="43"/>
            </a:xfrm>
            <a:prstGeom prst="rect">
              <a:avLst/>
            </a:prstGeom>
            <a:solidFill>
              <a:srgbClr val="929795"/>
            </a:solidFill>
            <a:ln w="1905">
              <a:solidFill>
                <a:srgbClr val="000000"/>
              </a:solidFill>
              <a:miter lim="800000"/>
              <a:headEnd/>
              <a:tailEnd/>
            </a:ln>
          </p:spPr>
          <p:txBody>
            <a:bodyPr/>
            <a:lstStyle/>
            <a:p>
              <a:pPr algn="ctr"/>
              <a:endParaRPr lang="ja-JP" altLang="en-US" b="0" u="none">
                <a:solidFill>
                  <a:schemeClr val="tx1"/>
                </a:solidFill>
                <a:latin typeface="Arial" pitchFamily="34" charset="0"/>
              </a:endParaRPr>
            </a:p>
          </p:txBody>
        </p:sp>
        <p:sp>
          <p:nvSpPr>
            <p:cNvPr id="23925" name="Freeform 364"/>
            <p:cNvSpPr>
              <a:spLocks noChangeAspect="1"/>
            </p:cNvSpPr>
            <p:nvPr/>
          </p:nvSpPr>
          <p:spPr bwMode="auto">
            <a:xfrm>
              <a:off x="7849" y="10988"/>
              <a:ext cx="14" cy="68"/>
            </a:xfrm>
            <a:custGeom>
              <a:avLst/>
              <a:gdLst>
                <a:gd name="T0" fmla="*/ 58 w 13"/>
                <a:gd name="T1" fmla="*/ 716 h 60"/>
                <a:gd name="T2" fmla="*/ 0 w 13"/>
                <a:gd name="T3" fmla="*/ 0 h 60"/>
                <a:gd name="T4" fmla="*/ 58 w 13"/>
                <a:gd name="T5" fmla="*/ 384 h 60"/>
                <a:gd name="T6" fmla="*/ 72 w 13"/>
                <a:gd name="T7" fmla="*/ 1210 h 60"/>
                <a:gd name="T8" fmla="*/ 58 w 13"/>
                <a:gd name="T9" fmla="*/ 716 h 60"/>
                <a:gd name="T10" fmla="*/ 0 60000 65536"/>
                <a:gd name="T11" fmla="*/ 0 60000 65536"/>
                <a:gd name="T12" fmla="*/ 0 60000 65536"/>
                <a:gd name="T13" fmla="*/ 0 60000 65536"/>
                <a:gd name="T14" fmla="*/ 0 60000 65536"/>
                <a:gd name="T15" fmla="*/ 0 w 13"/>
                <a:gd name="T16" fmla="*/ 0 h 60"/>
                <a:gd name="T17" fmla="*/ 13 w 13"/>
                <a:gd name="T18" fmla="*/ 60 h 60"/>
              </a:gdLst>
              <a:ahLst/>
              <a:cxnLst>
                <a:cxn ang="T10">
                  <a:pos x="T0" y="T1"/>
                </a:cxn>
                <a:cxn ang="T11">
                  <a:pos x="T2" y="T3"/>
                </a:cxn>
                <a:cxn ang="T12">
                  <a:pos x="T4" y="T5"/>
                </a:cxn>
                <a:cxn ang="T13">
                  <a:pos x="T6" y="T7"/>
                </a:cxn>
                <a:cxn ang="T14">
                  <a:pos x="T8" y="T9"/>
                </a:cxn>
              </a:cxnLst>
              <a:rect l="T15" t="T16" r="T17" b="T18"/>
              <a:pathLst>
                <a:path w="13" h="60">
                  <a:moveTo>
                    <a:pt x="10" y="35"/>
                  </a:moveTo>
                  <a:lnTo>
                    <a:pt x="0" y="0"/>
                  </a:lnTo>
                  <a:lnTo>
                    <a:pt x="10" y="19"/>
                  </a:lnTo>
                  <a:lnTo>
                    <a:pt x="13" y="60"/>
                  </a:lnTo>
                  <a:lnTo>
                    <a:pt x="10" y="35"/>
                  </a:lnTo>
                  <a:close/>
                </a:path>
              </a:pathLst>
            </a:custGeom>
            <a:solidFill>
              <a:srgbClr val="C7D0CE"/>
            </a:solidFill>
            <a:ln w="1905">
              <a:solidFill>
                <a:srgbClr val="000000"/>
              </a:solidFill>
              <a:round/>
              <a:headEnd/>
              <a:tailEnd/>
            </a:ln>
          </p:spPr>
          <p:txBody>
            <a:bodyPr/>
            <a:lstStyle/>
            <a:p>
              <a:endParaRPr lang="ja-JP" altLang="en-US"/>
            </a:p>
          </p:txBody>
        </p:sp>
        <p:sp>
          <p:nvSpPr>
            <p:cNvPr id="23926" name="Freeform 365"/>
            <p:cNvSpPr>
              <a:spLocks noChangeAspect="1"/>
            </p:cNvSpPr>
            <p:nvPr/>
          </p:nvSpPr>
          <p:spPr bwMode="auto">
            <a:xfrm>
              <a:off x="7860" y="11024"/>
              <a:ext cx="40" cy="32"/>
            </a:xfrm>
            <a:custGeom>
              <a:avLst/>
              <a:gdLst>
                <a:gd name="T0" fmla="*/ 877 w 35"/>
                <a:gd name="T1" fmla="*/ 0 h 28"/>
                <a:gd name="T2" fmla="*/ 0 w 35"/>
                <a:gd name="T3" fmla="*/ 0 h 28"/>
                <a:gd name="T4" fmla="*/ 3 w 35"/>
                <a:gd name="T5" fmla="*/ 693 h 28"/>
                <a:gd name="T6" fmla="*/ 877 w 35"/>
                <a:gd name="T7" fmla="*/ 693 h 28"/>
                <a:gd name="T8" fmla="*/ 877 w 35"/>
                <a:gd name="T9" fmla="*/ 0 h 28"/>
                <a:gd name="T10" fmla="*/ 0 60000 65536"/>
                <a:gd name="T11" fmla="*/ 0 60000 65536"/>
                <a:gd name="T12" fmla="*/ 0 60000 65536"/>
                <a:gd name="T13" fmla="*/ 0 60000 65536"/>
                <a:gd name="T14" fmla="*/ 0 60000 65536"/>
                <a:gd name="T15" fmla="*/ 0 w 35"/>
                <a:gd name="T16" fmla="*/ 0 h 28"/>
                <a:gd name="T17" fmla="*/ 35 w 35"/>
                <a:gd name="T18" fmla="*/ 28 h 28"/>
              </a:gdLst>
              <a:ahLst/>
              <a:cxnLst>
                <a:cxn ang="T10">
                  <a:pos x="T0" y="T1"/>
                </a:cxn>
                <a:cxn ang="T11">
                  <a:pos x="T2" y="T3"/>
                </a:cxn>
                <a:cxn ang="T12">
                  <a:pos x="T4" y="T5"/>
                </a:cxn>
                <a:cxn ang="T13">
                  <a:pos x="T6" y="T7"/>
                </a:cxn>
                <a:cxn ang="T14">
                  <a:pos x="T8" y="T9"/>
                </a:cxn>
              </a:cxnLst>
              <a:rect l="T15" t="T16" r="T17" b="T18"/>
              <a:pathLst>
                <a:path w="35" h="28">
                  <a:moveTo>
                    <a:pt x="35" y="0"/>
                  </a:moveTo>
                  <a:lnTo>
                    <a:pt x="0" y="0"/>
                  </a:lnTo>
                  <a:lnTo>
                    <a:pt x="3" y="28"/>
                  </a:lnTo>
                  <a:lnTo>
                    <a:pt x="35" y="28"/>
                  </a:lnTo>
                  <a:lnTo>
                    <a:pt x="35" y="0"/>
                  </a:lnTo>
                  <a:close/>
                </a:path>
              </a:pathLst>
            </a:custGeom>
            <a:solidFill>
              <a:srgbClr val="9C9E9D"/>
            </a:solidFill>
            <a:ln w="1905">
              <a:solidFill>
                <a:srgbClr val="000000"/>
              </a:solidFill>
              <a:round/>
              <a:headEnd/>
              <a:tailEnd/>
            </a:ln>
          </p:spPr>
          <p:txBody>
            <a:bodyPr/>
            <a:lstStyle/>
            <a:p>
              <a:endParaRPr lang="ja-JP" altLang="en-US"/>
            </a:p>
          </p:txBody>
        </p:sp>
        <p:sp>
          <p:nvSpPr>
            <p:cNvPr id="23927" name="Freeform 366"/>
            <p:cNvSpPr>
              <a:spLocks noChangeAspect="1"/>
            </p:cNvSpPr>
            <p:nvPr/>
          </p:nvSpPr>
          <p:spPr bwMode="auto">
            <a:xfrm>
              <a:off x="7795" y="11024"/>
              <a:ext cx="1" cy="46"/>
            </a:xfrm>
            <a:custGeom>
              <a:avLst/>
              <a:gdLst>
                <a:gd name="T0" fmla="*/ 0 w 1"/>
                <a:gd name="T1" fmla="*/ 0 h 41"/>
                <a:gd name="T2" fmla="*/ 0 w 1"/>
                <a:gd name="T3" fmla="*/ 395 h 41"/>
                <a:gd name="T4" fmla="*/ 0 w 1"/>
                <a:gd name="T5" fmla="*/ 651 h 41"/>
                <a:gd name="T6" fmla="*/ 0 w 1"/>
                <a:gd name="T7" fmla="*/ 395 h 41"/>
                <a:gd name="T8" fmla="*/ 0 w 1"/>
                <a:gd name="T9" fmla="*/ 0 h 41"/>
                <a:gd name="T10" fmla="*/ 0 60000 65536"/>
                <a:gd name="T11" fmla="*/ 0 60000 65536"/>
                <a:gd name="T12" fmla="*/ 0 60000 65536"/>
                <a:gd name="T13" fmla="*/ 0 60000 65536"/>
                <a:gd name="T14" fmla="*/ 0 60000 65536"/>
                <a:gd name="T15" fmla="*/ 0 w 1"/>
                <a:gd name="T16" fmla="*/ 0 h 41"/>
                <a:gd name="T17" fmla="*/ 1 w 1"/>
                <a:gd name="T18" fmla="*/ 41 h 41"/>
              </a:gdLst>
              <a:ahLst/>
              <a:cxnLst>
                <a:cxn ang="T10">
                  <a:pos x="T0" y="T1"/>
                </a:cxn>
                <a:cxn ang="T11">
                  <a:pos x="T2" y="T3"/>
                </a:cxn>
                <a:cxn ang="T12">
                  <a:pos x="T4" y="T5"/>
                </a:cxn>
                <a:cxn ang="T13">
                  <a:pos x="T6" y="T7"/>
                </a:cxn>
                <a:cxn ang="T14">
                  <a:pos x="T8" y="T9"/>
                </a:cxn>
              </a:cxnLst>
              <a:rect l="T15" t="T16" r="T17" b="T18"/>
              <a:pathLst>
                <a:path w="1" h="41">
                  <a:moveTo>
                    <a:pt x="0" y="0"/>
                  </a:moveTo>
                  <a:lnTo>
                    <a:pt x="0" y="25"/>
                  </a:lnTo>
                  <a:lnTo>
                    <a:pt x="0" y="41"/>
                  </a:lnTo>
                  <a:lnTo>
                    <a:pt x="0" y="25"/>
                  </a:lnTo>
                  <a:lnTo>
                    <a:pt x="0" y="0"/>
                  </a:lnTo>
                  <a:close/>
                </a:path>
              </a:pathLst>
            </a:custGeom>
            <a:solidFill>
              <a:srgbClr val="2A2A2A"/>
            </a:solidFill>
            <a:ln w="1905">
              <a:solidFill>
                <a:srgbClr val="000000"/>
              </a:solidFill>
              <a:round/>
              <a:headEnd/>
              <a:tailEnd/>
            </a:ln>
          </p:spPr>
          <p:txBody>
            <a:bodyPr/>
            <a:lstStyle/>
            <a:p>
              <a:endParaRPr lang="ja-JP" altLang="en-US"/>
            </a:p>
          </p:txBody>
        </p:sp>
        <p:sp>
          <p:nvSpPr>
            <p:cNvPr id="23928" name="Freeform 367"/>
            <p:cNvSpPr>
              <a:spLocks noChangeAspect="1"/>
            </p:cNvSpPr>
            <p:nvPr/>
          </p:nvSpPr>
          <p:spPr bwMode="auto">
            <a:xfrm>
              <a:off x="7634" y="11024"/>
              <a:ext cx="4" cy="64"/>
            </a:xfrm>
            <a:custGeom>
              <a:avLst/>
              <a:gdLst>
                <a:gd name="T0" fmla="*/ 0 w 3"/>
                <a:gd name="T1" fmla="*/ 0 h 57"/>
                <a:gd name="T2" fmla="*/ 0 w 3"/>
                <a:gd name="T3" fmla="*/ 448 h 57"/>
                <a:gd name="T4" fmla="*/ 0 w 3"/>
                <a:gd name="T5" fmla="*/ 924 h 57"/>
                <a:gd name="T6" fmla="*/ 2759 w 3"/>
                <a:gd name="T7" fmla="*/ 448 h 57"/>
                <a:gd name="T8" fmla="*/ 0 w 3"/>
                <a:gd name="T9" fmla="*/ 0 h 57"/>
                <a:gd name="T10" fmla="*/ 0 60000 65536"/>
                <a:gd name="T11" fmla="*/ 0 60000 65536"/>
                <a:gd name="T12" fmla="*/ 0 60000 65536"/>
                <a:gd name="T13" fmla="*/ 0 60000 65536"/>
                <a:gd name="T14" fmla="*/ 0 60000 65536"/>
                <a:gd name="T15" fmla="*/ 0 w 3"/>
                <a:gd name="T16" fmla="*/ 0 h 57"/>
                <a:gd name="T17" fmla="*/ 3 w 3"/>
                <a:gd name="T18" fmla="*/ 57 h 57"/>
              </a:gdLst>
              <a:ahLst/>
              <a:cxnLst>
                <a:cxn ang="T10">
                  <a:pos x="T0" y="T1"/>
                </a:cxn>
                <a:cxn ang="T11">
                  <a:pos x="T2" y="T3"/>
                </a:cxn>
                <a:cxn ang="T12">
                  <a:pos x="T4" y="T5"/>
                </a:cxn>
                <a:cxn ang="T13">
                  <a:pos x="T6" y="T7"/>
                </a:cxn>
                <a:cxn ang="T14">
                  <a:pos x="T8" y="T9"/>
                </a:cxn>
              </a:cxnLst>
              <a:rect l="T15" t="T16" r="T17" b="T18"/>
              <a:pathLst>
                <a:path w="3" h="57">
                  <a:moveTo>
                    <a:pt x="0" y="0"/>
                  </a:moveTo>
                  <a:lnTo>
                    <a:pt x="0" y="28"/>
                  </a:lnTo>
                  <a:lnTo>
                    <a:pt x="0" y="57"/>
                  </a:lnTo>
                  <a:lnTo>
                    <a:pt x="3" y="28"/>
                  </a:lnTo>
                  <a:lnTo>
                    <a:pt x="0" y="0"/>
                  </a:lnTo>
                  <a:close/>
                </a:path>
              </a:pathLst>
            </a:custGeom>
            <a:solidFill>
              <a:srgbClr val="A0A0A0"/>
            </a:solidFill>
            <a:ln w="1905">
              <a:solidFill>
                <a:srgbClr val="000000"/>
              </a:solidFill>
              <a:round/>
              <a:headEnd/>
              <a:tailEnd/>
            </a:ln>
          </p:spPr>
          <p:txBody>
            <a:bodyPr/>
            <a:lstStyle/>
            <a:p>
              <a:endParaRPr lang="ja-JP" altLang="en-US"/>
            </a:p>
          </p:txBody>
        </p:sp>
        <p:sp>
          <p:nvSpPr>
            <p:cNvPr id="23929" name="Rectangle 368"/>
            <p:cNvSpPr>
              <a:spLocks noChangeAspect="1" noChangeArrowheads="1"/>
            </p:cNvSpPr>
            <p:nvPr/>
          </p:nvSpPr>
          <p:spPr bwMode="auto">
            <a:xfrm>
              <a:off x="7702" y="11052"/>
              <a:ext cx="100" cy="28"/>
            </a:xfrm>
            <a:prstGeom prst="rect">
              <a:avLst/>
            </a:prstGeom>
            <a:solidFill>
              <a:srgbClr val="676767"/>
            </a:solidFill>
            <a:ln w="1905">
              <a:solidFill>
                <a:srgbClr val="000000"/>
              </a:solidFill>
              <a:miter lim="800000"/>
              <a:headEnd/>
              <a:tailEnd/>
            </a:ln>
          </p:spPr>
          <p:txBody>
            <a:bodyPr/>
            <a:lstStyle/>
            <a:p>
              <a:pPr algn="ctr"/>
              <a:endParaRPr lang="ja-JP" altLang="en-US" b="0" u="none">
                <a:solidFill>
                  <a:schemeClr val="tx1"/>
                </a:solidFill>
                <a:latin typeface="Arial" pitchFamily="34" charset="0"/>
              </a:endParaRPr>
            </a:p>
          </p:txBody>
        </p:sp>
        <p:sp>
          <p:nvSpPr>
            <p:cNvPr id="23930" name="Freeform 369"/>
            <p:cNvSpPr>
              <a:spLocks noChangeAspect="1"/>
            </p:cNvSpPr>
            <p:nvPr/>
          </p:nvSpPr>
          <p:spPr bwMode="auto">
            <a:xfrm>
              <a:off x="7684" y="11039"/>
              <a:ext cx="1" cy="49"/>
            </a:xfrm>
            <a:custGeom>
              <a:avLst/>
              <a:gdLst>
                <a:gd name="T0" fmla="*/ 0 w 1"/>
                <a:gd name="T1" fmla="*/ 0 h 44"/>
                <a:gd name="T2" fmla="*/ 0 w 1"/>
                <a:gd name="T3" fmla="*/ 205 h 44"/>
                <a:gd name="T4" fmla="*/ 0 w 1"/>
                <a:gd name="T5" fmla="*/ 598 h 44"/>
                <a:gd name="T6" fmla="*/ 0 w 1"/>
                <a:gd name="T7" fmla="*/ 205 h 44"/>
                <a:gd name="T8" fmla="*/ 0 w 1"/>
                <a:gd name="T9" fmla="*/ 0 h 44"/>
                <a:gd name="T10" fmla="*/ 0 60000 65536"/>
                <a:gd name="T11" fmla="*/ 0 60000 65536"/>
                <a:gd name="T12" fmla="*/ 0 60000 65536"/>
                <a:gd name="T13" fmla="*/ 0 60000 65536"/>
                <a:gd name="T14" fmla="*/ 0 60000 65536"/>
                <a:gd name="T15" fmla="*/ 0 w 1"/>
                <a:gd name="T16" fmla="*/ 0 h 44"/>
                <a:gd name="T17" fmla="*/ 1 w 1"/>
                <a:gd name="T18" fmla="*/ 44 h 44"/>
              </a:gdLst>
              <a:ahLst/>
              <a:cxnLst>
                <a:cxn ang="T10">
                  <a:pos x="T0" y="T1"/>
                </a:cxn>
                <a:cxn ang="T11">
                  <a:pos x="T2" y="T3"/>
                </a:cxn>
                <a:cxn ang="T12">
                  <a:pos x="T4" y="T5"/>
                </a:cxn>
                <a:cxn ang="T13">
                  <a:pos x="T6" y="T7"/>
                </a:cxn>
                <a:cxn ang="T14">
                  <a:pos x="T8" y="T9"/>
                </a:cxn>
              </a:cxnLst>
              <a:rect l="T15" t="T16" r="T17" b="T18"/>
              <a:pathLst>
                <a:path w="1" h="44">
                  <a:moveTo>
                    <a:pt x="0" y="0"/>
                  </a:moveTo>
                  <a:lnTo>
                    <a:pt x="0" y="15"/>
                  </a:lnTo>
                  <a:lnTo>
                    <a:pt x="0" y="44"/>
                  </a:lnTo>
                  <a:lnTo>
                    <a:pt x="0" y="15"/>
                  </a:lnTo>
                  <a:lnTo>
                    <a:pt x="0" y="0"/>
                  </a:lnTo>
                  <a:close/>
                </a:path>
              </a:pathLst>
            </a:custGeom>
            <a:solidFill>
              <a:srgbClr val="9D9D9D"/>
            </a:solidFill>
            <a:ln w="1905">
              <a:solidFill>
                <a:srgbClr val="000000"/>
              </a:solidFill>
              <a:round/>
              <a:headEnd/>
              <a:tailEnd/>
            </a:ln>
          </p:spPr>
          <p:txBody>
            <a:bodyPr/>
            <a:lstStyle/>
            <a:p>
              <a:endParaRPr lang="ja-JP" altLang="en-US"/>
            </a:p>
          </p:txBody>
        </p:sp>
        <p:sp>
          <p:nvSpPr>
            <p:cNvPr id="23931" name="Freeform 370"/>
            <p:cNvSpPr>
              <a:spLocks noChangeAspect="1"/>
            </p:cNvSpPr>
            <p:nvPr/>
          </p:nvSpPr>
          <p:spPr bwMode="auto">
            <a:xfrm>
              <a:off x="7595" y="11056"/>
              <a:ext cx="89" cy="32"/>
            </a:xfrm>
            <a:custGeom>
              <a:avLst/>
              <a:gdLst>
                <a:gd name="T0" fmla="*/ 1377 w 79"/>
                <a:gd name="T1" fmla="*/ 0 h 29"/>
                <a:gd name="T2" fmla="*/ 0 w 79"/>
                <a:gd name="T3" fmla="*/ 0 h 29"/>
                <a:gd name="T4" fmla="*/ 110 w 79"/>
                <a:gd name="T5" fmla="*/ 307 h 29"/>
                <a:gd name="T6" fmla="*/ 1377 w 79"/>
                <a:gd name="T7" fmla="*/ 307 h 29"/>
                <a:gd name="T8" fmla="*/ 1377 w 79"/>
                <a:gd name="T9" fmla="*/ 0 h 29"/>
                <a:gd name="T10" fmla="*/ 0 60000 65536"/>
                <a:gd name="T11" fmla="*/ 0 60000 65536"/>
                <a:gd name="T12" fmla="*/ 0 60000 65536"/>
                <a:gd name="T13" fmla="*/ 0 60000 65536"/>
                <a:gd name="T14" fmla="*/ 0 60000 65536"/>
                <a:gd name="T15" fmla="*/ 0 w 79"/>
                <a:gd name="T16" fmla="*/ 0 h 29"/>
                <a:gd name="T17" fmla="*/ 79 w 79"/>
                <a:gd name="T18" fmla="*/ 29 h 29"/>
              </a:gdLst>
              <a:ahLst/>
              <a:cxnLst>
                <a:cxn ang="T10">
                  <a:pos x="T0" y="T1"/>
                </a:cxn>
                <a:cxn ang="T11">
                  <a:pos x="T2" y="T3"/>
                </a:cxn>
                <a:cxn ang="T12">
                  <a:pos x="T4" y="T5"/>
                </a:cxn>
                <a:cxn ang="T13">
                  <a:pos x="T6" y="T7"/>
                </a:cxn>
                <a:cxn ang="T14">
                  <a:pos x="T8" y="T9"/>
                </a:cxn>
              </a:cxnLst>
              <a:rect l="T15" t="T16" r="T17" b="T18"/>
              <a:pathLst>
                <a:path w="79" h="29">
                  <a:moveTo>
                    <a:pt x="79" y="0"/>
                  </a:moveTo>
                  <a:lnTo>
                    <a:pt x="0" y="0"/>
                  </a:lnTo>
                  <a:lnTo>
                    <a:pt x="6" y="29"/>
                  </a:lnTo>
                  <a:lnTo>
                    <a:pt x="79" y="29"/>
                  </a:lnTo>
                  <a:lnTo>
                    <a:pt x="79" y="0"/>
                  </a:lnTo>
                  <a:close/>
                </a:path>
              </a:pathLst>
            </a:custGeom>
            <a:solidFill>
              <a:srgbClr val="868686"/>
            </a:solidFill>
            <a:ln w="1905">
              <a:solidFill>
                <a:srgbClr val="000000"/>
              </a:solidFill>
              <a:round/>
              <a:headEnd/>
              <a:tailEnd/>
            </a:ln>
          </p:spPr>
          <p:txBody>
            <a:bodyPr/>
            <a:lstStyle/>
            <a:p>
              <a:endParaRPr lang="ja-JP" altLang="en-US"/>
            </a:p>
          </p:txBody>
        </p:sp>
        <p:sp>
          <p:nvSpPr>
            <p:cNvPr id="23932" name="Rectangle 371"/>
            <p:cNvSpPr>
              <a:spLocks noChangeAspect="1" noChangeArrowheads="1"/>
            </p:cNvSpPr>
            <p:nvPr/>
          </p:nvSpPr>
          <p:spPr bwMode="auto">
            <a:xfrm>
              <a:off x="7666" y="10855"/>
              <a:ext cx="98" cy="33"/>
            </a:xfrm>
            <a:prstGeom prst="rect">
              <a:avLst/>
            </a:prstGeom>
            <a:solidFill>
              <a:srgbClr val="BEAB6F"/>
            </a:solidFill>
            <a:ln w="1905">
              <a:solidFill>
                <a:srgbClr val="000000"/>
              </a:solidFill>
              <a:miter lim="800000"/>
              <a:headEnd/>
              <a:tailEnd/>
            </a:ln>
          </p:spPr>
          <p:txBody>
            <a:bodyPr/>
            <a:lstStyle/>
            <a:p>
              <a:pPr algn="ctr"/>
              <a:endParaRPr lang="ja-JP" altLang="en-US" b="0" u="none">
                <a:solidFill>
                  <a:schemeClr val="tx1"/>
                </a:solidFill>
                <a:latin typeface="Arial" pitchFamily="34" charset="0"/>
              </a:endParaRPr>
            </a:p>
          </p:txBody>
        </p:sp>
        <p:sp>
          <p:nvSpPr>
            <p:cNvPr id="23933" name="Freeform 372"/>
            <p:cNvSpPr>
              <a:spLocks noChangeAspect="1"/>
            </p:cNvSpPr>
            <p:nvPr/>
          </p:nvSpPr>
          <p:spPr bwMode="auto">
            <a:xfrm>
              <a:off x="7595" y="11039"/>
              <a:ext cx="89" cy="17"/>
            </a:xfrm>
            <a:custGeom>
              <a:avLst/>
              <a:gdLst>
                <a:gd name="T0" fmla="*/ 0 w 79"/>
                <a:gd name="T1" fmla="*/ 299 h 15"/>
                <a:gd name="T2" fmla="*/ 110 w 79"/>
                <a:gd name="T3" fmla="*/ 0 h 15"/>
                <a:gd name="T4" fmla="*/ 1377 w 79"/>
                <a:gd name="T5" fmla="*/ 0 h 15"/>
                <a:gd name="T6" fmla="*/ 1377 w 79"/>
                <a:gd name="T7" fmla="*/ 299 h 15"/>
                <a:gd name="T8" fmla="*/ 0 w 79"/>
                <a:gd name="T9" fmla="*/ 299 h 15"/>
                <a:gd name="T10" fmla="*/ 0 60000 65536"/>
                <a:gd name="T11" fmla="*/ 0 60000 65536"/>
                <a:gd name="T12" fmla="*/ 0 60000 65536"/>
                <a:gd name="T13" fmla="*/ 0 60000 65536"/>
                <a:gd name="T14" fmla="*/ 0 60000 65536"/>
                <a:gd name="T15" fmla="*/ 0 w 79"/>
                <a:gd name="T16" fmla="*/ 0 h 15"/>
                <a:gd name="T17" fmla="*/ 79 w 79"/>
                <a:gd name="T18" fmla="*/ 15 h 15"/>
              </a:gdLst>
              <a:ahLst/>
              <a:cxnLst>
                <a:cxn ang="T10">
                  <a:pos x="T0" y="T1"/>
                </a:cxn>
                <a:cxn ang="T11">
                  <a:pos x="T2" y="T3"/>
                </a:cxn>
                <a:cxn ang="T12">
                  <a:pos x="T4" y="T5"/>
                </a:cxn>
                <a:cxn ang="T13">
                  <a:pos x="T6" y="T7"/>
                </a:cxn>
                <a:cxn ang="T14">
                  <a:pos x="T8" y="T9"/>
                </a:cxn>
              </a:cxnLst>
              <a:rect l="T15" t="T16" r="T17" b="T18"/>
              <a:pathLst>
                <a:path w="79" h="15">
                  <a:moveTo>
                    <a:pt x="0" y="15"/>
                  </a:moveTo>
                  <a:lnTo>
                    <a:pt x="6" y="0"/>
                  </a:lnTo>
                  <a:lnTo>
                    <a:pt x="79" y="0"/>
                  </a:lnTo>
                  <a:lnTo>
                    <a:pt x="79" y="15"/>
                  </a:lnTo>
                  <a:lnTo>
                    <a:pt x="0" y="15"/>
                  </a:lnTo>
                  <a:close/>
                </a:path>
              </a:pathLst>
            </a:custGeom>
            <a:solidFill>
              <a:srgbClr val="BECAC7"/>
            </a:solidFill>
            <a:ln w="1905">
              <a:solidFill>
                <a:srgbClr val="000000"/>
              </a:solidFill>
              <a:round/>
              <a:headEnd/>
              <a:tailEnd/>
            </a:ln>
          </p:spPr>
          <p:txBody>
            <a:bodyPr/>
            <a:lstStyle/>
            <a:p>
              <a:endParaRPr lang="ja-JP" altLang="en-US"/>
            </a:p>
          </p:txBody>
        </p:sp>
        <p:sp>
          <p:nvSpPr>
            <p:cNvPr id="23934" name="Freeform 373"/>
            <p:cNvSpPr>
              <a:spLocks noChangeAspect="1"/>
            </p:cNvSpPr>
            <p:nvPr/>
          </p:nvSpPr>
          <p:spPr bwMode="auto">
            <a:xfrm>
              <a:off x="7849" y="10996"/>
              <a:ext cx="36" cy="74"/>
            </a:xfrm>
            <a:custGeom>
              <a:avLst/>
              <a:gdLst>
                <a:gd name="T0" fmla="*/ 0 w 32"/>
                <a:gd name="T1" fmla="*/ 1027 h 66"/>
                <a:gd name="T2" fmla="*/ 0 w 32"/>
                <a:gd name="T3" fmla="*/ 0 h 66"/>
                <a:gd name="T4" fmla="*/ 489 w 32"/>
                <a:gd name="T5" fmla="*/ 0 h 66"/>
                <a:gd name="T6" fmla="*/ 529 w 32"/>
                <a:gd name="T7" fmla="*/ 1027 h 66"/>
                <a:gd name="T8" fmla="*/ 0 w 32"/>
                <a:gd name="T9" fmla="*/ 1027 h 66"/>
                <a:gd name="T10" fmla="*/ 0 60000 65536"/>
                <a:gd name="T11" fmla="*/ 0 60000 65536"/>
                <a:gd name="T12" fmla="*/ 0 60000 65536"/>
                <a:gd name="T13" fmla="*/ 0 60000 65536"/>
                <a:gd name="T14" fmla="*/ 0 60000 65536"/>
                <a:gd name="T15" fmla="*/ 0 w 32"/>
                <a:gd name="T16" fmla="*/ 0 h 66"/>
                <a:gd name="T17" fmla="*/ 32 w 32"/>
                <a:gd name="T18" fmla="*/ 66 h 66"/>
              </a:gdLst>
              <a:ahLst/>
              <a:cxnLst>
                <a:cxn ang="T10">
                  <a:pos x="T0" y="T1"/>
                </a:cxn>
                <a:cxn ang="T11">
                  <a:pos x="T2" y="T3"/>
                </a:cxn>
                <a:cxn ang="T12">
                  <a:pos x="T4" y="T5"/>
                </a:cxn>
                <a:cxn ang="T13">
                  <a:pos x="T6" y="T7"/>
                </a:cxn>
                <a:cxn ang="T14">
                  <a:pos x="T8" y="T9"/>
                </a:cxn>
              </a:cxnLst>
              <a:rect l="T15" t="T16" r="T17" b="T18"/>
              <a:pathLst>
                <a:path w="32" h="66">
                  <a:moveTo>
                    <a:pt x="0" y="66"/>
                  </a:moveTo>
                  <a:lnTo>
                    <a:pt x="0" y="0"/>
                  </a:lnTo>
                  <a:lnTo>
                    <a:pt x="29" y="0"/>
                  </a:lnTo>
                  <a:lnTo>
                    <a:pt x="32" y="66"/>
                  </a:lnTo>
                  <a:lnTo>
                    <a:pt x="0" y="66"/>
                  </a:lnTo>
                  <a:close/>
                </a:path>
              </a:pathLst>
            </a:custGeom>
            <a:solidFill>
              <a:srgbClr val="BECAC7"/>
            </a:solidFill>
            <a:ln w="1905">
              <a:solidFill>
                <a:srgbClr val="000000"/>
              </a:solidFill>
              <a:round/>
              <a:headEnd/>
              <a:tailEnd/>
            </a:ln>
          </p:spPr>
          <p:txBody>
            <a:bodyPr/>
            <a:lstStyle/>
            <a:p>
              <a:endParaRPr lang="ja-JP" altLang="en-US"/>
            </a:p>
          </p:txBody>
        </p:sp>
        <p:sp>
          <p:nvSpPr>
            <p:cNvPr id="23935" name="Freeform 374"/>
            <p:cNvSpPr>
              <a:spLocks noChangeAspect="1"/>
            </p:cNvSpPr>
            <p:nvPr/>
          </p:nvSpPr>
          <p:spPr bwMode="auto">
            <a:xfrm>
              <a:off x="7999" y="10863"/>
              <a:ext cx="43" cy="93"/>
            </a:xfrm>
            <a:custGeom>
              <a:avLst/>
              <a:gdLst>
                <a:gd name="T0" fmla="*/ 3 w 38"/>
                <a:gd name="T1" fmla="*/ 1676 h 82"/>
                <a:gd name="T2" fmla="*/ 0 w 38"/>
                <a:gd name="T3" fmla="*/ 0 h 82"/>
                <a:gd name="T4" fmla="*/ 690 w 38"/>
                <a:gd name="T5" fmla="*/ 0 h 82"/>
                <a:gd name="T6" fmla="*/ 733 w 38"/>
                <a:gd name="T7" fmla="*/ 1676 h 82"/>
                <a:gd name="T8" fmla="*/ 3 w 38"/>
                <a:gd name="T9" fmla="*/ 1676 h 82"/>
                <a:gd name="T10" fmla="*/ 0 60000 65536"/>
                <a:gd name="T11" fmla="*/ 0 60000 65536"/>
                <a:gd name="T12" fmla="*/ 0 60000 65536"/>
                <a:gd name="T13" fmla="*/ 0 60000 65536"/>
                <a:gd name="T14" fmla="*/ 0 60000 65536"/>
                <a:gd name="T15" fmla="*/ 0 w 38"/>
                <a:gd name="T16" fmla="*/ 0 h 82"/>
                <a:gd name="T17" fmla="*/ 38 w 38"/>
                <a:gd name="T18" fmla="*/ 82 h 82"/>
              </a:gdLst>
              <a:ahLst/>
              <a:cxnLst>
                <a:cxn ang="T10">
                  <a:pos x="T0" y="T1"/>
                </a:cxn>
                <a:cxn ang="T11">
                  <a:pos x="T2" y="T3"/>
                </a:cxn>
                <a:cxn ang="T12">
                  <a:pos x="T4" y="T5"/>
                </a:cxn>
                <a:cxn ang="T13">
                  <a:pos x="T6" y="T7"/>
                </a:cxn>
                <a:cxn ang="T14">
                  <a:pos x="T8" y="T9"/>
                </a:cxn>
              </a:cxnLst>
              <a:rect l="T15" t="T16" r="T17" b="T18"/>
              <a:pathLst>
                <a:path w="38" h="82">
                  <a:moveTo>
                    <a:pt x="3" y="82"/>
                  </a:moveTo>
                  <a:lnTo>
                    <a:pt x="0" y="0"/>
                  </a:lnTo>
                  <a:lnTo>
                    <a:pt x="35" y="0"/>
                  </a:lnTo>
                  <a:lnTo>
                    <a:pt x="38" y="82"/>
                  </a:lnTo>
                  <a:lnTo>
                    <a:pt x="3" y="82"/>
                  </a:lnTo>
                  <a:close/>
                </a:path>
              </a:pathLst>
            </a:custGeom>
            <a:solidFill>
              <a:srgbClr val="BECAC7"/>
            </a:solidFill>
            <a:ln w="1905">
              <a:solidFill>
                <a:srgbClr val="000000"/>
              </a:solidFill>
              <a:round/>
              <a:headEnd/>
              <a:tailEnd/>
            </a:ln>
          </p:spPr>
          <p:txBody>
            <a:bodyPr/>
            <a:lstStyle/>
            <a:p>
              <a:endParaRPr lang="ja-JP" altLang="en-US"/>
            </a:p>
          </p:txBody>
        </p:sp>
        <p:sp>
          <p:nvSpPr>
            <p:cNvPr id="23936" name="Freeform 375"/>
            <p:cNvSpPr>
              <a:spLocks noChangeAspect="1"/>
            </p:cNvSpPr>
            <p:nvPr/>
          </p:nvSpPr>
          <p:spPr bwMode="auto">
            <a:xfrm>
              <a:off x="8071" y="10863"/>
              <a:ext cx="54" cy="93"/>
            </a:xfrm>
            <a:custGeom>
              <a:avLst/>
              <a:gdLst>
                <a:gd name="T0" fmla="*/ 84 w 48"/>
                <a:gd name="T1" fmla="*/ 1676 h 82"/>
                <a:gd name="T2" fmla="*/ 0 w 48"/>
                <a:gd name="T3" fmla="*/ 0 h 82"/>
                <a:gd name="T4" fmla="*/ 548 w 48"/>
                <a:gd name="T5" fmla="*/ 0 h 82"/>
                <a:gd name="T6" fmla="*/ 824 w 48"/>
                <a:gd name="T7" fmla="*/ 1676 h 82"/>
                <a:gd name="T8" fmla="*/ 84 w 48"/>
                <a:gd name="T9" fmla="*/ 1676 h 82"/>
                <a:gd name="T10" fmla="*/ 0 60000 65536"/>
                <a:gd name="T11" fmla="*/ 0 60000 65536"/>
                <a:gd name="T12" fmla="*/ 0 60000 65536"/>
                <a:gd name="T13" fmla="*/ 0 60000 65536"/>
                <a:gd name="T14" fmla="*/ 0 60000 65536"/>
                <a:gd name="T15" fmla="*/ 0 w 48"/>
                <a:gd name="T16" fmla="*/ 0 h 82"/>
                <a:gd name="T17" fmla="*/ 48 w 48"/>
                <a:gd name="T18" fmla="*/ 82 h 82"/>
              </a:gdLst>
              <a:ahLst/>
              <a:cxnLst>
                <a:cxn ang="T10">
                  <a:pos x="T0" y="T1"/>
                </a:cxn>
                <a:cxn ang="T11">
                  <a:pos x="T2" y="T3"/>
                </a:cxn>
                <a:cxn ang="T12">
                  <a:pos x="T4" y="T5"/>
                </a:cxn>
                <a:cxn ang="T13">
                  <a:pos x="T6" y="T7"/>
                </a:cxn>
                <a:cxn ang="T14">
                  <a:pos x="T8" y="T9"/>
                </a:cxn>
              </a:cxnLst>
              <a:rect l="T15" t="T16" r="T17" b="T18"/>
              <a:pathLst>
                <a:path w="48" h="82">
                  <a:moveTo>
                    <a:pt x="4" y="82"/>
                  </a:moveTo>
                  <a:lnTo>
                    <a:pt x="0" y="0"/>
                  </a:lnTo>
                  <a:lnTo>
                    <a:pt x="32" y="0"/>
                  </a:lnTo>
                  <a:lnTo>
                    <a:pt x="48" y="82"/>
                  </a:lnTo>
                  <a:lnTo>
                    <a:pt x="4" y="82"/>
                  </a:lnTo>
                  <a:close/>
                </a:path>
              </a:pathLst>
            </a:custGeom>
            <a:solidFill>
              <a:srgbClr val="BECAC7"/>
            </a:solidFill>
            <a:ln w="1905">
              <a:solidFill>
                <a:srgbClr val="000000"/>
              </a:solidFill>
              <a:round/>
              <a:headEnd/>
              <a:tailEnd/>
            </a:ln>
          </p:spPr>
          <p:txBody>
            <a:bodyPr/>
            <a:lstStyle/>
            <a:p>
              <a:endParaRPr lang="ja-JP" altLang="en-US"/>
            </a:p>
          </p:txBody>
        </p:sp>
        <p:sp>
          <p:nvSpPr>
            <p:cNvPr id="23937" name="Freeform 376"/>
            <p:cNvSpPr>
              <a:spLocks noChangeAspect="1"/>
            </p:cNvSpPr>
            <p:nvPr/>
          </p:nvSpPr>
          <p:spPr bwMode="auto">
            <a:xfrm>
              <a:off x="8135" y="10863"/>
              <a:ext cx="58" cy="93"/>
            </a:xfrm>
            <a:custGeom>
              <a:avLst/>
              <a:gdLst>
                <a:gd name="T0" fmla="*/ 217 w 51"/>
                <a:gd name="T1" fmla="*/ 1676 h 82"/>
                <a:gd name="T2" fmla="*/ 0 w 51"/>
                <a:gd name="T3" fmla="*/ 0 h 82"/>
                <a:gd name="T4" fmla="*/ 842 w 51"/>
                <a:gd name="T5" fmla="*/ 0 h 82"/>
                <a:gd name="T6" fmla="*/ 1109 w 51"/>
                <a:gd name="T7" fmla="*/ 1676 h 82"/>
                <a:gd name="T8" fmla="*/ 217 w 51"/>
                <a:gd name="T9" fmla="*/ 1676 h 82"/>
                <a:gd name="T10" fmla="*/ 0 60000 65536"/>
                <a:gd name="T11" fmla="*/ 0 60000 65536"/>
                <a:gd name="T12" fmla="*/ 0 60000 65536"/>
                <a:gd name="T13" fmla="*/ 0 60000 65536"/>
                <a:gd name="T14" fmla="*/ 0 60000 65536"/>
                <a:gd name="T15" fmla="*/ 0 w 51"/>
                <a:gd name="T16" fmla="*/ 0 h 82"/>
                <a:gd name="T17" fmla="*/ 51 w 51"/>
                <a:gd name="T18" fmla="*/ 82 h 82"/>
              </a:gdLst>
              <a:ahLst/>
              <a:cxnLst>
                <a:cxn ang="T10">
                  <a:pos x="T0" y="T1"/>
                </a:cxn>
                <a:cxn ang="T11">
                  <a:pos x="T2" y="T3"/>
                </a:cxn>
                <a:cxn ang="T12">
                  <a:pos x="T4" y="T5"/>
                </a:cxn>
                <a:cxn ang="T13">
                  <a:pos x="T6" y="T7"/>
                </a:cxn>
                <a:cxn ang="T14">
                  <a:pos x="T8" y="T9"/>
                </a:cxn>
              </a:cxnLst>
              <a:rect l="T15" t="T16" r="T17" b="T18"/>
              <a:pathLst>
                <a:path w="51" h="82">
                  <a:moveTo>
                    <a:pt x="10" y="82"/>
                  </a:moveTo>
                  <a:lnTo>
                    <a:pt x="0" y="0"/>
                  </a:lnTo>
                  <a:lnTo>
                    <a:pt x="38" y="0"/>
                  </a:lnTo>
                  <a:lnTo>
                    <a:pt x="51" y="82"/>
                  </a:lnTo>
                  <a:lnTo>
                    <a:pt x="10" y="82"/>
                  </a:lnTo>
                  <a:close/>
                </a:path>
              </a:pathLst>
            </a:custGeom>
            <a:solidFill>
              <a:srgbClr val="BECAC7"/>
            </a:solidFill>
            <a:ln w="1905">
              <a:solidFill>
                <a:srgbClr val="000000"/>
              </a:solidFill>
              <a:round/>
              <a:headEnd/>
              <a:tailEnd/>
            </a:ln>
          </p:spPr>
          <p:txBody>
            <a:bodyPr/>
            <a:lstStyle/>
            <a:p>
              <a:endParaRPr lang="ja-JP" altLang="en-US"/>
            </a:p>
          </p:txBody>
        </p:sp>
        <p:sp>
          <p:nvSpPr>
            <p:cNvPr id="23938" name="Freeform 377"/>
            <p:cNvSpPr>
              <a:spLocks noChangeAspect="1"/>
            </p:cNvSpPr>
            <p:nvPr/>
          </p:nvSpPr>
          <p:spPr bwMode="auto">
            <a:xfrm>
              <a:off x="8211" y="10863"/>
              <a:ext cx="54" cy="93"/>
            </a:xfrm>
            <a:custGeom>
              <a:avLst/>
              <a:gdLst>
                <a:gd name="T0" fmla="*/ 242 w 47"/>
                <a:gd name="T1" fmla="*/ 1676 h 82"/>
                <a:gd name="T2" fmla="*/ 0 w 47"/>
                <a:gd name="T3" fmla="*/ 0 h 82"/>
                <a:gd name="T4" fmla="*/ 863 w 47"/>
                <a:gd name="T5" fmla="*/ 0 h 82"/>
                <a:gd name="T6" fmla="*/ 1310 w 47"/>
                <a:gd name="T7" fmla="*/ 1676 h 82"/>
                <a:gd name="T8" fmla="*/ 242 w 47"/>
                <a:gd name="T9" fmla="*/ 1676 h 82"/>
                <a:gd name="T10" fmla="*/ 0 60000 65536"/>
                <a:gd name="T11" fmla="*/ 0 60000 65536"/>
                <a:gd name="T12" fmla="*/ 0 60000 65536"/>
                <a:gd name="T13" fmla="*/ 0 60000 65536"/>
                <a:gd name="T14" fmla="*/ 0 60000 65536"/>
                <a:gd name="T15" fmla="*/ 0 w 47"/>
                <a:gd name="T16" fmla="*/ 0 h 82"/>
                <a:gd name="T17" fmla="*/ 47 w 47"/>
                <a:gd name="T18" fmla="*/ 82 h 82"/>
              </a:gdLst>
              <a:ahLst/>
              <a:cxnLst>
                <a:cxn ang="T10">
                  <a:pos x="T0" y="T1"/>
                </a:cxn>
                <a:cxn ang="T11">
                  <a:pos x="T2" y="T3"/>
                </a:cxn>
                <a:cxn ang="T12">
                  <a:pos x="T4" y="T5"/>
                </a:cxn>
                <a:cxn ang="T13">
                  <a:pos x="T6" y="T7"/>
                </a:cxn>
                <a:cxn ang="T14">
                  <a:pos x="T8" y="T9"/>
                </a:cxn>
              </a:cxnLst>
              <a:rect l="T15" t="T16" r="T17" b="T18"/>
              <a:pathLst>
                <a:path w="47" h="82">
                  <a:moveTo>
                    <a:pt x="9" y="82"/>
                  </a:moveTo>
                  <a:lnTo>
                    <a:pt x="0" y="0"/>
                  </a:lnTo>
                  <a:lnTo>
                    <a:pt x="31" y="0"/>
                  </a:lnTo>
                  <a:lnTo>
                    <a:pt x="47" y="82"/>
                  </a:lnTo>
                  <a:lnTo>
                    <a:pt x="9" y="82"/>
                  </a:lnTo>
                  <a:close/>
                </a:path>
              </a:pathLst>
            </a:custGeom>
            <a:solidFill>
              <a:srgbClr val="BECAC7"/>
            </a:solidFill>
            <a:ln w="1905">
              <a:solidFill>
                <a:srgbClr val="000000"/>
              </a:solidFill>
              <a:round/>
              <a:headEnd/>
              <a:tailEnd/>
            </a:ln>
          </p:spPr>
          <p:txBody>
            <a:bodyPr/>
            <a:lstStyle/>
            <a:p>
              <a:endParaRPr lang="ja-JP" altLang="en-US"/>
            </a:p>
          </p:txBody>
        </p:sp>
        <p:sp>
          <p:nvSpPr>
            <p:cNvPr id="23939" name="Freeform 378"/>
            <p:cNvSpPr>
              <a:spLocks noChangeAspect="1"/>
            </p:cNvSpPr>
            <p:nvPr/>
          </p:nvSpPr>
          <p:spPr bwMode="auto">
            <a:xfrm>
              <a:off x="8211" y="10805"/>
              <a:ext cx="14" cy="151"/>
            </a:xfrm>
            <a:custGeom>
              <a:avLst/>
              <a:gdLst>
                <a:gd name="T0" fmla="*/ 486 w 12"/>
                <a:gd name="T1" fmla="*/ 1893 h 133"/>
                <a:gd name="T2" fmla="*/ 0 w 12"/>
                <a:gd name="T3" fmla="*/ 0 h 133"/>
                <a:gd name="T4" fmla="*/ 0 w 12"/>
                <a:gd name="T5" fmla="*/ 1082 h 133"/>
                <a:gd name="T6" fmla="*/ 486 w 12"/>
                <a:gd name="T7" fmla="*/ 2797 h 133"/>
                <a:gd name="T8" fmla="*/ 486 w 12"/>
                <a:gd name="T9" fmla="*/ 1893 h 133"/>
                <a:gd name="T10" fmla="*/ 0 60000 65536"/>
                <a:gd name="T11" fmla="*/ 0 60000 65536"/>
                <a:gd name="T12" fmla="*/ 0 60000 65536"/>
                <a:gd name="T13" fmla="*/ 0 60000 65536"/>
                <a:gd name="T14" fmla="*/ 0 60000 65536"/>
                <a:gd name="T15" fmla="*/ 0 w 12"/>
                <a:gd name="T16" fmla="*/ 0 h 133"/>
                <a:gd name="T17" fmla="*/ 12 w 12"/>
                <a:gd name="T18" fmla="*/ 133 h 133"/>
              </a:gdLst>
              <a:ahLst/>
              <a:cxnLst>
                <a:cxn ang="T10">
                  <a:pos x="T0" y="T1"/>
                </a:cxn>
                <a:cxn ang="T11">
                  <a:pos x="T2" y="T3"/>
                </a:cxn>
                <a:cxn ang="T12">
                  <a:pos x="T4" y="T5"/>
                </a:cxn>
                <a:cxn ang="T13">
                  <a:pos x="T6" y="T7"/>
                </a:cxn>
                <a:cxn ang="T14">
                  <a:pos x="T8" y="T9"/>
                </a:cxn>
              </a:cxnLst>
              <a:rect l="T15" t="T16" r="T17" b="T18"/>
              <a:pathLst>
                <a:path w="12" h="133">
                  <a:moveTo>
                    <a:pt x="12" y="89"/>
                  </a:moveTo>
                  <a:lnTo>
                    <a:pt x="0" y="0"/>
                  </a:lnTo>
                  <a:lnTo>
                    <a:pt x="0" y="51"/>
                  </a:lnTo>
                  <a:lnTo>
                    <a:pt x="12" y="133"/>
                  </a:lnTo>
                  <a:lnTo>
                    <a:pt x="12" y="89"/>
                  </a:lnTo>
                  <a:close/>
                </a:path>
              </a:pathLst>
            </a:custGeom>
            <a:solidFill>
              <a:srgbClr val="BFC9C7"/>
            </a:solidFill>
            <a:ln w="1905">
              <a:solidFill>
                <a:srgbClr val="000000"/>
              </a:solidFill>
              <a:round/>
              <a:headEnd/>
              <a:tailEnd/>
            </a:ln>
          </p:spPr>
          <p:txBody>
            <a:bodyPr/>
            <a:lstStyle/>
            <a:p>
              <a:endParaRPr lang="ja-JP" altLang="en-US"/>
            </a:p>
          </p:txBody>
        </p:sp>
        <p:sp>
          <p:nvSpPr>
            <p:cNvPr id="23940" name="Freeform 379"/>
            <p:cNvSpPr>
              <a:spLocks noChangeAspect="1"/>
            </p:cNvSpPr>
            <p:nvPr/>
          </p:nvSpPr>
          <p:spPr bwMode="auto">
            <a:xfrm>
              <a:off x="8225" y="10909"/>
              <a:ext cx="43" cy="47"/>
            </a:xfrm>
            <a:custGeom>
              <a:avLst/>
              <a:gdLst>
                <a:gd name="T0" fmla="*/ 733 w 38"/>
                <a:gd name="T1" fmla="*/ 0 h 41"/>
                <a:gd name="T2" fmla="*/ 0 w 38"/>
                <a:gd name="T3" fmla="*/ 0 h 41"/>
                <a:gd name="T4" fmla="*/ 0 w 38"/>
                <a:gd name="T5" fmla="*/ 1098 h 41"/>
                <a:gd name="T6" fmla="*/ 690 w 38"/>
                <a:gd name="T7" fmla="*/ 1098 h 41"/>
                <a:gd name="T8" fmla="*/ 733 w 38"/>
                <a:gd name="T9" fmla="*/ 0 h 41"/>
                <a:gd name="T10" fmla="*/ 0 60000 65536"/>
                <a:gd name="T11" fmla="*/ 0 60000 65536"/>
                <a:gd name="T12" fmla="*/ 0 60000 65536"/>
                <a:gd name="T13" fmla="*/ 0 60000 65536"/>
                <a:gd name="T14" fmla="*/ 0 60000 65536"/>
                <a:gd name="T15" fmla="*/ 0 w 38"/>
                <a:gd name="T16" fmla="*/ 0 h 41"/>
                <a:gd name="T17" fmla="*/ 38 w 38"/>
                <a:gd name="T18" fmla="*/ 41 h 41"/>
              </a:gdLst>
              <a:ahLst/>
              <a:cxnLst>
                <a:cxn ang="T10">
                  <a:pos x="T0" y="T1"/>
                </a:cxn>
                <a:cxn ang="T11">
                  <a:pos x="T2" y="T3"/>
                </a:cxn>
                <a:cxn ang="T12">
                  <a:pos x="T4" y="T5"/>
                </a:cxn>
                <a:cxn ang="T13">
                  <a:pos x="T6" y="T7"/>
                </a:cxn>
                <a:cxn ang="T14">
                  <a:pos x="T8" y="T9"/>
                </a:cxn>
              </a:cxnLst>
              <a:rect l="T15" t="T16" r="T17" b="T18"/>
              <a:pathLst>
                <a:path w="38" h="41">
                  <a:moveTo>
                    <a:pt x="38" y="0"/>
                  </a:moveTo>
                  <a:lnTo>
                    <a:pt x="0" y="0"/>
                  </a:lnTo>
                  <a:lnTo>
                    <a:pt x="0" y="41"/>
                  </a:lnTo>
                  <a:lnTo>
                    <a:pt x="35" y="41"/>
                  </a:lnTo>
                  <a:lnTo>
                    <a:pt x="38" y="0"/>
                  </a:lnTo>
                  <a:close/>
                </a:path>
              </a:pathLst>
            </a:custGeom>
            <a:solidFill>
              <a:srgbClr val="979898"/>
            </a:solidFill>
            <a:ln w="1905">
              <a:solidFill>
                <a:srgbClr val="000000"/>
              </a:solidFill>
              <a:round/>
              <a:headEnd/>
              <a:tailEnd/>
            </a:ln>
          </p:spPr>
          <p:txBody>
            <a:bodyPr/>
            <a:lstStyle/>
            <a:p>
              <a:endParaRPr lang="ja-JP" altLang="en-US"/>
            </a:p>
          </p:txBody>
        </p:sp>
        <p:sp>
          <p:nvSpPr>
            <p:cNvPr id="23941" name="Freeform 380"/>
            <p:cNvSpPr>
              <a:spLocks noChangeAspect="1"/>
            </p:cNvSpPr>
            <p:nvPr/>
          </p:nvSpPr>
          <p:spPr bwMode="auto">
            <a:xfrm>
              <a:off x="8135" y="10805"/>
              <a:ext cx="15" cy="151"/>
            </a:xfrm>
            <a:custGeom>
              <a:avLst/>
              <a:gdLst>
                <a:gd name="T0" fmla="*/ 404 w 13"/>
                <a:gd name="T1" fmla="*/ 1893 h 133"/>
                <a:gd name="T2" fmla="*/ 0 w 13"/>
                <a:gd name="T3" fmla="*/ 0 h 133"/>
                <a:gd name="T4" fmla="*/ 0 w 13"/>
                <a:gd name="T5" fmla="*/ 1082 h 133"/>
                <a:gd name="T6" fmla="*/ 322 w 13"/>
                <a:gd name="T7" fmla="*/ 2797 h 133"/>
                <a:gd name="T8" fmla="*/ 404 w 13"/>
                <a:gd name="T9" fmla="*/ 1893 h 133"/>
                <a:gd name="T10" fmla="*/ 0 60000 65536"/>
                <a:gd name="T11" fmla="*/ 0 60000 65536"/>
                <a:gd name="T12" fmla="*/ 0 60000 65536"/>
                <a:gd name="T13" fmla="*/ 0 60000 65536"/>
                <a:gd name="T14" fmla="*/ 0 60000 65536"/>
                <a:gd name="T15" fmla="*/ 0 w 13"/>
                <a:gd name="T16" fmla="*/ 0 h 133"/>
                <a:gd name="T17" fmla="*/ 13 w 13"/>
                <a:gd name="T18" fmla="*/ 133 h 133"/>
              </a:gdLst>
              <a:ahLst/>
              <a:cxnLst>
                <a:cxn ang="T10">
                  <a:pos x="T0" y="T1"/>
                </a:cxn>
                <a:cxn ang="T11">
                  <a:pos x="T2" y="T3"/>
                </a:cxn>
                <a:cxn ang="T12">
                  <a:pos x="T4" y="T5"/>
                </a:cxn>
                <a:cxn ang="T13">
                  <a:pos x="T6" y="T7"/>
                </a:cxn>
                <a:cxn ang="T14">
                  <a:pos x="T8" y="T9"/>
                </a:cxn>
              </a:cxnLst>
              <a:rect l="T15" t="T16" r="T17" b="T18"/>
              <a:pathLst>
                <a:path w="13" h="133">
                  <a:moveTo>
                    <a:pt x="13" y="89"/>
                  </a:moveTo>
                  <a:lnTo>
                    <a:pt x="0" y="0"/>
                  </a:lnTo>
                  <a:lnTo>
                    <a:pt x="0" y="51"/>
                  </a:lnTo>
                  <a:lnTo>
                    <a:pt x="10" y="133"/>
                  </a:lnTo>
                  <a:lnTo>
                    <a:pt x="13" y="89"/>
                  </a:lnTo>
                  <a:close/>
                </a:path>
              </a:pathLst>
            </a:custGeom>
            <a:solidFill>
              <a:srgbClr val="C0CBC9"/>
            </a:solidFill>
            <a:ln w="1905">
              <a:solidFill>
                <a:srgbClr val="000000"/>
              </a:solidFill>
              <a:round/>
              <a:headEnd/>
              <a:tailEnd/>
            </a:ln>
          </p:spPr>
          <p:txBody>
            <a:bodyPr/>
            <a:lstStyle/>
            <a:p>
              <a:endParaRPr lang="ja-JP" altLang="en-US"/>
            </a:p>
          </p:txBody>
        </p:sp>
        <p:sp>
          <p:nvSpPr>
            <p:cNvPr id="23942" name="Freeform 381"/>
            <p:cNvSpPr>
              <a:spLocks noChangeAspect="1"/>
            </p:cNvSpPr>
            <p:nvPr/>
          </p:nvSpPr>
          <p:spPr bwMode="auto">
            <a:xfrm>
              <a:off x="8147" y="10909"/>
              <a:ext cx="46" cy="47"/>
            </a:xfrm>
            <a:custGeom>
              <a:avLst/>
              <a:gdLst>
                <a:gd name="T0" fmla="*/ 651 w 41"/>
                <a:gd name="T1" fmla="*/ 0 h 41"/>
                <a:gd name="T2" fmla="*/ 3 w 41"/>
                <a:gd name="T3" fmla="*/ 0 h 41"/>
                <a:gd name="T4" fmla="*/ 0 w 41"/>
                <a:gd name="T5" fmla="*/ 1098 h 41"/>
                <a:gd name="T6" fmla="*/ 651 w 41"/>
                <a:gd name="T7" fmla="*/ 1098 h 41"/>
                <a:gd name="T8" fmla="*/ 651 w 41"/>
                <a:gd name="T9" fmla="*/ 0 h 41"/>
                <a:gd name="T10" fmla="*/ 0 60000 65536"/>
                <a:gd name="T11" fmla="*/ 0 60000 65536"/>
                <a:gd name="T12" fmla="*/ 0 60000 65536"/>
                <a:gd name="T13" fmla="*/ 0 60000 65536"/>
                <a:gd name="T14" fmla="*/ 0 60000 65536"/>
                <a:gd name="T15" fmla="*/ 0 w 41"/>
                <a:gd name="T16" fmla="*/ 0 h 41"/>
                <a:gd name="T17" fmla="*/ 41 w 41"/>
                <a:gd name="T18" fmla="*/ 41 h 41"/>
              </a:gdLst>
              <a:ahLst/>
              <a:cxnLst>
                <a:cxn ang="T10">
                  <a:pos x="T0" y="T1"/>
                </a:cxn>
                <a:cxn ang="T11">
                  <a:pos x="T2" y="T3"/>
                </a:cxn>
                <a:cxn ang="T12">
                  <a:pos x="T4" y="T5"/>
                </a:cxn>
                <a:cxn ang="T13">
                  <a:pos x="T6" y="T7"/>
                </a:cxn>
                <a:cxn ang="T14">
                  <a:pos x="T8" y="T9"/>
                </a:cxn>
              </a:cxnLst>
              <a:rect l="T15" t="T16" r="T17" b="T18"/>
              <a:pathLst>
                <a:path w="41" h="41">
                  <a:moveTo>
                    <a:pt x="41" y="0"/>
                  </a:moveTo>
                  <a:lnTo>
                    <a:pt x="3" y="0"/>
                  </a:lnTo>
                  <a:lnTo>
                    <a:pt x="0" y="41"/>
                  </a:lnTo>
                  <a:lnTo>
                    <a:pt x="41" y="41"/>
                  </a:lnTo>
                  <a:lnTo>
                    <a:pt x="41" y="0"/>
                  </a:lnTo>
                  <a:close/>
                </a:path>
              </a:pathLst>
            </a:custGeom>
            <a:solidFill>
              <a:srgbClr val="979898"/>
            </a:solidFill>
            <a:ln w="1905">
              <a:solidFill>
                <a:srgbClr val="000000"/>
              </a:solidFill>
              <a:round/>
              <a:headEnd/>
              <a:tailEnd/>
            </a:ln>
          </p:spPr>
          <p:txBody>
            <a:bodyPr/>
            <a:lstStyle/>
            <a:p>
              <a:endParaRPr lang="ja-JP" altLang="en-US"/>
            </a:p>
          </p:txBody>
        </p:sp>
        <p:sp>
          <p:nvSpPr>
            <p:cNvPr id="23943" name="Freeform 382"/>
            <p:cNvSpPr>
              <a:spLocks noChangeAspect="1"/>
            </p:cNvSpPr>
            <p:nvPr/>
          </p:nvSpPr>
          <p:spPr bwMode="auto">
            <a:xfrm>
              <a:off x="8071" y="10805"/>
              <a:ext cx="4" cy="151"/>
            </a:xfrm>
            <a:custGeom>
              <a:avLst/>
              <a:gdLst>
                <a:gd name="T0" fmla="*/ 4 w 4"/>
                <a:gd name="T1" fmla="*/ 1893 h 133"/>
                <a:gd name="T2" fmla="*/ 0 w 4"/>
                <a:gd name="T3" fmla="*/ 0 h 133"/>
                <a:gd name="T4" fmla="*/ 0 w 4"/>
                <a:gd name="T5" fmla="*/ 1082 h 133"/>
                <a:gd name="T6" fmla="*/ 4 w 4"/>
                <a:gd name="T7" fmla="*/ 2797 h 133"/>
                <a:gd name="T8" fmla="*/ 4 w 4"/>
                <a:gd name="T9" fmla="*/ 1893 h 133"/>
                <a:gd name="T10" fmla="*/ 0 60000 65536"/>
                <a:gd name="T11" fmla="*/ 0 60000 65536"/>
                <a:gd name="T12" fmla="*/ 0 60000 65536"/>
                <a:gd name="T13" fmla="*/ 0 60000 65536"/>
                <a:gd name="T14" fmla="*/ 0 60000 65536"/>
                <a:gd name="T15" fmla="*/ 0 w 4"/>
                <a:gd name="T16" fmla="*/ 0 h 133"/>
                <a:gd name="T17" fmla="*/ 4 w 4"/>
                <a:gd name="T18" fmla="*/ 133 h 133"/>
              </a:gdLst>
              <a:ahLst/>
              <a:cxnLst>
                <a:cxn ang="T10">
                  <a:pos x="T0" y="T1"/>
                </a:cxn>
                <a:cxn ang="T11">
                  <a:pos x="T2" y="T3"/>
                </a:cxn>
                <a:cxn ang="T12">
                  <a:pos x="T4" y="T5"/>
                </a:cxn>
                <a:cxn ang="T13">
                  <a:pos x="T6" y="T7"/>
                </a:cxn>
                <a:cxn ang="T14">
                  <a:pos x="T8" y="T9"/>
                </a:cxn>
              </a:cxnLst>
              <a:rect l="T15" t="T16" r="T17" b="T18"/>
              <a:pathLst>
                <a:path w="4" h="133">
                  <a:moveTo>
                    <a:pt x="4" y="89"/>
                  </a:moveTo>
                  <a:lnTo>
                    <a:pt x="0" y="0"/>
                  </a:lnTo>
                  <a:lnTo>
                    <a:pt x="0" y="51"/>
                  </a:lnTo>
                  <a:lnTo>
                    <a:pt x="4" y="133"/>
                  </a:lnTo>
                  <a:lnTo>
                    <a:pt x="4" y="89"/>
                  </a:lnTo>
                  <a:close/>
                </a:path>
              </a:pathLst>
            </a:custGeom>
            <a:solidFill>
              <a:srgbClr val="C2CDCA"/>
            </a:solidFill>
            <a:ln w="1905">
              <a:solidFill>
                <a:srgbClr val="000000"/>
              </a:solidFill>
              <a:round/>
              <a:headEnd/>
              <a:tailEnd/>
            </a:ln>
          </p:spPr>
          <p:txBody>
            <a:bodyPr/>
            <a:lstStyle/>
            <a:p>
              <a:endParaRPr lang="ja-JP" altLang="en-US"/>
            </a:p>
          </p:txBody>
        </p:sp>
        <p:sp>
          <p:nvSpPr>
            <p:cNvPr id="23944" name="Rectangle 383"/>
            <p:cNvSpPr>
              <a:spLocks noChangeAspect="1" noChangeArrowheads="1"/>
            </p:cNvSpPr>
            <p:nvPr/>
          </p:nvSpPr>
          <p:spPr bwMode="auto">
            <a:xfrm>
              <a:off x="8075" y="10909"/>
              <a:ext cx="57" cy="57"/>
            </a:xfrm>
            <a:prstGeom prst="rect">
              <a:avLst/>
            </a:prstGeom>
            <a:solidFill>
              <a:srgbClr val="979898"/>
            </a:solidFill>
            <a:ln w="1905">
              <a:solidFill>
                <a:srgbClr val="000000"/>
              </a:solidFill>
              <a:miter lim="800000"/>
              <a:headEnd/>
              <a:tailEnd/>
            </a:ln>
          </p:spPr>
          <p:txBody>
            <a:bodyPr/>
            <a:lstStyle/>
            <a:p>
              <a:pPr algn="ctr"/>
              <a:endParaRPr lang="ja-JP" altLang="en-US" b="0" u="none">
                <a:solidFill>
                  <a:schemeClr val="tx1"/>
                </a:solidFill>
                <a:latin typeface="Arial" pitchFamily="34" charset="0"/>
              </a:endParaRPr>
            </a:p>
          </p:txBody>
        </p:sp>
        <p:sp>
          <p:nvSpPr>
            <p:cNvPr id="23945" name="Freeform 384"/>
            <p:cNvSpPr>
              <a:spLocks noChangeAspect="1"/>
            </p:cNvSpPr>
            <p:nvPr/>
          </p:nvSpPr>
          <p:spPr bwMode="auto">
            <a:xfrm>
              <a:off x="7999" y="10805"/>
              <a:ext cx="8" cy="151"/>
            </a:xfrm>
            <a:custGeom>
              <a:avLst/>
              <a:gdLst>
                <a:gd name="T0" fmla="*/ 163 w 7"/>
                <a:gd name="T1" fmla="*/ 1893 h 133"/>
                <a:gd name="T2" fmla="*/ 0 w 7"/>
                <a:gd name="T3" fmla="*/ 0 h 133"/>
                <a:gd name="T4" fmla="*/ 0 w 7"/>
                <a:gd name="T5" fmla="*/ 1082 h 133"/>
                <a:gd name="T6" fmla="*/ 163 w 7"/>
                <a:gd name="T7" fmla="*/ 2797 h 133"/>
                <a:gd name="T8" fmla="*/ 163 w 7"/>
                <a:gd name="T9" fmla="*/ 1893 h 133"/>
                <a:gd name="T10" fmla="*/ 0 60000 65536"/>
                <a:gd name="T11" fmla="*/ 0 60000 65536"/>
                <a:gd name="T12" fmla="*/ 0 60000 65536"/>
                <a:gd name="T13" fmla="*/ 0 60000 65536"/>
                <a:gd name="T14" fmla="*/ 0 60000 65536"/>
                <a:gd name="T15" fmla="*/ 0 w 7"/>
                <a:gd name="T16" fmla="*/ 0 h 133"/>
                <a:gd name="T17" fmla="*/ 7 w 7"/>
                <a:gd name="T18" fmla="*/ 133 h 133"/>
              </a:gdLst>
              <a:ahLst/>
              <a:cxnLst>
                <a:cxn ang="T10">
                  <a:pos x="T0" y="T1"/>
                </a:cxn>
                <a:cxn ang="T11">
                  <a:pos x="T2" y="T3"/>
                </a:cxn>
                <a:cxn ang="T12">
                  <a:pos x="T4" y="T5"/>
                </a:cxn>
                <a:cxn ang="T13">
                  <a:pos x="T6" y="T7"/>
                </a:cxn>
                <a:cxn ang="T14">
                  <a:pos x="T8" y="T9"/>
                </a:cxn>
              </a:cxnLst>
              <a:rect l="T15" t="T16" r="T17" b="T18"/>
              <a:pathLst>
                <a:path w="7" h="133">
                  <a:moveTo>
                    <a:pt x="7" y="89"/>
                  </a:moveTo>
                  <a:lnTo>
                    <a:pt x="0" y="0"/>
                  </a:lnTo>
                  <a:lnTo>
                    <a:pt x="0" y="51"/>
                  </a:lnTo>
                  <a:lnTo>
                    <a:pt x="7" y="133"/>
                  </a:lnTo>
                  <a:lnTo>
                    <a:pt x="7" y="89"/>
                  </a:lnTo>
                  <a:close/>
                </a:path>
              </a:pathLst>
            </a:custGeom>
            <a:solidFill>
              <a:srgbClr val="C5CFCC"/>
            </a:solidFill>
            <a:ln w="1905">
              <a:solidFill>
                <a:srgbClr val="000000"/>
              </a:solidFill>
              <a:round/>
              <a:headEnd/>
              <a:tailEnd/>
            </a:ln>
          </p:spPr>
          <p:txBody>
            <a:bodyPr/>
            <a:lstStyle/>
            <a:p>
              <a:endParaRPr lang="ja-JP" altLang="en-US"/>
            </a:p>
          </p:txBody>
        </p:sp>
        <p:sp>
          <p:nvSpPr>
            <p:cNvPr id="23946" name="Rectangle 385"/>
            <p:cNvSpPr>
              <a:spLocks noChangeAspect="1" noChangeArrowheads="1"/>
            </p:cNvSpPr>
            <p:nvPr/>
          </p:nvSpPr>
          <p:spPr bwMode="auto">
            <a:xfrm>
              <a:off x="8007" y="10909"/>
              <a:ext cx="47" cy="57"/>
            </a:xfrm>
            <a:prstGeom prst="rect">
              <a:avLst/>
            </a:prstGeom>
            <a:solidFill>
              <a:srgbClr val="979898"/>
            </a:solidFill>
            <a:ln w="1905">
              <a:solidFill>
                <a:srgbClr val="000000"/>
              </a:solidFill>
              <a:miter lim="800000"/>
              <a:headEnd/>
              <a:tailEnd/>
            </a:ln>
          </p:spPr>
          <p:txBody>
            <a:bodyPr/>
            <a:lstStyle/>
            <a:p>
              <a:pPr algn="ctr"/>
              <a:endParaRPr lang="ja-JP" altLang="en-US" b="0" u="none">
                <a:solidFill>
                  <a:schemeClr val="tx1"/>
                </a:solidFill>
                <a:latin typeface="Arial" pitchFamily="34" charset="0"/>
              </a:endParaRPr>
            </a:p>
          </p:txBody>
        </p:sp>
        <p:sp>
          <p:nvSpPr>
            <p:cNvPr id="23947" name="Freeform 386"/>
            <p:cNvSpPr>
              <a:spLocks noChangeAspect="1"/>
            </p:cNvSpPr>
            <p:nvPr/>
          </p:nvSpPr>
          <p:spPr bwMode="auto">
            <a:xfrm>
              <a:off x="7999" y="10805"/>
              <a:ext cx="43" cy="104"/>
            </a:xfrm>
            <a:custGeom>
              <a:avLst/>
              <a:gdLst>
                <a:gd name="T0" fmla="*/ 3 w 38"/>
                <a:gd name="T1" fmla="*/ 1741 h 92"/>
                <a:gd name="T2" fmla="*/ 0 w 38"/>
                <a:gd name="T3" fmla="*/ 0 h 92"/>
                <a:gd name="T4" fmla="*/ 733 w 38"/>
                <a:gd name="T5" fmla="*/ 0 h 92"/>
                <a:gd name="T6" fmla="*/ 733 w 38"/>
                <a:gd name="T7" fmla="*/ 1741 h 92"/>
                <a:gd name="T8" fmla="*/ 3 w 38"/>
                <a:gd name="T9" fmla="*/ 1741 h 92"/>
                <a:gd name="T10" fmla="*/ 0 60000 65536"/>
                <a:gd name="T11" fmla="*/ 0 60000 65536"/>
                <a:gd name="T12" fmla="*/ 0 60000 65536"/>
                <a:gd name="T13" fmla="*/ 0 60000 65536"/>
                <a:gd name="T14" fmla="*/ 0 60000 65536"/>
                <a:gd name="T15" fmla="*/ 0 w 38"/>
                <a:gd name="T16" fmla="*/ 0 h 92"/>
                <a:gd name="T17" fmla="*/ 38 w 38"/>
                <a:gd name="T18" fmla="*/ 92 h 92"/>
              </a:gdLst>
              <a:ahLst/>
              <a:cxnLst>
                <a:cxn ang="T10">
                  <a:pos x="T0" y="T1"/>
                </a:cxn>
                <a:cxn ang="T11">
                  <a:pos x="T2" y="T3"/>
                </a:cxn>
                <a:cxn ang="T12">
                  <a:pos x="T4" y="T5"/>
                </a:cxn>
                <a:cxn ang="T13">
                  <a:pos x="T6" y="T7"/>
                </a:cxn>
                <a:cxn ang="T14">
                  <a:pos x="T8" y="T9"/>
                </a:cxn>
              </a:cxnLst>
              <a:rect l="T15" t="T16" r="T17" b="T18"/>
              <a:pathLst>
                <a:path w="38" h="92">
                  <a:moveTo>
                    <a:pt x="3" y="92"/>
                  </a:moveTo>
                  <a:lnTo>
                    <a:pt x="0" y="0"/>
                  </a:lnTo>
                  <a:lnTo>
                    <a:pt x="38" y="0"/>
                  </a:lnTo>
                  <a:lnTo>
                    <a:pt x="38" y="92"/>
                  </a:lnTo>
                  <a:lnTo>
                    <a:pt x="3" y="92"/>
                  </a:lnTo>
                  <a:close/>
                </a:path>
              </a:pathLst>
            </a:custGeom>
            <a:solidFill>
              <a:srgbClr val="BECAC7"/>
            </a:solidFill>
            <a:ln w="1905">
              <a:solidFill>
                <a:srgbClr val="000000"/>
              </a:solidFill>
              <a:round/>
              <a:headEnd/>
              <a:tailEnd/>
            </a:ln>
          </p:spPr>
          <p:txBody>
            <a:bodyPr/>
            <a:lstStyle/>
            <a:p>
              <a:endParaRPr lang="ja-JP" altLang="en-US"/>
            </a:p>
          </p:txBody>
        </p:sp>
        <p:sp>
          <p:nvSpPr>
            <p:cNvPr id="23948" name="Freeform 387"/>
            <p:cNvSpPr>
              <a:spLocks noChangeAspect="1"/>
            </p:cNvSpPr>
            <p:nvPr/>
          </p:nvSpPr>
          <p:spPr bwMode="auto">
            <a:xfrm>
              <a:off x="8071" y="10805"/>
              <a:ext cx="54" cy="104"/>
            </a:xfrm>
            <a:custGeom>
              <a:avLst/>
              <a:gdLst>
                <a:gd name="T0" fmla="*/ 84 w 48"/>
                <a:gd name="T1" fmla="*/ 1741 h 92"/>
                <a:gd name="T2" fmla="*/ 0 w 48"/>
                <a:gd name="T3" fmla="*/ 0 h 92"/>
                <a:gd name="T4" fmla="*/ 651 w 48"/>
                <a:gd name="T5" fmla="*/ 0 h 92"/>
                <a:gd name="T6" fmla="*/ 824 w 48"/>
                <a:gd name="T7" fmla="*/ 1741 h 92"/>
                <a:gd name="T8" fmla="*/ 84 w 48"/>
                <a:gd name="T9" fmla="*/ 1741 h 92"/>
                <a:gd name="T10" fmla="*/ 0 60000 65536"/>
                <a:gd name="T11" fmla="*/ 0 60000 65536"/>
                <a:gd name="T12" fmla="*/ 0 60000 65536"/>
                <a:gd name="T13" fmla="*/ 0 60000 65536"/>
                <a:gd name="T14" fmla="*/ 0 60000 65536"/>
                <a:gd name="T15" fmla="*/ 0 w 48"/>
                <a:gd name="T16" fmla="*/ 0 h 92"/>
                <a:gd name="T17" fmla="*/ 48 w 48"/>
                <a:gd name="T18" fmla="*/ 92 h 92"/>
              </a:gdLst>
              <a:ahLst/>
              <a:cxnLst>
                <a:cxn ang="T10">
                  <a:pos x="T0" y="T1"/>
                </a:cxn>
                <a:cxn ang="T11">
                  <a:pos x="T2" y="T3"/>
                </a:cxn>
                <a:cxn ang="T12">
                  <a:pos x="T4" y="T5"/>
                </a:cxn>
                <a:cxn ang="T13">
                  <a:pos x="T6" y="T7"/>
                </a:cxn>
                <a:cxn ang="T14">
                  <a:pos x="T8" y="T9"/>
                </a:cxn>
              </a:cxnLst>
              <a:rect l="T15" t="T16" r="T17" b="T18"/>
              <a:pathLst>
                <a:path w="48" h="92">
                  <a:moveTo>
                    <a:pt x="4" y="92"/>
                  </a:moveTo>
                  <a:lnTo>
                    <a:pt x="0" y="0"/>
                  </a:lnTo>
                  <a:lnTo>
                    <a:pt x="38" y="0"/>
                  </a:lnTo>
                  <a:lnTo>
                    <a:pt x="48" y="92"/>
                  </a:lnTo>
                  <a:lnTo>
                    <a:pt x="4" y="92"/>
                  </a:lnTo>
                  <a:close/>
                </a:path>
              </a:pathLst>
            </a:custGeom>
            <a:solidFill>
              <a:srgbClr val="BECAC7"/>
            </a:solidFill>
            <a:ln w="1905">
              <a:solidFill>
                <a:srgbClr val="000000"/>
              </a:solidFill>
              <a:round/>
              <a:headEnd/>
              <a:tailEnd/>
            </a:ln>
          </p:spPr>
          <p:txBody>
            <a:bodyPr/>
            <a:lstStyle/>
            <a:p>
              <a:endParaRPr lang="ja-JP" altLang="en-US"/>
            </a:p>
          </p:txBody>
        </p:sp>
        <p:sp>
          <p:nvSpPr>
            <p:cNvPr id="23949" name="Freeform 388"/>
            <p:cNvSpPr>
              <a:spLocks noChangeAspect="1"/>
            </p:cNvSpPr>
            <p:nvPr/>
          </p:nvSpPr>
          <p:spPr bwMode="auto">
            <a:xfrm>
              <a:off x="8135" y="10805"/>
              <a:ext cx="58" cy="104"/>
            </a:xfrm>
            <a:custGeom>
              <a:avLst/>
              <a:gdLst>
                <a:gd name="T0" fmla="*/ 281 w 51"/>
                <a:gd name="T1" fmla="*/ 1741 h 92"/>
                <a:gd name="T2" fmla="*/ 0 w 51"/>
                <a:gd name="T3" fmla="*/ 0 h 92"/>
                <a:gd name="T4" fmla="*/ 897 w 51"/>
                <a:gd name="T5" fmla="*/ 0 h 92"/>
                <a:gd name="T6" fmla="*/ 1109 w 51"/>
                <a:gd name="T7" fmla="*/ 1741 h 92"/>
                <a:gd name="T8" fmla="*/ 281 w 51"/>
                <a:gd name="T9" fmla="*/ 1741 h 92"/>
                <a:gd name="T10" fmla="*/ 0 60000 65536"/>
                <a:gd name="T11" fmla="*/ 0 60000 65536"/>
                <a:gd name="T12" fmla="*/ 0 60000 65536"/>
                <a:gd name="T13" fmla="*/ 0 60000 65536"/>
                <a:gd name="T14" fmla="*/ 0 60000 65536"/>
                <a:gd name="T15" fmla="*/ 0 w 51"/>
                <a:gd name="T16" fmla="*/ 0 h 92"/>
                <a:gd name="T17" fmla="*/ 51 w 51"/>
                <a:gd name="T18" fmla="*/ 92 h 92"/>
              </a:gdLst>
              <a:ahLst/>
              <a:cxnLst>
                <a:cxn ang="T10">
                  <a:pos x="T0" y="T1"/>
                </a:cxn>
                <a:cxn ang="T11">
                  <a:pos x="T2" y="T3"/>
                </a:cxn>
                <a:cxn ang="T12">
                  <a:pos x="T4" y="T5"/>
                </a:cxn>
                <a:cxn ang="T13">
                  <a:pos x="T6" y="T7"/>
                </a:cxn>
                <a:cxn ang="T14">
                  <a:pos x="T8" y="T9"/>
                </a:cxn>
              </a:cxnLst>
              <a:rect l="T15" t="T16" r="T17" b="T18"/>
              <a:pathLst>
                <a:path w="51" h="92">
                  <a:moveTo>
                    <a:pt x="13" y="92"/>
                  </a:moveTo>
                  <a:lnTo>
                    <a:pt x="0" y="0"/>
                  </a:lnTo>
                  <a:lnTo>
                    <a:pt x="41" y="0"/>
                  </a:lnTo>
                  <a:lnTo>
                    <a:pt x="51" y="92"/>
                  </a:lnTo>
                  <a:lnTo>
                    <a:pt x="13" y="92"/>
                  </a:lnTo>
                  <a:close/>
                </a:path>
              </a:pathLst>
            </a:custGeom>
            <a:solidFill>
              <a:srgbClr val="BECAC7"/>
            </a:solidFill>
            <a:ln w="1905">
              <a:solidFill>
                <a:srgbClr val="000000"/>
              </a:solidFill>
              <a:round/>
              <a:headEnd/>
              <a:tailEnd/>
            </a:ln>
          </p:spPr>
          <p:txBody>
            <a:bodyPr/>
            <a:lstStyle/>
            <a:p>
              <a:endParaRPr lang="ja-JP" altLang="en-US"/>
            </a:p>
          </p:txBody>
        </p:sp>
        <p:sp>
          <p:nvSpPr>
            <p:cNvPr id="23950" name="Freeform 389"/>
            <p:cNvSpPr>
              <a:spLocks noChangeAspect="1"/>
            </p:cNvSpPr>
            <p:nvPr/>
          </p:nvSpPr>
          <p:spPr bwMode="auto">
            <a:xfrm>
              <a:off x="8211" y="10805"/>
              <a:ext cx="57" cy="104"/>
            </a:xfrm>
            <a:custGeom>
              <a:avLst/>
              <a:gdLst>
                <a:gd name="T0" fmla="*/ 285 w 50"/>
                <a:gd name="T1" fmla="*/ 1741 h 92"/>
                <a:gd name="T2" fmla="*/ 0 w 50"/>
                <a:gd name="T3" fmla="*/ 0 h 92"/>
                <a:gd name="T4" fmla="*/ 878 w 50"/>
                <a:gd name="T5" fmla="*/ 0 h 92"/>
                <a:gd name="T6" fmla="*/ 1145 w 50"/>
                <a:gd name="T7" fmla="*/ 1741 h 92"/>
                <a:gd name="T8" fmla="*/ 285 w 50"/>
                <a:gd name="T9" fmla="*/ 1741 h 92"/>
                <a:gd name="T10" fmla="*/ 0 60000 65536"/>
                <a:gd name="T11" fmla="*/ 0 60000 65536"/>
                <a:gd name="T12" fmla="*/ 0 60000 65536"/>
                <a:gd name="T13" fmla="*/ 0 60000 65536"/>
                <a:gd name="T14" fmla="*/ 0 60000 65536"/>
                <a:gd name="T15" fmla="*/ 0 w 50"/>
                <a:gd name="T16" fmla="*/ 0 h 92"/>
                <a:gd name="T17" fmla="*/ 50 w 50"/>
                <a:gd name="T18" fmla="*/ 92 h 92"/>
              </a:gdLst>
              <a:ahLst/>
              <a:cxnLst>
                <a:cxn ang="T10">
                  <a:pos x="T0" y="T1"/>
                </a:cxn>
                <a:cxn ang="T11">
                  <a:pos x="T2" y="T3"/>
                </a:cxn>
                <a:cxn ang="T12">
                  <a:pos x="T4" y="T5"/>
                </a:cxn>
                <a:cxn ang="T13">
                  <a:pos x="T6" y="T7"/>
                </a:cxn>
                <a:cxn ang="T14">
                  <a:pos x="T8" y="T9"/>
                </a:cxn>
              </a:cxnLst>
              <a:rect l="T15" t="T16" r="T17" b="T18"/>
              <a:pathLst>
                <a:path w="50" h="92">
                  <a:moveTo>
                    <a:pt x="12" y="92"/>
                  </a:moveTo>
                  <a:lnTo>
                    <a:pt x="0" y="0"/>
                  </a:lnTo>
                  <a:lnTo>
                    <a:pt x="38" y="0"/>
                  </a:lnTo>
                  <a:lnTo>
                    <a:pt x="50" y="92"/>
                  </a:lnTo>
                  <a:lnTo>
                    <a:pt x="12" y="92"/>
                  </a:lnTo>
                  <a:close/>
                </a:path>
              </a:pathLst>
            </a:custGeom>
            <a:solidFill>
              <a:srgbClr val="BECAC7"/>
            </a:solidFill>
            <a:ln w="1905">
              <a:solidFill>
                <a:srgbClr val="000000"/>
              </a:solidFill>
              <a:round/>
              <a:headEnd/>
              <a:tailEnd/>
            </a:ln>
          </p:spPr>
          <p:txBody>
            <a:bodyPr/>
            <a:lstStyle/>
            <a:p>
              <a:endParaRPr lang="ja-JP" altLang="en-US"/>
            </a:p>
          </p:txBody>
        </p:sp>
        <p:sp>
          <p:nvSpPr>
            <p:cNvPr id="23951" name="Freeform 390"/>
            <p:cNvSpPr>
              <a:spLocks noChangeAspect="1"/>
            </p:cNvSpPr>
            <p:nvPr/>
          </p:nvSpPr>
          <p:spPr bwMode="auto">
            <a:xfrm>
              <a:off x="8039" y="11107"/>
              <a:ext cx="75" cy="49"/>
            </a:xfrm>
            <a:custGeom>
              <a:avLst/>
              <a:gdLst>
                <a:gd name="T0" fmla="*/ 0 w 66"/>
                <a:gd name="T1" fmla="*/ 598 h 44"/>
                <a:gd name="T2" fmla="*/ 3 w 66"/>
                <a:gd name="T3" fmla="*/ 0 h 44"/>
                <a:gd name="T4" fmla="*/ 1417 w 66"/>
                <a:gd name="T5" fmla="*/ 0 h 44"/>
                <a:gd name="T6" fmla="*/ 1417 w 66"/>
                <a:gd name="T7" fmla="*/ 598 h 44"/>
                <a:gd name="T8" fmla="*/ 0 w 66"/>
                <a:gd name="T9" fmla="*/ 598 h 44"/>
                <a:gd name="T10" fmla="*/ 0 60000 65536"/>
                <a:gd name="T11" fmla="*/ 0 60000 65536"/>
                <a:gd name="T12" fmla="*/ 0 60000 65536"/>
                <a:gd name="T13" fmla="*/ 0 60000 65536"/>
                <a:gd name="T14" fmla="*/ 0 60000 65536"/>
                <a:gd name="T15" fmla="*/ 0 w 66"/>
                <a:gd name="T16" fmla="*/ 0 h 44"/>
                <a:gd name="T17" fmla="*/ 66 w 66"/>
                <a:gd name="T18" fmla="*/ 44 h 44"/>
              </a:gdLst>
              <a:ahLst/>
              <a:cxnLst>
                <a:cxn ang="T10">
                  <a:pos x="T0" y="T1"/>
                </a:cxn>
                <a:cxn ang="T11">
                  <a:pos x="T2" y="T3"/>
                </a:cxn>
                <a:cxn ang="T12">
                  <a:pos x="T4" y="T5"/>
                </a:cxn>
                <a:cxn ang="T13">
                  <a:pos x="T6" y="T7"/>
                </a:cxn>
                <a:cxn ang="T14">
                  <a:pos x="T8" y="T9"/>
                </a:cxn>
              </a:cxnLst>
              <a:rect l="T15" t="T16" r="T17" b="T18"/>
              <a:pathLst>
                <a:path w="66" h="44">
                  <a:moveTo>
                    <a:pt x="0" y="44"/>
                  </a:moveTo>
                  <a:lnTo>
                    <a:pt x="3" y="0"/>
                  </a:lnTo>
                  <a:lnTo>
                    <a:pt x="66" y="0"/>
                  </a:lnTo>
                  <a:lnTo>
                    <a:pt x="66" y="44"/>
                  </a:lnTo>
                  <a:lnTo>
                    <a:pt x="0" y="44"/>
                  </a:lnTo>
                  <a:close/>
                </a:path>
              </a:pathLst>
            </a:custGeom>
            <a:solidFill>
              <a:srgbClr val="7F999C"/>
            </a:solidFill>
            <a:ln w="1905">
              <a:solidFill>
                <a:srgbClr val="000000"/>
              </a:solidFill>
              <a:round/>
              <a:headEnd/>
              <a:tailEnd/>
            </a:ln>
          </p:spPr>
          <p:txBody>
            <a:bodyPr/>
            <a:lstStyle/>
            <a:p>
              <a:endParaRPr lang="ja-JP" altLang="en-US"/>
            </a:p>
          </p:txBody>
        </p:sp>
        <p:sp>
          <p:nvSpPr>
            <p:cNvPr id="23952" name="Rectangle 391"/>
            <p:cNvSpPr>
              <a:spLocks noChangeAspect="1" noChangeArrowheads="1"/>
            </p:cNvSpPr>
            <p:nvPr/>
          </p:nvSpPr>
          <p:spPr bwMode="auto">
            <a:xfrm>
              <a:off x="7699" y="10812"/>
              <a:ext cx="65" cy="43"/>
            </a:xfrm>
            <a:prstGeom prst="rect">
              <a:avLst/>
            </a:prstGeom>
            <a:solidFill>
              <a:srgbClr val="BFC9AD"/>
            </a:solidFill>
            <a:ln w="1905">
              <a:solidFill>
                <a:srgbClr val="000000"/>
              </a:solidFill>
              <a:miter lim="800000"/>
              <a:headEnd/>
              <a:tailEnd/>
            </a:ln>
          </p:spPr>
          <p:txBody>
            <a:bodyPr/>
            <a:lstStyle/>
            <a:p>
              <a:pPr algn="ctr"/>
              <a:endParaRPr lang="ja-JP" altLang="en-US" b="0" u="none">
                <a:solidFill>
                  <a:schemeClr val="tx1"/>
                </a:solidFill>
                <a:latin typeface="Arial" pitchFamily="34" charset="0"/>
              </a:endParaRPr>
            </a:p>
          </p:txBody>
        </p:sp>
        <p:sp>
          <p:nvSpPr>
            <p:cNvPr id="23953" name="Rectangle 392"/>
            <p:cNvSpPr>
              <a:spLocks noChangeAspect="1" noChangeArrowheads="1"/>
            </p:cNvSpPr>
            <p:nvPr/>
          </p:nvSpPr>
          <p:spPr bwMode="auto">
            <a:xfrm>
              <a:off x="7807" y="10780"/>
              <a:ext cx="85" cy="58"/>
            </a:xfrm>
            <a:prstGeom prst="rect">
              <a:avLst/>
            </a:prstGeom>
            <a:solidFill>
              <a:srgbClr val="7F7F7F"/>
            </a:solidFill>
            <a:ln w="1905">
              <a:solidFill>
                <a:srgbClr val="000000"/>
              </a:solidFill>
              <a:miter lim="800000"/>
              <a:headEnd/>
              <a:tailEnd/>
            </a:ln>
          </p:spPr>
          <p:txBody>
            <a:bodyPr/>
            <a:lstStyle/>
            <a:p>
              <a:pPr algn="ctr"/>
              <a:endParaRPr lang="ja-JP" altLang="en-US" b="0" u="none">
                <a:solidFill>
                  <a:schemeClr val="tx1"/>
                </a:solidFill>
                <a:latin typeface="Arial" pitchFamily="34" charset="0"/>
              </a:endParaRPr>
            </a:p>
          </p:txBody>
        </p:sp>
        <p:sp>
          <p:nvSpPr>
            <p:cNvPr id="23954" name="Freeform 393"/>
            <p:cNvSpPr>
              <a:spLocks noChangeAspect="1"/>
            </p:cNvSpPr>
            <p:nvPr/>
          </p:nvSpPr>
          <p:spPr bwMode="auto">
            <a:xfrm>
              <a:off x="7878" y="10644"/>
              <a:ext cx="3" cy="183"/>
            </a:xfrm>
            <a:custGeom>
              <a:avLst/>
              <a:gdLst>
                <a:gd name="T0" fmla="*/ 3 w 3"/>
                <a:gd name="T1" fmla="*/ 0 h 161"/>
                <a:gd name="T2" fmla="*/ 0 w 3"/>
                <a:gd name="T3" fmla="*/ 689 h 161"/>
                <a:gd name="T4" fmla="*/ 3 w 3"/>
                <a:gd name="T5" fmla="*/ 3478 h 161"/>
                <a:gd name="T6" fmla="*/ 3 w 3"/>
                <a:gd name="T7" fmla="*/ 2588 h 161"/>
                <a:gd name="T8" fmla="*/ 3 w 3"/>
                <a:gd name="T9" fmla="*/ 0 h 161"/>
                <a:gd name="T10" fmla="*/ 0 60000 65536"/>
                <a:gd name="T11" fmla="*/ 0 60000 65536"/>
                <a:gd name="T12" fmla="*/ 0 60000 65536"/>
                <a:gd name="T13" fmla="*/ 0 60000 65536"/>
                <a:gd name="T14" fmla="*/ 0 60000 65536"/>
                <a:gd name="T15" fmla="*/ 0 w 3"/>
                <a:gd name="T16" fmla="*/ 0 h 161"/>
                <a:gd name="T17" fmla="*/ 3 w 3"/>
                <a:gd name="T18" fmla="*/ 161 h 161"/>
              </a:gdLst>
              <a:ahLst/>
              <a:cxnLst>
                <a:cxn ang="T10">
                  <a:pos x="T0" y="T1"/>
                </a:cxn>
                <a:cxn ang="T11">
                  <a:pos x="T2" y="T3"/>
                </a:cxn>
                <a:cxn ang="T12">
                  <a:pos x="T4" y="T5"/>
                </a:cxn>
                <a:cxn ang="T13">
                  <a:pos x="T6" y="T7"/>
                </a:cxn>
                <a:cxn ang="T14">
                  <a:pos x="T8" y="T9"/>
                </a:cxn>
              </a:cxnLst>
              <a:rect l="T15" t="T16" r="T17" b="T18"/>
              <a:pathLst>
                <a:path w="3" h="161">
                  <a:moveTo>
                    <a:pt x="3" y="0"/>
                  </a:moveTo>
                  <a:lnTo>
                    <a:pt x="0" y="32"/>
                  </a:lnTo>
                  <a:lnTo>
                    <a:pt x="3" y="161"/>
                  </a:lnTo>
                  <a:lnTo>
                    <a:pt x="3" y="120"/>
                  </a:lnTo>
                  <a:lnTo>
                    <a:pt x="3" y="0"/>
                  </a:lnTo>
                  <a:close/>
                </a:path>
              </a:pathLst>
            </a:custGeom>
            <a:solidFill>
              <a:srgbClr val="A0A0A0"/>
            </a:solidFill>
            <a:ln w="1905">
              <a:solidFill>
                <a:srgbClr val="000000"/>
              </a:solidFill>
              <a:round/>
              <a:headEnd/>
              <a:tailEnd/>
            </a:ln>
          </p:spPr>
          <p:txBody>
            <a:bodyPr/>
            <a:lstStyle/>
            <a:p>
              <a:endParaRPr lang="ja-JP" altLang="en-US"/>
            </a:p>
          </p:txBody>
        </p:sp>
        <p:sp>
          <p:nvSpPr>
            <p:cNvPr id="23955" name="Freeform 394"/>
            <p:cNvSpPr>
              <a:spLocks noChangeAspect="1"/>
            </p:cNvSpPr>
            <p:nvPr/>
          </p:nvSpPr>
          <p:spPr bwMode="auto">
            <a:xfrm>
              <a:off x="7795" y="10684"/>
              <a:ext cx="86" cy="143"/>
            </a:xfrm>
            <a:custGeom>
              <a:avLst/>
              <a:gdLst>
                <a:gd name="T0" fmla="*/ 1359 w 76"/>
                <a:gd name="T1" fmla="*/ 0 h 126"/>
                <a:gd name="T2" fmla="*/ 0 w 76"/>
                <a:gd name="T3" fmla="*/ 0 h 126"/>
                <a:gd name="T4" fmla="*/ 186 w 76"/>
                <a:gd name="T5" fmla="*/ 2619 h 126"/>
                <a:gd name="T6" fmla="*/ 1469 w 76"/>
                <a:gd name="T7" fmla="*/ 2619 h 126"/>
                <a:gd name="T8" fmla="*/ 1359 w 76"/>
                <a:gd name="T9" fmla="*/ 0 h 126"/>
                <a:gd name="T10" fmla="*/ 0 60000 65536"/>
                <a:gd name="T11" fmla="*/ 0 60000 65536"/>
                <a:gd name="T12" fmla="*/ 0 60000 65536"/>
                <a:gd name="T13" fmla="*/ 0 60000 65536"/>
                <a:gd name="T14" fmla="*/ 0 60000 65536"/>
                <a:gd name="T15" fmla="*/ 0 w 76"/>
                <a:gd name="T16" fmla="*/ 0 h 126"/>
                <a:gd name="T17" fmla="*/ 76 w 76"/>
                <a:gd name="T18" fmla="*/ 126 h 126"/>
              </a:gdLst>
              <a:ahLst/>
              <a:cxnLst>
                <a:cxn ang="T10">
                  <a:pos x="T0" y="T1"/>
                </a:cxn>
                <a:cxn ang="T11">
                  <a:pos x="T2" y="T3"/>
                </a:cxn>
                <a:cxn ang="T12">
                  <a:pos x="T4" y="T5"/>
                </a:cxn>
                <a:cxn ang="T13">
                  <a:pos x="T6" y="T7"/>
                </a:cxn>
                <a:cxn ang="T14">
                  <a:pos x="T8" y="T9"/>
                </a:cxn>
              </a:cxnLst>
              <a:rect l="T15" t="T16" r="T17" b="T18"/>
              <a:pathLst>
                <a:path w="76" h="126">
                  <a:moveTo>
                    <a:pt x="70" y="0"/>
                  </a:moveTo>
                  <a:lnTo>
                    <a:pt x="0" y="0"/>
                  </a:lnTo>
                  <a:lnTo>
                    <a:pt x="10" y="126"/>
                  </a:lnTo>
                  <a:lnTo>
                    <a:pt x="76" y="126"/>
                  </a:lnTo>
                  <a:lnTo>
                    <a:pt x="70" y="0"/>
                  </a:lnTo>
                  <a:close/>
                </a:path>
              </a:pathLst>
            </a:custGeom>
            <a:solidFill>
              <a:srgbClr val="BFBFBF"/>
            </a:solidFill>
            <a:ln w="1905">
              <a:solidFill>
                <a:srgbClr val="000000"/>
              </a:solidFill>
              <a:round/>
              <a:headEnd/>
              <a:tailEnd/>
            </a:ln>
          </p:spPr>
          <p:txBody>
            <a:bodyPr/>
            <a:lstStyle/>
            <a:p>
              <a:endParaRPr lang="ja-JP" altLang="en-US"/>
            </a:p>
          </p:txBody>
        </p:sp>
        <p:sp>
          <p:nvSpPr>
            <p:cNvPr id="23956" name="Freeform 395"/>
            <p:cNvSpPr>
              <a:spLocks noChangeAspect="1"/>
            </p:cNvSpPr>
            <p:nvPr/>
          </p:nvSpPr>
          <p:spPr bwMode="auto">
            <a:xfrm>
              <a:off x="7742" y="10676"/>
              <a:ext cx="10" cy="169"/>
            </a:xfrm>
            <a:custGeom>
              <a:avLst/>
              <a:gdLst>
                <a:gd name="T0" fmla="*/ 108 w 9"/>
                <a:gd name="T1" fmla="*/ 0 h 149"/>
                <a:gd name="T2" fmla="*/ 0 w 9"/>
                <a:gd name="T3" fmla="*/ 448 h 149"/>
                <a:gd name="T4" fmla="*/ 108 w 9"/>
                <a:gd name="T5" fmla="*/ 3073 h 149"/>
                <a:gd name="T6" fmla="*/ 108 w 9"/>
                <a:gd name="T7" fmla="*/ 2464 h 149"/>
                <a:gd name="T8" fmla="*/ 108 w 9"/>
                <a:gd name="T9" fmla="*/ 0 h 149"/>
                <a:gd name="T10" fmla="*/ 0 60000 65536"/>
                <a:gd name="T11" fmla="*/ 0 60000 65536"/>
                <a:gd name="T12" fmla="*/ 0 60000 65536"/>
                <a:gd name="T13" fmla="*/ 0 60000 65536"/>
                <a:gd name="T14" fmla="*/ 0 60000 65536"/>
                <a:gd name="T15" fmla="*/ 0 w 9"/>
                <a:gd name="T16" fmla="*/ 0 h 149"/>
                <a:gd name="T17" fmla="*/ 9 w 9"/>
                <a:gd name="T18" fmla="*/ 149 h 149"/>
              </a:gdLst>
              <a:ahLst/>
              <a:cxnLst>
                <a:cxn ang="T10">
                  <a:pos x="T0" y="T1"/>
                </a:cxn>
                <a:cxn ang="T11">
                  <a:pos x="T2" y="T3"/>
                </a:cxn>
                <a:cxn ang="T12">
                  <a:pos x="T4" y="T5"/>
                </a:cxn>
                <a:cxn ang="T13">
                  <a:pos x="T6" y="T7"/>
                </a:cxn>
                <a:cxn ang="T14">
                  <a:pos x="T8" y="T9"/>
                </a:cxn>
              </a:cxnLst>
              <a:rect l="T15" t="T16" r="T17" b="T18"/>
              <a:pathLst>
                <a:path w="9" h="149">
                  <a:moveTo>
                    <a:pt x="9" y="0"/>
                  </a:moveTo>
                  <a:lnTo>
                    <a:pt x="0" y="23"/>
                  </a:lnTo>
                  <a:lnTo>
                    <a:pt x="9" y="149"/>
                  </a:lnTo>
                  <a:lnTo>
                    <a:pt x="9" y="120"/>
                  </a:lnTo>
                  <a:lnTo>
                    <a:pt x="9" y="0"/>
                  </a:lnTo>
                  <a:close/>
                </a:path>
              </a:pathLst>
            </a:custGeom>
            <a:solidFill>
              <a:srgbClr val="D0D8C1"/>
            </a:solidFill>
            <a:ln w="1905">
              <a:solidFill>
                <a:srgbClr val="000000"/>
              </a:solidFill>
              <a:round/>
              <a:headEnd/>
              <a:tailEnd/>
            </a:ln>
          </p:spPr>
          <p:txBody>
            <a:bodyPr/>
            <a:lstStyle/>
            <a:p>
              <a:endParaRPr lang="ja-JP" altLang="en-US"/>
            </a:p>
          </p:txBody>
        </p:sp>
        <p:sp>
          <p:nvSpPr>
            <p:cNvPr id="23957" name="Freeform 396"/>
            <p:cNvSpPr>
              <a:spLocks noChangeAspect="1"/>
            </p:cNvSpPr>
            <p:nvPr/>
          </p:nvSpPr>
          <p:spPr bwMode="auto">
            <a:xfrm>
              <a:off x="7688" y="10705"/>
              <a:ext cx="64" cy="140"/>
            </a:xfrm>
            <a:custGeom>
              <a:avLst/>
              <a:gdLst>
                <a:gd name="T0" fmla="*/ 776 w 57"/>
                <a:gd name="T1" fmla="*/ 0 h 123"/>
                <a:gd name="T2" fmla="*/ 0 w 57"/>
                <a:gd name="T3" fmla="*/ 0 h 123"/>
                <a:gd name="T4" fmla="*/ 152 w 57"/>
                <a:gd name="T5" fmla="*/ 2737 h 123"/>
                <a:gd name="T6" fmla="*/ 924 w 57"/>
                <a:gd name="T7" fmla="*/ 2737 h 123"/>
                <a:gd name="T8" fmla="*/ 776 w 57"/>
                <a:gd name="T9" fmla="*/ 0 h 123"/>
                <a:gd name="T10" fmla="*/ 0 60000 65536"/>
                <a:gd name="T11" fmla="*/ 0 60000 65536"/>
                <a:gd name="T12" fmla="*/ 0 60000 65536"/>
                <a:gd name="T13" fmla="*/ 0 60000 65536"/>
                <a:gd name="T14" fmla="*/ 0 60000 65536"/>
                <a:gd name="T15" fmla="*/ 0 w 57"/>
                <a:gd name="T16" fmla="*/ 0 h 123"/>
                <a:gd name="T17" fmla="*/ 57 w 57"/>
                <a:gd name="T18" fmla="*/ 123 h 123"/>
              </a:gdLst>
              <a:ahLst/>
              <a:cxnLst>
                <a:cxn ang="T10">
                  <a:pos x="T0" y="T1"/>
                </a:cxn>
                <a:cxn ang="T11">
                  <a:pos x="T2" y="T3"/>
                </a:cxn>
                <a:cxn ang="T12">
                  <a:pos x="T4" y="T5"/>
                </a:cxn>
                <a:cxn ang="T13">
                  <a:pos x="T6" y="T7"/>
                </a:cxn>
                <a:cxn ang="T14">
                  <a:pos x="T8" y="T9"/>
                </a:cxn>
              </a:cxnLst>
              <a:rect l="T15" t="T16" r="T17" b="T18"/>
              <a:pathLst>
                <a:path w="57" h="123">
                  <a:moveTo>
                    <a:pt x="48" y="0"/>
                  </a:moveTo>
                  <a:lnTo>
                    <a:pt x="0" y="0"/>
                  </a:lnTo>
                  <a:lnTo>
                    <a:pt x="10" y="123"/>
                  </a:lnTo>
                  <a:lnTo>
                    <a:pt x="57" y="123"/>
                  </a:lnTo>
                  <a:lnTo>
                    <a:pt x="48" y="0"/>
                  </a:lnTo>
                  <a:close/>
                </a:path>
              </a:pathLst>
            </a:custGeom>
            <a:solidFill>
              <a:srgbClr val="A7AA9F"/>
            </a:solidFill>
            <a:ln w="1905">
              <a:solidFill>
                <a:srgbClr val="000000"/>
              </a:solidFill>
              <a:round/>
              <a:headEnd/>
              <a:tailEnd/>
            </a:ln>
          </p:spPr>
          <p:txBody>
            <a:bodyPr/>
            <a:lstStyle/>
            <a:p>
              <a:endParaRPr lang="ja-JP" altLang="en-US"/>
            </a:p>
          </p:txBody>
        </p:sp>
        <p:sp>
          <p:nvSpPr>
            <p:cNvPr id="23958" name="Freeform 397"/>
            <p:cNvSpPr>
              <a:spLocks noChangeAspect="1"/>
            </p:cNvSpPr>
            <p:nvPr/>
          </p:nvSpPr>
          <p:spPr bwMode="auto">
            <a:xfrm>
              <a:off x="7789" y="10712"/>
              <a:ext cx="6" cy="169"/>
            </a:xfrm>
            <a:custGeom>
              <a:avLst/>
              <a:gdLst>
                <a:gd name="T0" fmla="*/ 0 w 6"/>
                <a:gd name="T1" fmla="*/ 0 h 149"/>
                <a:gd name="T2" fmla="*/ 0 w 6"/>
                <a:gd name="T3" fmla="*/ 575 h 149"/>
                <a:gd name="T4" fmla="*/ 6 w 6"/>
                <a:gd name="T5" fmla="*/ 3073 h 149"/>
                <a:gd name="T6" fmla="*/ 6 w 6"/>
                <a:gd name="T7" fmla="*/ 2597 h 149"/>
                <a:gd name="T8" fmla="*/ 0 w 6"/>
                <a:gd name="T9" fmla="*/ 0 h 149"/>
                <a:gd name="T10" fmla="*/ 0 60000 65536"/>
                <a:gd name="T11" fmla="*/ 0 60000 65536"/>
                <a:gd name="T12" fmla="*/ 0 60000 65536"/>
                <a:gd name="T13" fmla="*/ 0 60000 65536"/>
                <a:gd name="T14" fmla="*/ 0 60000 65536"/>
                <a:gd name="T15" fmla="*/ 0 w 6"/>
                <a:gd name="T16" fmla="*/ 0 h 149"/>
                <a:gd name="T17" fmla="*/ 6 w 6"/>
                <a:gd name="T18" fmla="*/ 149 h 149"/>
              </a:gdLst>
              <a:ahLst/>
              <a:cxnLst>
                <a:cxn ang="T10">
                  <a:pos x="T0" y="T1"/>
                </a:cxn>
                <a:cxn ang="T11">
                  <a:pos x="T2" y="T3"/>
                </a:cxn>
                <a:cxn ang="T12">
                  <a:pos x="T4" y="T5"/>
                </a:cxn>
                <a:cxn ang="T13">
                  <a:pos x="T6" y="T7"/>
                </a:cxn>
                <a:cxn ang="T14">
                  <a:pos x="T8" y="T9"/>
                </a:cxn>
              </a:cxnLst>
              <a:rect l="T15" t="T16" r="T17" b="T18"/>
              <a:pathLst>
                <a:path w="6" h="149">
                  <a:moveTo>
                    <a:pt x="0" y="0"/>
                  </a:moveTo>
                  <a:lnTo>
                    <a:pt x="0" y="28"/>
                  </a:lnTo>
                  <a:lnTo>
                    <a:pt x="6" y="149"/>
                  </a:lnTo>
                  <a:lnTo>
                    <a:pt x="6" y="126"/>
                  </a:lnTo>
                  <a:lnTo>
                    <a:pt x="0" y="0"/>
                  </a:lnTo>
                  <a:close/>
                </a:path>
              </a:pathLst>
            </a:custGeom>
            <a:solidFill>
              <a:srgbClr val="D0C291"/>
            </a:solidFill>
            <a:ln w="1905">
              <a:solidFill>
                <a:srgbClr val="000000"/>
              </a:solidFill>
              <a:round/>
              <a:headEnd/>
              <a:tailEnd/>
            </a:ln>
          </p:spPr>
          <p:txBody>
            <a:bodyPr/>
            <a:lstStyle/>
            <a:p>
              <a:endParaRPr lang="ja-JP" altLang="en-US"/>
            </a:p>
          </p:txBody>
        </p:sp>
        <p:sp>
          <p:nvSpPr>
            <p:cNvPr id="23959" name="Freeform 398"/>
            <p:cNvSpPr>
              <a:spLocks noChangeAspect="1"/>
            </p:cNvSpPr>
            <p:nvPr/>
          </p:nvSpPr>
          <p:spPr bwMode="auto">
            <a:xfrm>
              <a:off x="7688" y="10744"/>
              <a:ext cx="107" cy="137"/>
            </a:xfrm>
            <a:custGeom>
              <a:avLst/>
              <a:gdLst>
                <a:gd name="T0" fmla="*/ 1546 w 95"/>
                <a:gd name="T1" fmla="*/ 0 h 121"/>
                <a:gd name="T2" fmla="*/ 0 w 95"/>
                <a:gd name="T3" fmla="*/ 0 h 121"/>
                <a:gd name="T4" fmla="*/ 178 w 95"/>
                <a:gd name="T5" fmla="*/ 2378 h 121"/>
                <a:gd name="T6" fmla="*/ 1660 w 95"/>
                <a:gd name="T7" fmla="*/ 2378 h 121"/>
                <a:gd name="T8" fmla="*/ 1546 w 95"/>
                <a:gd name="T9" fmla="*/ 0 h 121"/>
                <a:gd name="T10" fmla="*/ 0 60000 65536"/>
                <a:gd name="T11" fmla="*/ 0 60000 65536"/>
                <a:gd name="T12" fmla="*/ 0 60000 65536"/>
                <a:gd name="T13" fmla="*/ 0 60000 65536"/>
                <a:gd name="T14" fmla="*/ 0 60000 65536"/>
                <a:gd name="T15" fmla="*/ 0 w 95"/>
                <a:gd name="T16" fmla="*/ 0 h 121"/>
                <a:gd name="T17" fmla="*/ 95 w 95"/>
                <a:gd name="T18" fmla="*/ 121 h 121"/>
              </a:gdLst>
              <a:ahLst/>
              <a:cxnLst>
                <a:cxn ang="T10">
                  <a:pos x="T0" y="T1"/>
                </a:cxn>
                <a:cxn ang="T11">
                  <a:pos x="T2" y="T3"/>
                </a:cxn>
                <a:cxn ang="T12">
                  <a:pos x="T4" y="T5"/>
                </a:cxn>
                <a:cxn ang="T13">
                  <a:pos x="T6" y="T7"/>
                </a:cxn>
                <a:cxn ang="T14">
                  <a:pos x="T8" y="T9"/>
                </a:cxn>
              </a:cxnLst>
              <a:rect l="T15" t="T16" r="T17" b="T18"/>
              <a:pathLst>
                <a:path w="95" h="121">
                  <a:moveTo>
                    <a:pt x="89" y="0"/>
                  </a:moveTo>
                  <a:lnTo>
                    <a:pt x="0" y="0"/>
                  </a:lnTo>
                  <a:lnTo>
                    <a:pt x="10" y="121"/>
                  </a:lnTo>
                  <a:lnTo>
                    <a:pt x="95" y="121"/>
                  </a:lnTo>
                  <a:lnTo>
                    <a:pt x="89" y="0"/>
                  </a:lnTo>
                  <a:close/>
                </a:path>
              </a:pathLst>
            </a:custGeom>
            <a:solidFill>
              <a:srgbClr val="A6A089"/>
            </a:solidFill>
            <a:ln w="1905">
              <a:solidFill>
                <a:srgbClr val="000000"/>
              </a:solidFill>
              <a:round/>
              <a:headEnd/>
              <a:tailEnd/>
            </a:ln>
          </p:spPr>
          <p:txBody>
            <a:bodyPr/>
            <a:lstStyle/>
            <a:p>
              <a:endParaRPr lang="ja-JP" altLang="en-US"/>
            </a:p>
          </p:txBody>
        </p:sp>
        <p:sp>
          <p:nvSpPr>
            <p:cNvPr id="23960" name="Freeform 399"/>
            <p:cNvSpPr>
              <a:spLocks noChangeAspect="1"/>
            </p:cNvSpPr>
            <p:nvPr/>
          </p:nvSpPr>
          <p:spPr bwMode="auto">
            <a:xfrm>
              <a:off x="7731" y="10630"/>
              <a:ext cx="11" cy="215"/>
            </a:xfrm>
            <a:custGeom>
              <a:avLst/>
              <a:gdLst>
                <a:gd name="T0" fmla="*/ 3 w 10"/>
                <a:gd name="T1" fmla="*/ 0 h 190"/>
                <a:gd name="T2" fmla="*/ 0 w 10"/>
                <a:gd name="T3" fmla="*/ 1246 h 190"/>
                <a:gd name="T4" fmla="*/ 3 w 10"/>
                <a:gd name="T5" fmla="*/ 3680 h 190"/>
                <a:gd name="T6" fmla="*/ 92 w 10"/>
                <a:gd name="T7" fmla="*/ 2534 h 190"/>
                <a:gd name="T8" fmla="*/ 3 w 10"/>
                <a:gd name="T9" fmla="*/ 0 h 190"/>
                <a:gd name="T10" fmla="*/ 0 60000 65536"/>
                <a:gd name="T11" fmla="*/ 0 60000 65536"/>
                <a:gd name="T12" fmla="*/ 0 60000 65536"/>
                <a:gd name="T13" fmla="*/ 0 60000 65536"/>
                <a:gd name="T14" fmla="*/ 0 60000 65536"/>
                <a:gd name="T15" fmla="*/ 0 w 10"/>
                <a:gd name="T16" fmla="*/ 0 h 190"/>
                <a:gd name="T17" fmla="*/ 10 w 10"/>
                <a:gd name="T18" fmla="*/ 190 h 190"/>
              </a:gdLst>
              <a:ahLst/>
              <a:cxnLst>
                <a:cxn ang="T10">
                  <a:pos x="T0" y="T1"/>
                </a:cxn>
                <a:cxn ang="T11">
                  <a:pos x="T2" y="T3"/>
                </a:cxn>
                <a:cxn ang="T12">
                  <a:pos x="T4" y="T5"/>
                </a:cxn>
                <a:cxn ang="T13">
                  <a:pos x="T6" y="T7"/>
                </a:cxn>
                <a:cxn ang="T14">
                  <a:pos x="T8" y="T9"/>
                </a:cxn>
              </a:cxnLst>
              <a:rect l="T15" t="T16" r="T17" b="T18"/>
              <a:pathLst>
                <a:path w="10" h="190">
                  <a:moveTo>
                    <a:pt x="3" y="0"/>
                  </a:moveTo>
                  <a:lnTo>
                    <a:pt x="0" y="64"/>
                  </a:lnTo>
                  <a:lnTo>
                    <a:pt x="3" y="190"/>
                  </a:lnTo>
                  <a:lnTo>
                    <a:pt x="10" y="130"/>
                  </a:lnTo>
                  <a:lnTo>
                    <a:pt x="3" y="0"/>
                  </a:lnTo>
                  <a:close/>
                </a:path>
              </a:pathLst>
            </a:custGeom>
            <a:solidFill>
              <a:srgbClr val="A5A5A5"/>
            </a:solidFill>
            <a:ln w="1905">
              <a:solidFill>
                <a:srgbClr val="000000"/>
              </a:solidFill>
              <a:round/>
              <a:headEnd/>
              <a:tailEnd/>
            </a:ln>
          </p:spPr>
          <p:txBody>
            <a:bodyPr/>
            <a:lstStyle/>
            <a:p>
              <a:endParaRPr lang="ja-JP" altLang="en-US"/>
            </a:p>
          </p:txBody>
        </p:sp>
        <p:sp>
          <p:nvSpPr>
            <p:cNvPr id="23961" name="Freeform 400"/>
            <p:cNvSpPr>
              <a:spLocks noChangeAspect="1"/>
            </p:cNvSpPr>
            <p:nvPr/>
          </p:nvSpPr>
          <p:spPr bwMode="auto">
            <a:xfrm>
              <a:off x="7677" y="10702"/>
              <a:ext cx="57" cy="143"/>
            </a:xfrm>
            <a:custGeom>
              <a:avLst/>
              <a:gdLst>
                <a:gd name="T0" fmla="*/ 1113 w 50"/>
                <a:gd name="T1" fmla="*/ 0 h 126"/>
                <a:gd name="T2" fmla="*/ 0 w 50"/>
                <a:gd name="T3" fmla="*/ 0 h 126"/>
                <a:gd name="T4" fmla="*/ 3 w 50"/>
                <a:gd name="T5" fmla="*/ 2619 h 126"/>
                <a:gd name="T6" fmla="*/ 1145 w 50"/>
                <a:gd name="T7" fmla="*/ 2619 h 126"/>
                <a:gd name="T8" fmla="*/ 1113 w 50"/>
                <a:gd name="T9" fmla="*/ 0 h 126"/>
                <a:gd name="T10" fmla="*/ 0 60000 65536"/>
                <a:gd name="T11" fmla="*/ 0 60000 65536"/>
                <a:gd name="T12" fmla="*/ 0 60000 65536"/>
                <a:gd name="T13" fmla="*/ 0 60000 65536"/>
                <a:gd name="T14" fmla="*/ 0 60000 65536"/>
                <a:gd name="T15" fmla="*/ 0 w 50"/>
                <a:gd name="T16" fmla="*/ 0 h 126"/>
                <a:gd name="T17" fmla="*/ 50 w 50"/>
                <a:gd name="T18" fmla="*/ 126 h 126"/>
              </a:gdLst>
              <a:ahLst/>
              <a:cxnLst>
                <a:cxn ang="T10">
                  <a:pos x="T0" y="T1"/>
                </a:cxn>
                <a:cxn ang="T11">
                  <a:pos x="T2" y="T3"/>
                </a:cxn>
                <a:cxn ang="T12">
                  <a:pos x="T4" y="T5"/>
                </a:cxn>
                <a:cxn ang="T13">
                  <a:pos x="T6" y="T7"/>
                </a:cxn>
                <a:cxn ang="T14">
                  <a:pos x="T8" y="T9"/>
                </a:cxn>
              </a:cxnLst>
              <a:rect l="T15" t="T16" r="T17" b="T18"/>
              <a:pathLst>
                <a:path w="50" h="126">
                  <a:moveTo>
                    <a:pt x="47" y="0"/>
                  </a:moveTo>
                  <a:lnTo>
                    <a:pt x="0" y="0"/>
                  </a:lnTo>
                  <a:lnTo>
                    <a:pt x="3" y="126"/>
                  </a:lnTo>
                  <a:lnTo>
                    <a:pt x="50" y="126"/>
                  </a:lnTo>
                  <a:lnTo>
                    <a:pt x="47" y="0"/>
                  </a:lnTo>
                  <a:close/>
                </a:path>
              </a:pathLst>
            </a:custGeom>
            <a:solidFill>
              <a:srgbClr val="BECAC7"/>
            </a:solidFill>
            <a:ln w="1905">
              <a:solidFill>
                <a:srgbClr val="000000"/>
              </a:solidFill>
              <a:round/>
              <a:headEnd/>
              <a:tailEnd/>
            </a:ln>
          </p:spPr>
          <p:txBody>
            <a:bodyPr/>
            <a:lstStyle/>
            <a:p>
              <a:endParaRPr lang="ja-JP" altLang="en-US"/>
            </a:p>
          </p:txBody>
        </p:sp>
        <p:sp>
          <p:nvSpPr>
            <p:cNvPr id="23962" name="Freeform 401"/>
            <p:cNvSpPr>
              <a:spLocks noChangeAspect="1"/>
            </p:cNvSpPr>
            <p:nvPr/>
          </p:nvSpPr>
          <p:spPr bwMode="auto">
            <a:xfrm>
              <a:off x="7688" y="10676"/>
              <a:ext cx="64" cy="29"/>
            </a:xfrm>
            <a:custGeom>
              <a:avLst/>
              <a:gdLst>
                <a:gd name="T0" fmla="*/ 0 w 57"/>
                <a:gd name="T1" fmla="*/ 354 h 26"/>
                <a:gd name="T2" fmla="*/ 0 w 57"/>
                <a:gd name="T3" fmla="*/ 0 h 26"/>
                <a:gd name="T4" fmla="*/ 924 w 57"/>
                <a:gd name="T5" fmla="*/ 0 h 26"/>
                <a:gd name="T6" fmla="*/ 776 w 57"/>
                <a:gd name="T7" fmla="*/ 354 h 26"/>
                <a:gd name="T8" fmla="*/ 0 w 57"/>
                <a:gd name="T9" fmla="*/ 354 h 26"/>
                <a:gd name="T10" fmla="*/ 0 60000 65536"/>
                <a:gd name="T11" fmla="*/ 0 60000 65536"/>
                <a:gd name="T12" fmla="*/ 0 60000 65536"/>
                <a:gd name="T13" fmla="*/ 0 60000 65536"/>
                <a:gd name="T14" fmla="*/ 0 60000 65536"/>
                <a:gd name="T15" fmla="*/ 0 w 57"/>
                <a:gd name="T16" fmla="*/ 0 h 26"/>
                <a:gd name="T17" fmla="*/ 57 w 57"/>
                <a:gd name="T18" fmla="*/ 26 h 26"/>
              </a:gdLst>
              <a:ahLst/>
              <a:cxnLst>
                <a:cxn ang="T10">
                  <a:pos x="T0" y="T1"/>
                </a:cxn>
                <a:cxn ang="T11">
                  <a:pos x="T2" y="T3"/>
                </a:cxn>
                <a:cxn ang="T12">
                  <a:pos x="T4" y="T5"/>
                </a:cxn>
                <a:cxn ang="T13">
                  <a:pos x="T6" y="T7"/>
                </a:cxn>
                <a:cxn ang="T14">
                  <a:pos x="T8" y="T9"/>
                </a:cxn>
              </a:cxnLst>
              <a:rect l="T15" t="T16" r="T17" b="T18"/>
              <a:pathLst>
                <a:path w="57" h="26">
                  <a:moveTo>
                    <a:pt x="0" y="26"/>
                  </a:moveTo>
                  <a:lnTo>
                    <a:pt x="0" y="0"/>
                  </a:lnTo>
                  <a:lnTo>
                    <a:pt x="57" y="0"/>
                  </a:lnTo>
                  <a:lnTo>
                    <a:pt x="48" y="26"/>
                  </a:lnTo>
                  <a:lnTo>
                    <a:pt x="0" y="26"/>
                  </a:lnTo>
                  <a:close/>
                </a:path>
              </a:pathLst>
            </a:custGeom>
            <a:solidFill>
              <a:srgbClr val="BFC9AD"/>
            </a:solidFill>
            <a:ln w="1905">
              <a:solidFill>
                <a:srgbClr val="000000"/>
              </a:solidFill>
              <a:round/>
              <a:headEnd/>
              <a:tailEnd/>
            </a:ln>
          </p:spPr>
          <p:txBody>
            <a:bodyPr/>
            <a:lstStyle/>
            <a:p>
              <a:endParaRPr lang="ja-JP" altLang="en-US"/>
            </a:p>
          </p:txBody>
        </p:sp>
        <p:sp>
          <p:nvSpPr>
            <p:cNvPr id="23963" name="Freeform 402"/>
            <p:cNvSpPr>
              <a:spLocks noChangeAspect="1"/>
            </p:cNvSpPr>
            <p:nvPr/>
          </p:nvSpPr>
          <p:spPr bwMode="auto">
            <a:xfrm>
              <a:off x="7677" y="10630"/>
              <a:ext cx="57" cy="72"/>
            </a:xfrm>
            <a:custGeom>
              <a:avLst/>
              <a:gdLst>
                <a:gd name="T0" fmla="*/ 0 w 50"/>
                <a:gd name="T1" fmla="*/ 1072 h 64"/>
                <a:gd name="T2" fmla="*/ 3 w 50"/>
                <a:gd name="T3" fmla="*/ 0 h 64"/>
                <a:gd name="T4" fmla="*/ 1145 w 50"/>
                <a:gd name="T5" fmla="*/ 0 h 64"/>
                <a:gd name="T6" fmla="*/ 1113 w 50"/>
                <a:gd name="T7" fmla="*/ 1072 h 64"/>
                <a:gd name="T8" fmla="*/ 0 w 50"/>
                <a:gd name="T9" fmla="*/ 1072 h 64"/>
                <a:gd name="T10" fmla="*/ 0 60000 65536"/>
                <a:gd name="T11" fmla="*/ 0 60000 65536"/>
                <a:gd name="T12" fmla="*/ 0 60000 65536"/>
                <a:gd name="T13" fmla="*/ 0 60000 65536"/>
                <a:gd name="T14" fmla="*/ 0 60000 65536"/>
                <a:gd name="T15" fmla="*/ 0 w 50"/>
                <a:gd name="T16" fmla="*/ 0 h 64"/>
                <a:gd name="T17" fmla="*/ 50 w 50"/>
                <a:gd name="T18" fmla="*/ 64 h 64"/>
              </a:gdLst>
              <a:ahLst/>
              <a:cxnLst>
                <a:cxn ang="T10">
                  <a:pos x="T0" y="T1"/>
                </a:cxn>
                <a:cxn ang="T11">
                  <a:pos x="T2" y="T3"/>
                </a:cxn>
                <a:cxn ang="T12">
                  <a:pos x="T4" y="T5"/>
                </a:cxn>
                <a:cxn ang="T13">
                  <a:pos x="T6" y="T7"/>
                </a:cxn>
                <a:cxn ang="T14">
                  <a:pos x="T8" y="T9"/>
                </a:cxn>
              </a:cxnLst>
              <a:rect l="T15" t="T16" r="T17" b="T18"/>
              <a:pathLst>
                <a:path w="50" h="64">
                  <a:moveTo>
                    <a:pt x="0" y="64"/>
                  </a:moveTo>
                  <a:lnTo>
                    <a:pt x="3" y="0"/>
                  </a:lnTo>
                  <a:lnTo>
                    <a:pt x="50" y="0"/>
                  </a:lnTo>
                  <a:lnTo>
                    <a:pt x="47" y="64"/>
                  </a:lnTo>
                  <a:lnTo>
                    <a:pt x="0" y="64"/>
                  </a:lnTo>
                  <a:close/>
                </a:path>
              </a:pathLst>
            </a:custGeom>
            <a:solidFill>
              <a:srgbClr val="7F7F7F"/>
            </a:solidFill>
            <a:ln w="1905">
              <a:solidFill>
                <a:srgbClr val="000000"/>
              </a:solidFill>
              <a:round/>
              <a:headEnd/>
              <a:tailEnd/>
            </a:ln>
          </p:spPr>
          <p:txBody>
            <a:bodyPr/>
            <a:lstStyle/>
            <a:p>
              <a:endParaRPr lang="ja-JP" altLang="en-US"/>
            </a:p>
          </p:txBody>
        </p:sp>
        <p:sp>
          <p:nvSpPr>
            <p:cNvPr id="23964" name="Freeform 403"/>
            <p:cNvSpPr>
              <a:spLocks noChangeAspect="1"/>
            </p:cNvSpPr>
            <p:nvPr/>
          </p:nvSpPr>
          <p:spPr bwMode="auto">
            <a:xfrm>
              <a:off x="7688" y="10712"/>
              <a:ext cx="101" cy="32"/>
            </a:xfrm>
            <a:custGeom>
              <a:avLst/>
              <a:gdLst>
                <a:gd name="T0" fmla="*/ 0 w 89"/>
                <a:gd name="T1" fmla="*/ 693 h 28"/>
                <a:gd name="T2" fmla="*/ 204 w 89"/>
                <a:gd name="T3" fmla="*/ 0 h 28"/>
                <a:gd name="T4" fmla="*/ 1871 w 89"/>
                <a:gd name="T5" fmla="*/ 0 h 28"/>
                <a:gd name="T6" fmla="*/ 1871 w 89"/>
                <a:gd name="T7" fmla="*/ 693 h 28"/>
                <a:gd name="T8" fmla="*/ 0 w 89"/>
                <a:gd name="T9" fmla="*/ 693 h 28"/>
                <a:gd name="T10" fmla="*/ 0 60000 65536"/>
                <a:gd name="T11" fmla="*/ 0 60000 65536"/>
                <a:gd name="T12" fmla="*/ 0 60000 65536"/>
                <a:gd name="T13" fmla="*/ 0 60000 65536"/>
                <a:gd name="T14" fmla="*/ 0 60000 65536"/>
                <a:gd name="T15" fmla="*/ 0 w 89"/>
                <a:gd name="T16" fmla="*/ 0 h 28"/>
                <a:gd name="T17" fmla="*/ 89 w 89"/>
                <a:gd name="T18" fmla="*/ 28 h 28"/>
              </a:gdLst>
              <a:ahLst/>
              <a:cxnLst>
                <a:cxn ang="T10">
                  <a:pos x="T0" y="T1"/>
                </a:cxn>
                <a:cxn ang="T11">
                  <a:pos x="T2" y="T3"/>
                </a:cxn>
                <a:cxn ang="T12">
                  <a:pos x="T4" y="T5"/>
                </a:cxn>
                <a:cxn ang="T13">
                  <a:pos x="T6" y="T7"/>
                </a:cxn>
                <a:cxn ang="T14">
                  <a:pos x="T8" y="T9"/>
                </a:cxn>
              </a:cxnLst>
              <a:rect l="T15" t="T16" r="T17" b="T18"/>
              <a:pathLst>
                <a:path w="89" h="28">
                  <a:moveTo>
                    <a:pt x="0" y="28"/>
                  </a:moveTo>
                  <a:lnTo>
                    <a:pt x="10" y="0"/>
                  </a:lnTo>
                  <a:lnTo>
                    <a:pt x="89" y="0"/>
                  </a:lnTo>
                  <a:lnTo>
                    <a:pt x="89" y="28"/>
                  </a:lnTo>
                  <a:lnTo>
                    <a:pt x="0" y="28"/>
                  </a:lnTo>
                  <a:close/>
                </a:path>
              </a:pathLst>
            </a:custGeom>
            <a:solidFill>
              <a:srgbClr val="BEAB6F"/>
            </a:solidFill>
            <a:ln w="1905">
              <a:solidFill>
                <a:srgbClr val="000000"/>
              </a:solidFill>
              <a:round/>
              <a:headEnd/>
              <a:tailEnd/>
            </a:ln>
          </p:spPr>
          <p:txBody>
            <a:bodyPr/>
            <a:lstStyle/>
            <a:p>
              <a:endParaRPr lang="ja-JP" altLang="en-US"/>
            </a:p>
          </p:txBody>
        </p:sp>
        <p:sp>
          <p:nvSpPr>
            <p:cNvPr id="23965" name="Freeform 404"/>
            <p:cNvSpPr>
              <a:spLocks noChangeAspect="1"/>
            </p:cNvSpPr>
            <p:nvPr/>
          </p:nvSpPr>
          <p:spPr bwMode="auto">
            <a:xfrm>
              <a:off x="7795" y="10644"/>
              <a:ext cx="86" cy="40"/>
            </a:xfrm>
            <a:custGeom>
              <a:avLst/>
              <a:gdLst>
                <a:gd name="T0" fmla="*/ 0 w 76"/>
                <a:gd name="T1" fmla="*/ 877 h 35"/>
                <a:gd name="T2" fmla="*/ 186 w 76"/>
                <a:gd name="T3" fmla="*/ 0 h 35"/>
                <a:gd name="T4" fmla="*/ 1469 w 76"/>
                <a:gd name="T5" fmla="*/ 0 h 35"/>
                <a:gd name="T6" fmla="*/ 1359 w 76"/>
                <a:gd name="T7" fmla="*/ 877 h 35"/>
                <a:gd name="T8" fmla="*/ 0 w 76"/>
                <a:gd name="T9" fmla="*/ 877 h 35"/>
                <a:gd name="T10" fmla="*/ 0 60000 65536"/>
                <a:gd name="T11" fmla="*/ 0 60000 65536"/>
                <a:gd name="T12" fmla="*/ 0 60000 65536"/>
                <a:gd name="T13" fmla="*/ 0 60000 65536"/>
                <a:gd name="T14" fmla="*/ 0 60000 65536"/>
                <a:gd name="T15" fmla="*/ 0 w 76"/>
                <a:gd name="T16" fmla="*/ 0 h 35"/>
                <a:gd name="T17" fmla="*/ 76 w 76"/>
                <a:gd name="T18" fmla="*/ 35 h 35"/>
              </a:gdLst>
              <a:ahLst/>
              <a:cxnLst>
                <a:cxn ang="T10">
                  <a:pos x="T0" y="T1"/>
                </a:cxn>
                <a:cxn ang="T11">
                  <a:pos x="T2" y="T3"/>
                </a:cxn>
                <a:cxn ang="T12">
                  <a:pos x="T4" y="T5"/>
                </a:cxn>
                <a:cxn ang="T13">
                  <a:pos x="T6" y="T7"/>
                </a:cxn>
                <a:cxn ang="T14">
                  <a:pos x="T8" y="T9"/>
                </a:cxn>
              </a:cxnLst>
              <a:rect l="T15" t="T16" r="T17" b="T18"/>
              <a:pathLst>
                <a:path w="76" h="35">
                  <a:moveTo>
                    <a:pt x="0" y="35"/>
                  </a:moveTo>
                  <a:lnTo>
                    <a:pt x="10" y="0"/>
                  </a:lnTo>
                  <a:lnTo>
                    <a:pt x="76" y="0"/>
                  </a:lnTo>
                  <a:lnTo>
                    <a:pt x="70" y="35"/>
                  </a:lnTo>
                  <a:lnTo>
                    <a:pt x="0" y="35"/>
                  </a:lnTo>
                  <a:close/>
                </a:path>
              </a:pathLst>
            </a:custGeom>
            <a:solidFill>
              <a:srgbClr val="7F7F7F"/>
            </a:solidFill>
            <a:ln w="1905">
              <a:solidFill>
                <a:srgbClr val="000000"/>
              </a:solidFill>
              <a:round/>
              <a:headEnd/>
              <a:tailEnd/>
            </a:ln>
          </p:spPr>
          <p:txBody>
            <a:bodyPr/>
            <a:lstStyle/>
            <a:p>
              <a:endParaRPr lang="ja-JP" altLang="en-US"/>
            </a:p>
          </p:txBody>
        </p:sp>
        <p:sp>
          <p:nvSpPr>
            <p:cNvPr id="23966" name="Freeform 405"/>
            <p:cNvSpPr>
              <a:spLocks noChangeAspect="1"/>
            </p:cNvSpPr>
            <p:nvPr/>
          </p:nvSpPr>
          <p:spPr bwMode="auto">
            <a:xfrm>
              <a:off x="8147" y="11052"/>
              <a:ext cx="86" cy="36"/>
            </a:xfrm>
            <a:custGeom>
              <a:avLst/>
              <a:gdLst>
                <a:gd name="T0" fmla="*/ 0 w 76"/>
                <a:gd name="T1" fmla="*/ 529 h 32"/>
                <a:gd name="T2" fmla="*/ 3 w 76"/>
                <a:gd name="T3" fmla="*/ 0 h 32"/>
                <a:gd name="T4" fmla="*/ 1469 w 76"/>
                <a:gd name="T5" fmla="*/ 0 h 32"/>
                <a:gd name="T6" fmla="*/ 1340 w 76"/>
                <a:gd name="T7" fmla="*/ 529 h 32"/>
                <a:gd name="T8" fmla="*/ 0 w 76"/>
                <a:gd name="T9" fmla="*/ 529 h 32"/>
                <a:gd name="T10" fmla="*/ 0 60000 65536"/>
                <a:gd name="T11" fmla="*/ 0 60000 65536"/>
                <a:gd name="T12" fmla="*/ 0 60000 65536"/>
                <a:gd name="T13" fmla="*/ 0 60000 65536"/>
                <a:gd name="T14" fmla="*/ 0 60000 65536"/>
                <a:gd name="T15" fmla="*/ 0 w 76"/>
                <a:gd name="T16" fmla="*/ 0 h 32"/>
                <a:gd name="T17" fmla="*/ 76 w 76"/>
                <a:gd name="T18" fmla="*/ 32 h 32"/>
              </a:gdLst>
              <a:ahLst/>
              <a:cxnLst>
                <a:cxn ang="T10">
                  <a:pos x="T0" y="T1"/>
                </a:cxn>
                <a:cxn ang="T11">
                  <a:pos x="T2" y="T3"/>
                </a:cxn>
                <a:cxn ang="T12">
                  <a:pos x="T4" y="T5"/>
                </a:cxn>
                <a:cxn ang="T13">
                  <a:pos x="T6" y="T7"/>
                </a:cxn>
                <a:cxn ang="T14">
                  <a:pos x="T8" y="T9"/>
                </a:cxn>
              </a:cxnLst>
              <a:rect l="T15" t="T16" r="T17" b="T18"/>
              <a:pathLst>
                <a:path w="76" h="32">
                  <a:moveTo>
                    <a:pt x="0" y="32"/>
                  </a:moveTo>
                  <a:lnTo>
                    <a:pt x="3" y="0"/>
                  </a:lnTo>
                  <a:lnTo>
                    <a:pt x="76" y="0"/>
                  </a:lnTo>
                  <a:lnTo>
                    <a:pt x="69" y="32"/>
                  </a:lnTo>
                  <a:lnTo>
                    <a:pt x="0" y="32"/>
                  </a:lnTo>
                  <a:close/>
                </a:path>
              </a:pathLst>
            </a:custGeom>
            <a:solidFill>
              <a:srgbClr val="7F7F7F"/>
            </a:solidFill>
            <a:ln w="1905">
              <a:solidFill>
                <a:srgbClr val="000000"/>
              </a:solidFill>
              <a:round/>
              <a:headEnd/>
              <a:tailEnd/>
            </a:ln>
          </p:spPr>
          <p:txBody>
            <a:bodyPr/>
            <a:lstStyle/>
            <a:p>
              <a:endParaRPr lang="ja-JP" altLang="en-US"/>
            </a:p>
          </p:txBody>
        </p:sp>
        <p:sp>
          <p:nvSpPr>
            <p:cNvPr id="23967" name="Freeform 406"/>
            <p:cNvSpPr>
              <a:spLocks noChangeAspect="1"/>
            </p:cNvSpPr>
            <p:nvPr/>
          </p:nvSpPr>
          <p:spPr bwMode="auto">
            <a:xfrm>
              <a:off x="8114" y="11056"/>
              <a:ext cx="1" cy="100"/>
            </a:xfrm>
            <a:custGeom>
              <a:avLst/>
              <a:gdLst>
                <a:gd name="T0" fmla="*/ 0 w 1"/>
                <a:gd name="T1" fmla="*/ 0 h 89"/>
                <a:gd name="T2" fmla="*/ 0 w 1"/>
                <a:gd name="T3" fmla="*/ 576 h 89"/>
                <a:gd name="T4" fmla="*/ 0 w 1"/>
                <a:gd name="T5" fmla="*/ 1462 h 89"/>
                <a:gd name="T6" fmla="*/ 0 w 1"/>
                <a:gd name="T7" fmla="*/ 744 h 89"/>
                <a:gd name="T8" fmla="*/ 0 w 1"/>
                <a:gd name="T9" fmla="*/ 0 h 89"/>
                <a:gd name="T10" fmla="*/ 0 60000 65536"/>
                <a:gd name="T11" fmla="*/ 0 60000 65536"/>
                <a:gd name="T12" fmla="*/ 0 60000 65536"/>
                <a:gd name="T13" fmla="*/ 0 60000 65536"/>
                <a:gd name="T14" fmla="*/ 0 60000 65536"/>
                <a:gd name="T15" fmla="*/ 0 w 1"/>
                <a:gd name="T16" fmla="*/ 0 h 89"/>
                <a:gd name="T17" fmla="*/ 1 w 1"/>
                <a:gd name="T18" fmla="*/ 89 h 89"/>
              </a:gdLst>
              <a:ahLst/>
              <a:cxnLst>
                <a:cxn ang="T10">
                  <a:pos x="T0" y="T1"/>
                </a:cxn>
                <a:cxn ang="T11">
                  <a:pos x="T2" y="T3"/>
                </a:cxn>
                <a:cxn ang="T12">
                  <a:pos x="T4" y="T5"/>
                </a:cxn>
                <a:cxn ang="T13">
                  <a:pos x="T6" y="T7"/>
                </a:cxn>
                <a:cxn ang="T14">
                  <a:pos x="T8" y="T9"/>
                </a:cxn>
              </a:cxnLst>
              <a:rect l="T15" t="T16" r="T17" b="T18"/>
              <a:pathLst>
                <a:path w="1" h="89">
                  <a:moveTo>
                    <a:pt x="0" y="0"/>
                  </a:moveTo>
                  <a:lnTo>
                    <a:pt x="0" y="35"/>
                  </a:lnTo>
                  <a:lnTo>
                    <a:pt x="0" y="89"/>
                  </a:lnTo>
                  <a:lnTo>
                    <a:pt x="0" y="45"/>
                  </a:lnTo>
                  <a:lnTo>
                    <a:pt x="0" y="0"/>
                  </a:lnTo>
                  <a:close/>
                </a:path>
              </a:pathLst>
            </a:custGeom>
            <a:solidFill>
              <a:srgbClr val="9BAEAE"/>
            </a:solidFill>
            <a:ln w="1905">
              <a:solidFill>
                <a:srgbClr val="000000"/>
              </a:solidFill>
              <a:round/>
              <a:headEnd/>
              <a:tailEnd/>
            </a:ln>
          </p:spPr>
          <p:txBody>
            <a:bodyPr/>
            <a:lstStyle/>
            <a:p>
              <a:endParaRPr lang="ja-JP" altLang="en-US"/>
            </a:p>
          </p:txBody>
        </p:sp>
        <p:sp>
          <p:nvSpPr>
            <p:cNvPr id="23968" name="Rectangle 407"/>
            <p:cNvSpPr>
              <a:spLocks noChangeAspect="1" noChangeArrowheads="1"/>
            </p:cNvSpPr>
            <p:nvPr/>
          </p:nvSpPr>
          <p:spPr bwMode="auto">
            <a:xfrm>
              <a:off x="8039" y="11102"/>
              <a:ext cx="86" cy="65"/>
            </a:xfrm>
            <a:prstGeom prst="rect">
              <a:avLst/>
            </a:prstGeom>
            <a:solidFill>
              <a:srgbClr val="929896"/>
            </a:solidFill>
            <a:ln w="1905">
              <a:solidFill>
                <a:srgbClr val="000000"/>
              </a:solidFill>
              <a:miter lim="800000"/>
              <a:headEnd/>
              <a:tailEnd/>
            </a:ln>
          </p:spPr>
          <p:txBody>
            <a:bodyPr/>
            <a:lstStyle/>
            <a:p>
              <a:pPr algn="ctr"/>
              <a:endParaRPr lang="ja-JP" altLang="en-US" b="0" u="none">
                <a:solidFill>
                  <a:schemeClr val="tx1"/>
                </a:solidFill>
                <a:latin typeface="Arial" pitchFamily="34" charset="0"/>
              </a:endParaRPr>
            </a:p>
          </p:txBody>
        </p:sp>
        <p:sp>
          <p:nvSpPr>
            <p:cNvPr id="23969" name="Freeform 408"/>
            <p:cNvSpPr>
              <a:spLocks noChangeAspect="1"/>
            </p:cNvSpPr>
            <p:nvPr/>
          </p:nvSpPr>
          <p:spPr bwMode="auto">
            <a:xfrm>
              <a:off x="8039" y="11102"/>
              <a:ext cx="3" cy="97"/>
            </a:xfrm>
            <a:custGeom>
              <a:avLst/>
              <a:gdLst>
                <a:gd name="T0" fmla="*/ 0 w 3"/>
                <a:gd name="T1" fmla="*/ 0 h 86"/>
                <a:gd name="T2" fmla="*/ 0 w 3"/>
                <a:gd name="T3" fmla="*/ 800 h 86"/>
                <a:gd name="T4" fmla="*/ 0 w 3"/>
                <a:gd name="T5" fmla="*/ 1558 h 86"/>
                <a:gd name="T6" fmla="*/ 3 w 3"/>
                <a:gd name="T7" fmla="*/ 857 h 86"/>
                <a:gd name="T8" fmla="*/ 0 w 3"/>
                <a:gd name="T9" fmla="*/ 0 h 86"/>
                <a:gd name="T10" fmla="*/ 0 60000 65536"/>
                <a:gd name="T11" fmla="*/ 0 60000 65536"/>
                <a:gd name="T12" fmla="*/ 0 60000 65536"/>
                <a:gd name="T13" fmla="*/ 0 60000 65536"/>
                <a:gd name="T14" fmla="*/ 0 60000 65536"/>
                <a:gd name="T15" fmla="*/ 0 w 3"/>
                <a:gd name="T16" fmla="*/ 0 h 86"/>
                <a:gd name="T17" fmla="*/ 3 w 3"/>
                <a:gd name="T18" fmla="*/ 86 h 86"/>
              </a:gdLst>
              <a:ahLst/>
              <a:cxnLst>
                <a:cxn ang="T10">
                  <a:pos x="T0" y="T1"/>
                </a:cxn>
                <a:cxn ang="T11">
                  <a:pos x="T2" y="T3"/>
                </a:cxn>
                <a:cxn ang="T12">
                  <a:pos x="T4" y="T5"/>
                </a:cxn>
                <a:cxn ang="T13">
                  <a:pos x="T6" y="T7"/>
                </a:cxn>
                <a:cxn ang="T14">
                  <a:pos x="T8" y="T9"/>
                </a:cxn>
              </a:cxnLst>
              <a:rect l="T15" t="T16" r="T17" b="T18"/>
              <a:pathLst>
                <a:path w="3" h="86">
                  <a:moveTo>
                    <a:pt x="0" y="0"/>
                  </a:moveTo>
                  <a:lnTo>
                    <a:pt x="0" y="45"/>
                  </a:lnTo>
                  <a:lnTo>
                    <a:pt x="0" y="86"/>
                  </a:lnTo>
                  <a:lnTo>
                    <a:pt x="3" y="48"/>
                  </a:lnTo>
                  <a:lnTo>
                    <a:pt x="0" y="0"/>
                  </a:lnTo>
                  <a:close/>
                </a:path>
              </a:pathLst>
            </a:custGeom>
            <a:solidFill>
              <a:srgbClr val="9EB0AF"/>
            </a:solidFill>
            <a:ln w="1905">
              <a:solidFill>
                <a:srgbClr val="000000"/>
              </a:solidFill>
              <a:round/>
              <a:headEnd/>
              <a:tailEnd/>
            </a:ln>
          </p:spPr>
          <p:txBody>
            <a:bodyPr/>
            <a:lstStyle/>
            <a:p>
              <a:endParaRPr lang="ja-JP" altLang="en-US"/>
            </a:p>
          </p:txBody>
        </p:sp>
        <p:sp>
          <p:nvSpPr>
            <p:cNvPr id="23970" name="Freeform 409"/>
            <p:cNvSpPr>
              <a:spLocks noChangeAspect="1"/>
            </p:cNvSpPr>
            <p:nvPr/>
          </p:nvSpPr>
          <p:spPr bwMode="auto">
            <a:xfrm>
              <a:off x="7956" y="11153"/>
              <a:ext cx="83" cy="46"/>
            </a:xfrm>
            <a:custGeom>
              <a:avLst/>
              <a:gdLst>
                <a:gd name="T0" fmla="*/ 1596 w 73"/>
                <a:gd name="T1" fmla="*/ 0 h 41"/>
                <a:gd name="T2" fmla="*/ 0 w 73"/>
                <a:gd name="T3" fmla="*/ 0 h 41"/>
                <a:gd name="T4" fmla="*/ 217 w 73"/>
                <a:gd name="T5" fmla="*/ 651 h 41"/>
                <a:gd name="T6" fmla="*/ 1596 w 73"/>
                <a:gd name="T7" fmla="*/ 651 h 41"/>
                <a:gd name="T8" fmla="*/ 1596 w 73"/>
                <a:gd name="T9" fmla="*/ 0 h 41"/>
                <a:gd name="T10" fmla="*/ 0 60000 65536"/>
                <a:gd name="T11" fmla="*/ 0 60000 65536"/>
                <a:gd name="T12" fmla="*/ 0 60000 65536"/>
                <a:gd name="T13" fmla="*/ 0 60000 65536"/>
                <a:gd name="T14" fmla="*/ 0 60000 65536"/>
                <a:gd name="T15" fmla="*/ 0 w 73"/>
                <a:gd name="T16" fmla="*/ 0 h 41"/>
                <a:gd name="T17" fmla="*/ 73 w 73"/>
                <a:gd name="T18" fmla="*/ 41 h 41"/>
              </a:gdLst>
              <a:ahLst/>
              <a:cxnLst>
                <a:cxn ang="T10">
                  <a:pos x="T0" y="T1"/>
                </a:cxn>
                <a:cxn ang="T11">
                  <a:pos x="T2" y="T3"/>
                </a:cxn>
                <a:cxn ang="T12">
                  <a:pos x="T4" y="T5"/>
                </a:cxn>
                <a:cxn ang="T13">
                  <a:pos x="T6" y="T7"/>
                </a:cxn>
                <a:cxn ang="T14">
                  <a:pos x="T8" y="T9"/>
                </a:cxn>
              </a:cxnLst>
              <a:rect l="T15" t="T16" r="T17" b="T18"/>
              <a:pathLst>
                <a:path w="73" h="41">
                  <a:moveTo>
                    <a:pt x="73" y="0"/>
                  </a:moveTo>
                  <a:lnTo>
                    <a:pt x="0" y="0"/>
                  </a:lnTo>
                  <a:lnTo>
                    <a:pt x="10" y="41"/>
                  </a:lnTo>
                  <a:lnTo>
                    <a:pt x="73" y="41"/>
                  </a:lnTo>
                  <a:lnTo>
                    <a:pt x="73" y="0"/>
                  </a:lnTo>
                  <a:close/>
                </a:path>
              </a:pathLst>
            </a:custGeom>
            <a:solidFill>
              <a:srgbClr val="BFE6D4"/>
            </a:solidFill>
            <a:ln w="1905">
              <a:solidFill>
                <a:srgbClr val="000000"/>
              </a:solidFill>
              <a:round/>
              <a:headEnd/>
              <a:tailEnd/>
            </a:ln>
          </p:spPr>
          <p:txBody>
            <a:bodyPr/>
            <a:lstStyle/>
            <a:p>
              <a:endParaRPr lang="ja-JP" altLang="en-US"/>
            </a:p>
          </p:txBody>
        </p:sp>
        <p:sp>
          <p:nvSpPr>
            <p:cNvPr id="23971" name="Freeform 410"/>
            <p:cNvSpPr>
              <a:spLocks noChangeAspect="1"/>
            </p:cNvSpPr>
            <p:nvPr/>
          </p:nvSpPr>
          <p:spPr bwMode="auto">
            <a:xfrm>
              <a:off x="7956" y="11102"/>
              <a:ext cx="83" cy="51"/>
            </a:xfrm>
            <a:custGeom>
              <a:avLst/>
              <a:gdLst>
                <a:gd name="T0" fmla="*/ 0 w 73"/>
                <a:gd name="T1" fmla="*/ 919 h 45"/>
                <a:gd name="T2" fmla="*/ 217 w 73"/>
                <a:gd name="T3" fmla="*/ 0 h 45"/>
                <a:gd name="T4" fmla="*/ 1596 w 73"/>
                <a:gd name="T5" fmla="*/ 0 h 45"/>
                <a:gd name="T6" fmla="*/ 1596 w 73"/>
                <a:gd name="T7" fmla="*/ 919 h 45"/>
                <a:gd name="T8" fmla="*/ 0 w 73"/>
                <a:gd name="T9" fmla="*/ 919 h 45"/>
                <a:gd name="T10" fmla="*/ 0 60000 65536"/>
                <a:gd name="T11" fmla="*/ 0 60000 65536"/>
                <a:gd name="T12" fmla="*/ 0 60000 65536"/>
                <a:gd name="T13" fmla="*/ 0 60000 65536"/>
                <a:gd name="T14" fmla="*/ 0 60000 65536"/>
                <a:gd name="T15" fmla="*/ 0 w 73"/>
                <a:gd name="T16" fmla="*/ 0 h 45"/>
                <a:gd name="T17" fmla="*/ 73 w 73"/>
                <a:gd name="T18" fmla="*/ 45 h 45"/>
              </a:gdLst>
              <a:ahLst/>
              <a:cxnLst>
                <a:cxn ang="T10">
                  <a:pos x="T0" y="T1"/>
                </a:cxn>
                <a:cxn ang="T11">
                  <a:pos x="T2" y="T3"/>
                </a:cxn>
                <a:cxn ang="T12">
                  <a:pos x="T4" y="T5"/>
                </a:cxn>
                <a:cxn ang="T13">
                  <a:pos x="T6" y="T7"/>
                </a:cxn>
                <a:cxn ang="T14">
                  <a:pos x="T8" y="T9"/>
                </a:cxn>
              </a:cxnLst>
              <a:rect l="T15" t="T16" r="T17" b="T18"/>
              <a:pathLst>
                <a:path w="73" h="45">
                  <a:moveTo>
                    <a:pt x="0" y="45"/>
                  </a:moveTo>
                  <a:lnTo>
                    <a:pt x="10" y="0"/>
                  </a:lnTo>
                  <a:lnTo>
                    <a:pt x="73" y="0"/>
                  </a:lnTo>
                  <a:lnTo>
                    <a:pt x="73" y="45"/>
                  </a:lnTo>
                  <a:lnTo>
                    <a:pt x="0" y="45"/>
                  </a:lnTo>
                  <a:close/>
                </a:path>
              </a:pathLst>
            </a:custGeom>
            <a:solidFill>
              <a:srgbClr val="7F999C"/>
            </a:solidFill>
            <a:ln w="1905">
              <a:solidFill>
                <a:srgbClr val="000000"/>
              </a:solidFill>
              <a:round/>
              <a:headEnd/>
              <a:tailEnd/>
            </a:ln>
          </p:spPr>
          <p:txBody>
            <a:bodyPr/>
            <a:lstStyle/>
            <a:p>
              <a:endParaRPr lang="ja-JP" altLang="en-US"/>
            </a:p>
          </p:txBody>
        </p:sp>
        <p:sp>
          <p:nvSpPr>
            <p:cNvPr id="23972" name="Freeform 411"/>
            <p:cNvSpPr>
              <a:spLocks noChangeAspect="1"/>
            </p:cNvSpPr>
            <p:nvPr/>
          </p:nvSpPr>
          <p:spPr bwMode="auto">
            <a:xfrm>
              <a:off x="8039" y="11056"/>
              <a:ext cx="75" cy="46"/>
            </a:xfrm>
            <a:custGeom>
              <a:avLst/>
              <a:gdLst>
                <a:gd name="T0" fmla="*/ 0 w 66"/>
                <a:gd name="T1" fmla="*/ 651 h 41"/>
                <a:gd name="T2" fmla="*/ 3 w 66"/>
                <a:gd name="T3" fmla="*/ 0 h 41"/>
                <a:gd name="T4" fmla="*/ 1417 w 66"/>
                <a:gd name="T5" fmla="*/ 0 h 41"/>
                <a:gd name="T6" fmla="*/ 1417 w 66"/>
                <a:gd name="T7" fmla="*/ 651 h 41"/>
                <a:gd name="T8" fmla="*/ 0 w 66"/>
                <a:gd name="T9" fmla="*/ 651 h 41"/>
                <a:gd name="T10" fmla="*/ 0 60000 65536"/>
                <a:gd name="T11" fmla="*/ 0 60000 65536"/>
                <a:gd name="T12" fmla="*/ 0 60000 65536"/>
                <a:gd name="T13" fmla="*/ 0 60000 65536"/>
                <a:gd name="T14" fmla="*/ 0 60000 65536"/>
                <a:gd name="T15" fmla="*/ 0 w 66"/>
                <a:gd name="T16" fmla="*/ 0 h 41"/>
                <a:gd name="T17" fmla="*/ 66 w 66"/>
                <a:gd name="T18" fmla="*/ 41 h 41"/>
              </a:gdLst>
              <a:ahLst/>
              <a:cxnLst>
                <a:cxn ang="T10">
                  <a:pos x="T0" y="T1"/>
                </a:cxn>
                <a:cxn ang="T11">
                  <a:pos x="T2" y="T3"/>
                </a:cxn>
                <a:cxn ang="T12">
                  <a:pos x="T4" y="T5"/>
                </a:cxn>
                <a:cxn ang="T13">
                  <a:pos x="T6" y="T7"/>
                </a:cxn>
                <a:cxn ang="T14">
                  <a:pos x="T8" y="T9"/>
                </a:cxn>
              </a:cxnLst>
              <a:rect l="T15" t="T16" r="T17" b="T18"/>
              <a:pathLst>
                <a:path w="66" h="41">
                  <a:moveTo>
                    <a:pt x="0" y="41"/>
                  </a:moveTo>
                  <a:lnTo>
                    <a:pt x="3" y="0"/>
                  </a:lnTo>
                  <a:lnTo>
                    <a:pt x="66" y="0"/>
                  </a:lnTo>
                  <a:lnTo>
                    <a:pt x="66" y="41"/>
                  </a:lnTo>
                  <a:lnTo>
                    <a:pt x="0" y="41"/>
                  </a:lnTo>
                  <a:close/>
                </a:path>
              </a:pathLst>
            </a:custGeom>
            <a:solidFill>
              <a:srgbClr val="7F999C"/>
            </a:solidFill>
            <a:ln w="1905">
              <a:solidFill>
                <a:srgbClr val="000000"/>
              </a:solidFill>
              <a:round/>
              <a:headEnd/>
              <a:tailEnd/>
            </a:ln>
          </p:spPr>
          <p:txBody>
            <a:bodyPr/>
            <a:lstStyle/>
            <a:p>
              <a:endParaRPr lang="ja-JP" altLang="en-US"/>
            </a:p>
          </p:txBody>
        </p:sp>
        <p:sp>
          <p:nvSpPr>
            <p:cNvPr id="23973" name="Freeform 412"/>
            <p:cNvSpPr>
              <a:spLocks noChangeAspect="1"/>
            </p:cNvSpPr>
            <p:nvPr/>
          </p:nvSpPr>
          <p:spPr bwMode="auto">
            <a:xfrm>
              <a:off x="7885" y="10805"/>
              <a:ext cx="89" cy="33"/>
            </a:xfrm>
            <a:custGeom>
              <a:avLst/>
              <a:gdLst>
                <a:gd name="T0" fmla="*/ 0 w 79"/>
                <a:gd name="T1" fmla="*/ 655 h 29"/>
                <a:gd name="T2" fmla="*/ 229 w 79"/>
                <a:gd name="T3" fmla="*/ 0 h 29"/>
                <a:gd name="T4" fmla="*/ 1377 w 79"/>
                <a:gd name="T5" fmla="*/ 0 h 29"/>
                <a:gd name="T6" fmla="*/ 1377 w 79"/>
                <a:gd name="T7" fmla="*/ 655 h 29"/>
                <a:gd name="T8" fmla="*/ 0 w 79"/>
                <a:gd name="T9" fmla="*/ 655 h 29"/>
                <a:gd name="T10" fmla="*/ 0 60000 65536"/>
                <a:gd name="T11" fmla="*/ 0 60000 65536"/>
                <a:gd name="T12" fmla="*/ 0 60000 65536"/>
                <a:gd name="T13" fmla="*/ 0 60000 65536"/>
                <a:gd name="T14" fmla="*/ 0 60000 65536"/>
                <a:gd name="T15" fmla="*/ 0 w 79"/>
                <a:gd name="T16" fmla="*/ 0 h 29"/>
                <a:gd name="T17" fmla="*/ 79 w 79"/>
                <a:gd name="T18" fmla="*/ 29 h 29"/>
              </a:gdLst>
              <a:ahLst/>
              <a:cxnLst>
                <a:cxn ang="T10">
                  <a:pos x="T0" y="T1"/>
                </a:cxn>
                <a:cxn ang="T11">
                  <a:pos x="T2" y="T3"/>
                </a:cxn>
                <a:cxn ang="T12">
                  <a:pos x="T4" y="T5"/>
                </a:cxn>
                <a:cxn ang="T13">
                  <a:pos x="T6" y="T7"/>
                </a:cxn>
                <a:cxn ang="T14">
                  <a:pos x="T8" y="T9"/>
                </a:cxn>
              </a:cxnLst>
              <a:rect l="T15" t="T16" r="T17" b="T18"/>
              <a:pathLst>
                <a:path w="79" h="29">
                  <a:moveTo>
                    <a:pt x="0" y="29"/>
                  </a:moveTo>
                  <a:lnTo>
                    <a:pt x="13" y="0"/>
                  </a:lnTo>
                  <a:lnTo>
                    <a:pt x="79" y="0"/>
                  </a:lnTo>
                  <a:lnTo>
                    <a:pt x="79" y="29"/>
                  </a:lnTo>
                  <a:lnTo>
                    <a:pt x="0" y="29"/>
                  </a:lnTo>
                  <a:close/>
                </a:path>
              </a:pathLst>
            </a:custGeom>
            <a:solidFill>
              <a:srgbClr val="7F7F7F"/>
            </a:solidFill>
            <a:ln w="1905">
              <a:solidFill>
                <a:srgbClr val="000000"/>
              </a:solidFill>
              <a:round/>
              <a:headEnd/>
              <a:tailEnd/>
            </a:ln>
          </p:spPr>
          <p:txBody>
            <a:bodyPr/>
            <a:lstStyle/>
            <a:p>
              <a:endParaRPr lang="ja-JP" altLang="en-US"/>
            </a:p>
          </p:txBody>
        </p:sp>
      </p:grpSp>
      <p:sp>
        <p:nvSpPr>
          <p:cNvPr id="124345" name="Rectangle 441"/>
          <p:cNvSpPr>
            <a:spLocks noChangeArrowheads="1"/>
          </p:cNvSpPr>
          <p:nvPr/>
        </p:nvSpPr>
        <p:spPr bwMode="auto">
          <a:xfrm>
            <a:off x="3730625" y="2278213"/>
            <a:ext cx="5002213" cy="2454275"/>
          </a:xfrm>
          <a:prstGeom prst="rect">
            <a:avLst/>
          </a:prstGeom>
          <a:solidFill>
            <a:srgbClr val="FFCCFF"/>
          </a:solidFill>
          <a:ln w="9525">
            <a:solidFill>
              <a:schemeClr val="tx1"/>
            </a:solidFill>
            <a:miter lim="800000"/>
            <a:headEnd/>
            <a:tailEnd/>
          </a:ln>
          <a:effectLst>
            <a:outerShdw dist="107763" dir="2700000" algn="ctr" rotWithShape="0">
              <a:schemeClr val="bg2"/>
            </a:outerShdw>
          </a:effectLst>
        </p:spPr>
        <p:txBody>
          <a:bodyPr wrap="none" anchor="ctr"/>
          <a:lstStyle/>
          <a:p>
            <a:pPr algn="ctr">
              <a:defRPr/>
            </a:pPr>
            <a:endParaRPr lang="ja-JP" altLang="en-US" b="0" u="none">
              <a:solidFill>
                <a:schemeClr val="tx1"/>
              </a:solidFill>
              <a:latin typeface="Arial" charset="0"/>
              <a:ea typeface="HGP創英角ｺﾞｼｯｸUB" pitchFamily="50" charset="-128"/>
              <a:cs typeface="+mn-cs"/>
            </a:endParaRPr>
          </a:p>
        </p:txBody>
      </p:sp>
      <p:sp>
        <p:nvSpPr>
          <p:cNvPr id="124341" name="Rectangle 437"/>
          <p:cNvSpPr>
            <a:spLocks noChangeArrowheads="1"/>
          </p:cNvSpPr>
          <p:nvPr/>
        </p:nvSpPr>
        <p:spPr bwMode="auto">
          <a:xfrm>
            <a:off x="601844" y="1784021"/>
            <a:ext cx="2728912" cy="319087"/>
          </a:xfrm>
          <a:prstGeom prst="rect">
            <a:avLst/>
          </a:prstGeom>
          <a:solidFill>
            <a:srgbClr val="CCFFFF"/>
          </a:solidFill>
          <a:ln w="9525">
            <a:solidFill>
              <a:schemeClr val="tx1"/>
            </a:solidFill>
            <a:miter lim="800000"/>
            <a:headEnd/>
            <a:tailEnd/>
          </a:ln>
          <a:effectLst>
            <a:outerShdw dist="107763" dir="2700000" algn="ctr" rotWithShape="0">
              <a:schemeClr val="bg2"/>
            </a:outerShdw>
          </a:effectLst>
        </p:spPr>
        <p:txBody>
          <a:bodyPr wrap="none" anchor="ctr"/>
          <a:lstStyle/>
          <a:p>
            <a:pPr algn="ctr">
              <a:defRPr/>
            </a:pPr>
            <a:r>
              <a:rPr lang="en-US" altLang="ja-JP" b="0" u="none" dirty="0" smtClean="0">
                <a:solidFill>
                  <a:schemeClr val="tx1"/>
                </a:solidFill>
                <a:latin typeface="Times New Roman" pitchFamily="18" charset="0"/>
                <a:ea typeface="HGP創英角ｺﾞｼｯｸUB" pitchFamily="50" charset="-128"/>
                <a:cs typeface="+mn-cs"/>
              </a:rPr>
              <a:t>Reservoir </a:t>
            </a:r>
            <a:r>
              <a:rPr lang="en-US" altLang="ja-JP" b="0" u="none" dirty="0">
                <a:solidFill>
                  <a:schemeClr val="tx1"/>
                </a:solidFill>
                <a:latin typeface="Times New Roman" pitchFamily="18" charset="0"/>
                <a:ea typeface="HGP創英角ｺﾞｼｯｸUB" pitchFamily="50" charset="-128"/>
                <a:cs typeface="+mn-cs"/>
              </a:rPr>
              <a:t>Area</a:t>
            </a:r>
            <a:endParaRPr lang="ja-JP" altLang="en-US" b="0" u="none" dirty="0">
              <a:solidFill>
                <a:schemeClr val="tx1"/>
              </a:solidFill>
              <a:latin typeface="Times New Roman" pitchFamily="18" charset="0"/>
              <a:ea typeface="HGP創英角ｺﾞｼｯｸUB" pitchFamily="50" charset="-128"/>
              <a:cs typeface="+mn-cs"/>
            </a:endParaRPr>
          </a:p>
        </p:txBody>
      </p:sp>
      <p:sp>
        <p:nvSpPr>
          <p:cNvPr id="23568" name="AutoShape 439"/>
          <p:cNvSpPr>
            <a:spLocks noChangeArrowheads="1"/>
          </p:cNvSpPr>
          <p:nvPr/>
        </p:nvSpPr>
        <p:spPr bwMode="auto">
          <a:xfrm rot="5400000">
            <a:off x="794587" y="3065463"/>
            <a:ext cx="2337758" cy="7270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3975 h 21600"/>
              <a:gd name="T14" fmla="*/ 19638 w 21600"/>
              <a:gd name="T15" fmla="*/ 17625 h 21600"/>
            </a:gdLst>
            <a:ahLst/>
            <a:cxnLst>
              <a:cxn ang="T8">
                <a:pos x="T0" y="T1"/>
              </a:cxn>
              <a:cxn ang="T9">
                <a:pos x="T2" y="T3"/>
              </a:cxn>
              <a:cxn ang="T10">
                <a:pos x="T4" y="T5"/>
              </a:cxn>
              <a:cxn ang="T11">
                <a:pos x="T6" y="T7"/>
              </a:cxn>
            </a:cxnLst>
            <a:rect l="T12" t="T13" r="T14" b="T15"/>
            <a:pathLst>
              <a:path w="21600" h="21600">
                <a:moveTo>
                  <a:pt x="18494" y="0"/>
                </a:moveTo>
                <a:lnTo>
                  <a:pt x="18494" y="3975"/>
                </a:lnTo>
                <a:lnTo>
                  <a:pt x="3375" y="3975"/>
                </a:lnTo>
                <a:lnTo>
                  <a:pt x="3375" y="17625"/>
                </a:lnTo>
                <a:lnTo>
                  <a:pt x="18494" y="17625"/>
                </a:lnTo>
                <a:lnTo>
                  <a:pt x="18494" y="21600"/>
                </a:lnTo>
                <a:lnTo>
                  <a:pt x="21600" y="10800"/>
                </a:lnTo>
                <a:close/>
              </a:path>
              <a:path w="21600" h="21600">
                <a:moveTo>
                  <a:pt x="1350" y="3975"/>
                </a:moveTo>
                <a:lnTo>
                  <a:pt x="1350" y="17625"/>
                </a:lnTo>
                <a:lnTo>
                  <a:pt x="2700" y="17625"/>
                </a:lnTo>
                <a:lnTo>
                  <a:pt x="2700" y="3975"/>
                </a:lnTo>
                <a:close/>
              </a:path>
              <a:path w="21600" h="21600">
                <a:moveTo>
                  <a:pt x="0" y="3975"/>
                </a:moveTo>
                <a:lnTo>
                  <a:pt x="0" y="17625"/>
                </a:lnTo>
                <a:lnTo>
                  <a:pt x="675" y="17625"/>
                </a:lnTo>
                <a:lnTo>
                  <a:pt x="675" y="3975"/>
                </a:lnTo>
                <a:close/>
              </a:path>
            </a:pathLst>
          </a:custGeom>
          <a:gradFill rotWithShape="0">
            <a:gsLst>
              <a:gs pos="0">
                <a:srgbClr val="576869"/>
              </a:gs>
              <a:gs pos="100000">
                <a:schemeClr val="accent1"/>
              </a:gs>
            </a:gsLst>
            <a:lin ang="5400000" scaled="1"/>
          </a:gradFill>
          <a:ln w="9525">
            <a:solidFill>
              <a:schemeClr val="tx1"/>
            </a:solidFill>
            <a:miter lim="800000"/>
            <a:headEnd/>
            <a:tailEnd/>
          </a:ln>
        </p:spPr>
        <p:txBody>
          <a:bodyPr wrap="none" anchor="ctr"/>
          <a:lstStyle/>
          <a:p>
            <a:endParaRPr lang="ja-JP" altLang="en-US"/>
          </a:p>
        </p:txBody>
      </p:sp>
      <p:sp>
        <p:nvSpPr>
          <p:cNvPr id="23569" name="AutoShape 440"/>
          <p:cNvSpPr>
            <a:spLocks noChangeArrowheads="1"/>
          </p:cNvSpPr>
          <p:nvPr/>
        </p:nvSpPr>
        <p:spPr bwMode="auto">
          <a:xfrm>
            <a:off x="1124700" y="2934270"/>
            <a:ext cx="1684337" cy="788987"/>
          </a:xfrm>
          <a:prstGeom prst="roundRect">
            <a:avLst>
              <a:gd name="adj" fmla="val 16667"/>
            </a:avLst>
          </a:prstGeom>
          <a:solidFill>
            <a:srgbClr val="3366FF"/>
          </a:solidFill>
          <a:ln w="9525">
            <a:solidFill>
              <a:schemeClr val="tx1"/>
            </a:solidFill>
            <a:round/>
            <a:headEnd/>
            <a:tailEnd/>
          </a:ln>
        </p:spPr>
        <p:txBody>
          <a:bodyPr wrap="none" anchor="ctr"/>
          <a:lstStyle/>
          <a:p>
            <a:pPr algn="ctr"/>
            <a:endParaRPr lang="ja-JP" altLang="en-US" b="0" u="none">
              <a:solidFill>
                <a:schemeClr val="tx1"/>
              </a:solidFill>
              <a:latin typeface="Arial" pitchFamily="34" charset="0"/>
            </a:endParaRPr>
          </a:p>
        </p:txBody>
      </p:sp>
      <p:sp>
        <p:nvSpPr>
          <p:cNvPr id="23570" name="Text Box 424"/>
          <p:cNvSpPr txBox="1">
            <a:spLocks noChangeArrowheads="1"/>
          </p:cNvSpPr>
          <p:nvPr/>
        </p:nvSpPr>
        <p:spPr bwMode="auto">
          <a:xfrm>
            <a:off x="1192333" y="2933371"/>
            <a:ext cx="1617662" cy="369887"/>
          </a:xfrm>
          <a:prstGeom prst="rect">
            <a:avLst/>
          </a:prstGeom>
          <a:noFill/>
          <a:ln w="9525" algn="ctr">
            <a:noFill/>
            <a:miter lim="800000"/>
            <a:headEnd/>
            <a:tailEnd/>
          </a:ln>
        </p:spPr>
        <p:txBody>
          <a:bodyPr>
            <a:spAutoFit/>
          </a:bodyPr>
          <a:lstStyle/>
          <a:p>
            <a:pPr algn="ctr">
              <a:spcBef>
                <a:spcPct val="50000"/>
              </a:spcBef>
            </a:pPr>
            <a:r>
              <a:rPr lang="en-US" altLang="ja-JP" b="0" u="none" dirty="0">
                <a:solidFill>
                  <a:schemeClr val="bg1"/>
                </a:solidFill>
                <a:latin typeface="Times New Roman" pitchFamily="18" charset="0"/>
                <a:cs typeface="Times New Roman" pitchFamily="18" charset="0"/>
              </a:rPr>
              <a:t>Flood</a:t>
            </a:r>
            <a:r>
              <a:rPr lang="ja-JP" altLang="en-US" b="0" u="none" dirty="0">
                <a:solidFill>
                  <a:schemeClr val="bg1"/>
                </a:solidFill>
                <a:latin typeface="Times New Roman" pitchFamily="18" charset="0"/>
                <a:cs typeface="Times New Roman" pitchFamily="18" charset="0"/>
              </a:rPr>
              <a:t> </a:t>
            </a:r>
            <a:r>
              <a:rPr lang="en-US" altLang="ja-JP" b="0" u="none" dirty="0">
                <a:solidFill>
                  <a:schemeClr val="bg1"/>
                </a:solidFill>
                <a:latin typeface="Times New Roman" pitchFamily="18" charset="0"/>
                <a:cs typeface="Times New Roman" pitchFamily="18" charset="0"/>
              </a:rPr>
              <a:t>control</a:t>
            </a:r>
            <a:endParaRPr lang="ja-JP" altLang="en-US" b="0" u="none" dirty="0">
              <a:solidFill>
                <a:schemeClr val="bg1"/>
              </a:solidFill>
              <a:latin typeface="Times New Roman" pitchFamily="18" charset="0"/>
              <a:cs typeface="Times New Roman" pitchFamily="18" charset="0"/>
            </a:endParaRPr>
          </a:p>
        </p:txBody>
      </p:sp>
      <p:sp>
        <p:nvSpPr>
          <p:cNvPr id="23571" name="Text Box 425"/>
          <p:cNvSpPr txBox="1">
            <a:spLocks noChangeArrowheads="1"/>
          </p:cNvSpPr>
          <p:nvPr/>
        </p:nvSpPr>
        <p:spPr bwMode="auto">
          <a:xfrm>
            <a:off x="1163547" y="3408723"/>
            <a:ext cx="1681163" cy="366712"/>
          </a:xfrm>
          <a:prstGeom prst="rect">
            <a:avLst/>
          </a:prstGeom>
          <a:noFill/>
          <a:ln w="9525" algn="ctr">
            <a:noFill/>
            <a:miter lim="800000"/>
            <a:headEnd/>
            <a:tailEnd/>
          </a:ln>
        </p:spPr>
        <p:txBody>
          <a:bodyPr>
            <a:spAutoFit/>
          </a:bodyPr>
          <a:lstStyle/>
          <a:p>
            <a:pPr algn="ctr">
              <a:spcBef>
                <a:spcPct val="50000"/>
              </a:spcBef>
            </a:pPr>
            <a:r>
              <a:rPr lang="en-US" altLang="ja-JP" b="0" u="none" dirty="0">
                <a:solidFill>
                  <a:schemeClr val="bg1"/>
                </a:solidFill>
                <a:latin typeface="Times New Roman" pitchFamily="18" charset="0"/>
                <a:cs typeface="Times New Roman" pitchFamily="18" charset="0"/>
              </a:rPr>
              <a:t>Power supply</a:t>
            </a:r>
            <a:endParaRPr lang="ja-JP" altLang="en-US" b="0" u="none" dirty="0">
              <a:solidFill>
                <a:schemeClr val="bg1"/>
              </a:solidFill>
              <a:latin typeface="Times New Roman" pitchFamily="18" charset="0"/>
              <a:cs typeface="Times New Roman" pitchFamily="18" charset="0"/>
            </a:endParaRPr>
          </a:p>
        </p:txBody>
      </p:sp>
      <p:sp>
        <p:nvSpPr>
          <p:cNvPr id="23572" name="Text Box 423"/>
          <p:cNvSpPr txBox="1">
            <a:spLocks noChangeArrowheads="1"/>
          </p:cNvSpPr>
          <p:nvPr/>
        </p:nvSpPr>
        <p:spPr bwMode="auto">
          <a:xfrm>
            <a:off x="1147883" y="3149479"/>
            <a:ext cx="1697037" cy="366713"/>
          </a:xfrm>
          <a:prstGeom prst="rect">
            <a:avLst/>
          </a:prstGeom>
          <a:noFill/>
          <a:ln w="9525" algn="ctr">
            <a:noFill/>
            <a:miter lim="800000"/>
            <a:headEnd/>
            <a:tailEnd/>
          </a:ln>
        </p:spPr>
        <p:txBody>
          <a:bodyPr>
            <a:spAutoFit/>
          </a:bodyPr>
          <a:lstStyle/>
          <a:p>
            <a:pPr algn="ctr">
              <a:spcBef>
                <a:spcPct val="50000"/>
              </a:spcBef>
            </a:pPr>
            <a:r>
              <a:rPr lang="en-US" altLang="ja-JP" b="0" u="none" dirty="0">
                <a:solidFill>
                  <a:schemeClr val="bg1"/>
                </a:solidFill>
                <a:latin typeface="Times New Roman" pitchFamily="18" charset="0"/>
                <a:cs typeface="Times New Roman" pitchFamily="18" charset="0"/>
              </a:rPr>
              <a:t>Water supply</a:t>
            </a:r>
            <a:endParaRPr lang="ja-JP" altLang="en-US" b="0" u="none" dirty="0">
              <a:solidFill>
                <a:schemeClr val="bg1"/>
              </a:solidFill>
              <a:latin typeface="Times New Roman" pitchFamily="18" charset="0"/>
              <a:cs typeface="Times New Roman" pitchFamily="18" charset="0"/>
            </a:endParaRPr>
          </a:p>
        </p:txBody>
      </p:sp>
      <p:sp>
        <p:nvSpPr>
          <p:cNvPr id="124342" name="Rectangle 438"/>
          <p:cNvSpPr>
            <a:spLocks noChangeArrowheads="1"/>
          </p:cNvSpPr>
          <p:nvPr/>
        </p:nvSpPr>
        <p:spPr bwMode="auto">
          <a:xfrm>
            <a:off x="459986" y="4704961"/>
            <a:ext cx="3028950" cy="398462"/>
          </a:xfrm>
          <a:prstGeom prst="rect">
            <a:avLst/>
          </a:prstGeom>
          <a:solidFill>
            <a:srgbClr val="CCFFFF"/>
          </a:solidFill>
          <a:ln w="9525">
            <a:solidFill>
              <a:schemeClr val="tx1"/>
            </a:solidFill>
            <a:miter lim="800000"/>
            <a:headEnd/>
            <a:tailEnd/>
          </a:ln>
          <a:effectLst>
            <a:outerShdw dist="107763" dir="2700000" algn="ctr" rotWithShape="0">
              <a:schemeClr val="bg2"/>
            </a:outerShdw>
          </a:effectLst>
        </p:spPr>
        <p:txBody>
          <a:bodyPr wrap="none" anchor="ctr"/>
          <a:lstStyle/>
          <a:p>
            <a:pPr algn="ctr">
              <a:defRPr/>
            </a:pPr>
            <a:r>
              <a:rPr lang="en-US" altLang="ja-JP" sz="1600" u="none" dirty="0">
                <a:solidFill>
                  <a:schemeClr val="tx1"/>
                </a:solidFill>
                <a:latin typeface="Times New Roman" pitchFamily="18" charset="0"/>
                <a:cs typeface="Times New Roman" pitchFamily="18" charset="0"/>
              </a:rPr>
              <a:t>Benefited area in the downstream</a:t>
            </a:r>
            <a:endParaRPr lang="ja-JP" altLang="en-US" b="0" u="none" dirty="0">
              <a:solidFill>
                <a:schemeClr val="tx1"/>
              </a:solidFill>
              <a:latin typeface="Times New Roman" pitchFamily="18" charset="0"/>
              <a:ea typeface="HGP創英角ｺﾞｼｯｸUB" pitchFamily="50" charset="-128"/>
              <a:cs typeface="+mn-cs"/>
            </a:endParaRPr>
          </a:p>
        </p:txBody>
      </p:sp>
      <p:sp>
        <p:nvSpPr>
          <p:cNvPr id="23574" name="AutoShape 451"/>
          <p:cNvSpPr>
            <a:spLocks noChangeArrowheads="1"/>
          </p:cNvSpPr>
          <p:nvPr/>
        </p:nvSpPr>
        <p:spPr bwMode="auto">
          <a:xfrm>
            <a:off x="3856008" y="4546121"/>
            <a:ext cx="2777705" cy="57797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3973 h 21600"/>
              <a:gd name="T20" fmla="*/ 18748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35" y="0"/>
                </a:moveTo>
                <a:lnTo>
                  <a:pt x="9270" y="7121"/>
                </a:lnTo>
                <a:lnTo>
                  <a:pt x="12122" y="7121"/>
                </a:lnTo>
                <a:lnTo>
                  <a:pt x="12122" y="13966"/>
                </a:lnTo>
                <a:lnTo>
                  <a:pt x="0" y="13966"/>
                </a:lnTo>
                <a:lnTo>
                  <a:pt x="0" y="21600"/>
                </a:lnTo>
                <a:lnTo>
                  <a:pt x="18748" y="21600"/>
                </a:lnTo>
                <a:lnTo>
                  <a:pt x="18748" y="7121"/>
                </a:lnTo>
                <a:lnTo>
                  <a:pt x="21600" y="7121"/>
                </a:lnTo>
                <a:close/>
              </a:path>
            </a:pathLst>
          </a:custGeom>
          <a:solidFill>
            <a:srgbClr val="CC99FF"/>
          </a:solidFill>
          <a:ln w="9525">
            <a:solidFill>
              <a:schemeClr val="tx1"/>
            </a:solidFill>
            <a:miter lim="800000"/>
            <a:headEnd/>
            <a:tailEnd/>
          </a:ln>
        </p:spPr>
        <p:txBody>
          <a:bodyPr wrap="none" anchor="ctr"/>
          <a:lstStyle/>
          <a:p>
            <a:pPr algn="ctr"/>
            <a:r>
              <a:rPr lang="en-US" altLang="ja-JP" sz="1600" u="none" dirty="0">
                <a:solidFill>
                  <a:schemeClr val="bg1"/>
                </a:solidFill>
                <a:latin typeface="+mn-lt"/>
              </a:rPr>
              <a:t>Burden charge</a:t>
            </a:r>
            <a:endParaRPr lang="ja-JP" altLang="en-US" sz="1600" b="0" u="none" dirty="0">
              <a:solidFill>
                <a:schemeClr val="bg1"/>
              </a:solidFill>
              <a:latin typeface="+mn-lt"/>
            </a:endParaRPr>
          </a:p>
        </p:txBody>
      </p:sp>
      <p:sp>
        <p:nvSpPr>
          <p:cNvPr id="23575" name="AutoShape 18"/>
          <p:cNvSpPr>
            <a:spLocks noChangeArrowheads="1"/>
          </p:cNvSpPr>
          <p:nvPr/>
        </p:nvSpPr>
        <p:spPr bwMode="auto">
          <a:xfrm rot="-5400000">
            <a:off x="4020843" y="1305673"/>
            <a:ext cx="664233" cy="164147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4550 h 21600"/>
              <a:gd name="T20" fmla="*/ 19463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84" y="0"/>
                </a:moveTo>
                <a:lnTo>
                  <a:pt x="10968" y="7874"/>
                </a:lnTo>
                <a:lnTo>
                  <a:pt x="13106" y="7874"/>
                </a:lnTo>
                <a:lnTo>
                  <a:pt x="13106" y="14546"/>
                </a:lnTo>
                <a:lnTo>
                  <a:pt x="0" y="14546"/>
                </a:lnTo>
                <a:lnTo>
                  <a:pt x="0" y="21600"/>
                </a:lnTo>
                <a:lnTo>
                  <a:pt x="19462" y="21600"/>
                </a:lnTo>
                <a:lnTo>
                  <a:pt x="19462" y="7874"/>
                </a:lnTo>
                <a:lnTo>
                  <a:pt x="21600" y="7874"/>
                </a:lnTo>
                <a:close/>
              </a:path>
            </a:pathLst>
          </a:custGeom>
          <a:solidFill>
            <a:srgbClr val="CC99FF"/>
          </a:solidFill>
          <a:ln w="9525">
            <a:solidFill>
              <a:schemeClr val="tx1"/>
            </a:solidFill>
            <a:miter lim="800000"/>
            <a:headEnd/>
            <a:tailEnd/>
          </a:ln>
        </p:spPr>
        <p:txBody>
          <a:bodyPr rot="10800000" wrap="none" anchor="ctr"/>
          <a:lstStyle/>
          <a:p>
            <a:endParaRPr lang="ja-JP" altLang="en-US"/>
          </a:p>
        </p:txBody>
      </p:sp>
      <p:sp>
        <p:nvSpPr>
          <p:cNvPr id="23576" name="Text Box 19"/>
          <p:cNvSpPr txBox="1">
            <a:spLocks noChangeArrowheads="1"/>
          </p:cNvSpPr>
          <p:nvPr/>
        </p:nvSpPr>
        <p:spPr bwMode="auto">
          <a:xfrm>
            <a:off x="4073976" y="1828801"/>
            <a:ext cx="1066800" cy="246221"/>
          </a:xfrm>
          <a:prstGeom prst="rect">
            <a:avLst/>
          </a:prstGeom>
          <a:noFill/>
          <a:ln w="9525">
            <a:noFill/>
            <a:miter lim="800000"/>
            <a:headEnd/>
            <a:tailEnd/>
          </a:ln>
        </p:spPr>
        <p:txBody>
          <a:bodyPr wrap="square" lIns="0" tIns="0" rIns="0" bIns="0">
            <a:spAutoFit/>
          </a:bodyPr>
          <a:lstStyle/>
          <a:p>
            <a:pPr>
              <a:spcBef>
                <a:spcPct val="50000"/>
              </a:spcBef>
            </a:pPr>
            <a:r>
              <a:rPr lang="en-US" altLang="ja-JP" sz="1600" u="none" dirty="0">
                <a:solidFill>
                  <a:schemeClr val="bg1"/>
                </a:solidFill>
                <a:latin typeface="+mn-lt"/>
                <a:cs typeface="Times New Roman" pitchFamily="18" charset="0"/>
              </a:rPr>
              <a:t>Subsidy</a:t>
            </a:r>
            <a:endParaRPr lang="ja-JP" altLang="en-US" sz="1600" u="none" dirty="0">
              <a:solidFill>
                <a:schemeClr val="bg1"/>
              </a:solidFill>
              <a:latin typeface="+mn-lt"/>
              <a:cs typeface="Times New Roman" pitchFamily="18" charset="0"/>
            </a:endParaRPr>
          </a:p>
        </p:txBody>
      </p:sp>
      <p:sp>
        <p:nvSpPr>
          <p:cNvPr id="23577" name="AutoShape 452"/>
          <p:cNvSpPr>
            <a:spLocks noChangeArrowheads="1"/>
          </p:cNvSpPr>
          <p:nvPr/>
        </p:nvSpPr>
        <p:spPr bwMode="auto">
          <a:xfrm>
            <a:off x="5367337" y="1850905"/>
            <a:ext cx="2808287" cy="546100"/>
          </a:xfrm>
          <a:prstGeom prst="roundRect">
            <a:avLst>
              <a:gd name="adj" fmla="val 16667"/>
            </a:avLst>
          </a:prstGeom>
          <a:solidFill>
            <a:srgbClr val="CCFF33"/>
          </a:solidFill>
          <a:ln w="9525">
            <a:solidFill>
              <a:schemeClr val="tx1"/>
            </a:solidFill>
            <a:round/>
            <a:headEnd/>
            <a:tailEnd/>
          </a:ln>
        </p:spPr>
        <p:txBody>
          <a:bodyPr wrap="none" anchor="ctr"/>
          <a:lstStyle/>
          <a:p>
            <a:pPr algn="ctr"/>
            <a:r>
              <a:rPr lang="en-US" altLang="ja-JP" sz="1400" u="none" dirty="0" smtClean="0">
                <a:solidFill>
                  <a:schemeClr val="tx1"/>
                </a:solidFill>
                <a:latin typeface="Times New Roman" pitchFamily="18" charset="0"/>
                <a:cs typeface="Times New Roman" pitchFamily="18" charset="0"/>
              </a:rPr>
              <a:t>Projects </a:t>
            </a:r>
            <a:r>
              <a:rPr lang="en-US" altLang="ja-JP" sz="1400" u="none" dirty="0">
                <a:solidFill>
                  <a:schemeClr val="tx1"/>
                </a:solidFill>
                <a:latin typeface="Times New Roman" pitchFamily="18" charset="0"/>
                <a:cs typeface="Times New Roman" pitchFamily="18" charset="0"/>
              </a:rPr>
              <a:t>implemented by </a:t>
            </a:r>
            <a:r>
              <a:rPr lang="en-US" altLang="ja-JP" sz="1400" u="none" dirty="0" smtClean="0">
                <a:solidFill>
                  <a:schemeClr val="tx1"/>
                </a:solidFill>
                <a:latin typeface="Times New Roman" pitchFamily="18" charset="0"/>
                <a:cs typeface="Times New Roman" pitchFamily="18" charset="0"/>
              </a:rPr>
              <a:t>Reservoir </a:t>
            </a:r>
            <a:endParaRPr lang="en-US" altLang="ja-JP" sz="1400" u="none" dirty="0">
              <a:solidFill>
                <a:schemeClr val="tx1"/>
              </a:solidFill>
              <a:latin typeface="Times New Roman" pitchFamily="18" charset="0"/>
              <a:cs typeface="Times New Roman" pitchFamily="18" charset="0"/>
            </a:endParaRPr>
          </a:p>
          <a:p>
            <a:pPr algn="ctr"/>
            <a:r>
              <a:rPr lang="en-US" altLang="ja-JP" sz="1400" u="none" dirty="0" smtClean="0">
                <a:solidFill>
                  <a:schemeClr val="tx1"/>
                </a:solidFill>
                <a:latin typeface="Times New Roman" pitchFamily="18" charset="0"/>
                <a:cs typeface="Times New Roman" pitchFamily="18" charset="0"/>
              </a:rPr>
              <a:t>Area Development Fund</a:t>
            </a:r>
            <a:endParaRPr lang="ja-JP" altLang="en-US" sz="1600" b="0" u="none" dirty="0">
              <a:solidFill>
                <a:schemeClr val="tx1"/>
              </a:solidFill>
              <a:latin typeface="Times New Roman" pitchFamily="18" charset="0"/>
              <a:cs typeface="Times New Roman" pitchFamily="18" charset="0"/>
            </a:endParaRPr>
          </a:p>
        </p:txBody>
      </p:sp>
      <p:sp>
        <p:nvSpPr>
          <p:cNvPr id="23578" name="Text Box 434"/>
          <p:cNvSpPr txBox="1">
            <a:spLocks noChangeArrowheads="1"/>
          </p:cNvSpPr>
          <p:nvPr/>
        </p:nvSpPr>
        <p:spPr bwMode="auto">
          <a:xfrm>
            <a:off x="3730625" y="2591579"/>
            <a:ext cx="5041900" cy="2397125"/>
          </a:xfrm>
          <a:prstGeom prst="rect">
            <a:avLst/>
          </a:prstGeom>
          <a:noFill/>
          <a:ln w="9525">
            <a:noFill/>
            <a:miter lim="800000"/>
            <a:headEnd/>
            <a:tailEnd/>
          </a:ln>
        </p:spPr>
        <p:txBody>
          <a:bodyPr>
            <a:spAutoFit/>
          </a:bodyPr>
          <a:lstStyle/>
          <a:p>
            <a:pPr>
              <a:buFont typeface="Wingdings" pitchFamily="2" charset="2"/>
              <a:buChar char=""/>
              <a:defRPr/>
            </a:pPr>
            <a:r>
              <a:rPr lang="en-US" altLang="ja-JP" sz="1200" u="none" dirty="0">
                <a:solidFill>
                  <a:schemeClr val="tx1"/>
                </a:solidFill>
                <a:latin typeface="Times New Roman" pitchFamily="18" charset="0"/>
                <a:cs typeface="Times New Roman" pitchFamily="18" charset="0"/>
              </a:rPr>
              <a:t>Measures for resettlement of habitation: Arranging an advisor for </a:t>
            </a:r>
          </a:p>
          <a:p>
            <a:pPr>
              <a:defRPr/>
            </a:pPr>
            <a:r>
              <a:rPr lang="en-US" altLang="ja-JP" sz="1200" u="none" dirty="0">
                <a:solidFill>
                  <a:schemeClr val="tx1"/>
                </a:solidFill>
                <a:latin typeface="Times New Roman" pitchFamily="18" charset="0"/>
                <a:cs typeface="Times New Roman" pitchFamily="18" charset="0"/>
              </a:rPr>
              <a:t>    resettlement of habitation; Interest rate subsidy for borrowing costs </a:t>
            </a:r>
          </a:p>
          <a:p>
            <a:pPr>
              <a:defRPr/>
            </a:pPr>
            <a:r>
              <a:rPr lang="en-US" altLang="ja-JP" sz="1200" u="none" dirty="0">
                <a:solidFill>
                  <a:schemeClr val="tx1"/>
                </a:solidFill>
                <a:latin typeface="Times New Roman" pitchFamily="18" charset="0"/>
                <a:cs typeface="Times New Roman" pitchFamily="18" charset="0"/>
              </a:rPr>
              <a:t>    needed for acquisition of substitute land, etc.</a:t>
            </a:r>
            <a:endParaRPr lang="ja-JP" altLang="ja-JP" sz="1200" u="none" dirty="0">
              <a:solidFill>
                <a:schemeClr val="tx1"/>
              </a:solidFill>
              <a:latin typeface="Times New Roman" pitchFamily="18" charset="0"/>
              <a:cs typeface="Times New Roman" pitchFamily="18" charset="0"/>
            </a:endParaRPr>
          </a:p>
          <a:p>
            <a:pPr>
              <a:buFont typeface="Wingdings" pitchFamily="2" charset="2"/>
              <a:buChar char=""/>
              <a:defRPr/>
            </a:pPr>
            <a:r>
              <a:rPr lang="en-US" altLang="ja-JP" sz="1200" u="none" dirty="0">
                <a:solidFill>
                  <a:schemeClr val="tx1"/>
                </a:solidFill>
                <a:latin typeface="Times New Roman" pitchFamily="18" charset="0"/>
                <a:cs typeface="Times New Roman" pitchFamily="18" charset="0"/>
              </a:rPr>
              <a:t>Measures for regional development: Arranging a regional assembly </a:t>
            </a:r>
          </a:p>
          <a:p>
            <a:pPr>
              <a:defRPr/>
            </a:pPr>
            <a:r>
              <a:rPr lang="en-US" altLang="ja-JP" sz="1200" u="none" dirty="0">
                <a:solidFill>
                  <a:schemeClr val="tx1"/>
                </a:solidFill>
                <a:latin typeface="Times New Roman" pitchFamily="18" charset="0"/>
                <a:cs typeface="Times New Roman" pitchFamily="18" charset="0"/>
              </a:rPr>
              <a:t>    hall; arranging bus-stop /sign-board for tourists; reconstructing </a:t>
            </a:r>
          </a:p>
          <a:p>
            <a:pPr>
              <a:defRPr/>
            </a:pPr>
            <a:r>
              <a:rPr lang="en-US" altLang="ja-JP" sz="1200" u="none" dirty="0">
                <a:solidFill>
                  <a:schemeClr val="tx1"/>
                </a:solidFill>
                <a:latin typeface="Times New Roman" pitchFamily="18" charset="0"/>
                <a:cs typeface="Times New Roman" pitchFamily="18" charset="0"/>
              </a:rPr>
              <a:t>    community roads, etc.</a:t>
            </a:r>
            <a:endParaRPr lang="ja-JP" altLang="ja-JP" sz="1200" u="none" dirty="0">
              <a:solidFill>
                <a:schemeClr val="tx1"/>
              </a:solidFill>
              <a:latin typeface="Times New Roman" pitchFamily="18" charset="0"/>
              <a:cs typeface="Times New Roman" pitchFamily="18" charset="0"/>
            </a:endParaRPr>
          </a:p>
          <a:p>
            <a:pPr>
              <a:buFont typeface="Wingdings" pitchFamily="2" charset="2"/>
              <a:buChar char=""/>
              <a:defRPr/>
            </a:pPr>
            <a:r>
              <a:rPr lang="en-US" altLang="ja-JP" sz="1200" u="none" dirty="0">
                <a:solidFill>
                  <a:schemeClr val="tx1"/>
                </a:solidFill>
                <a:latin typeface="Times New Roman" pitchFamily="18" charset="0"/>
                <a:cs typeface="Times New Roman" pitchFamily="18" charset="0"/>
              </a:rPr>
              <a:t>Supporting non-structural (soft) measures:  Regional activity by close </a:t>
            </a:r>
          </a:p>
          <a:p>
            <a:pPr>
              <a:defRPr/>
            </a:pPr>
            <a:r>
              <a:rPr lang="en-US" altLang="ja-JP" sz="1200" u="none" dirty="0">
                <a:solidFill>
                  <a:schemeClr val="tx1"/>
                </a:solidFill>
                <a:latin typeface="Times New Roman" pitchFamily="18" charset="0"/>
                <a:cs typeface="Times New Roman" pitchFamily="18" charset="0"/>
              </a:rPr>
              <a:t>    ties between upstream and downstream; human resources development, </a:t>
            </a:r>
            <a:endParaRPr lang="ja-JP" altLang="ja-JP" sz="1200" u="none" dirty="0">
              <a:solidFill>
                <a:schemeClr val="tx1"/>
              </a:solidFill>
              <a:latin typeface="Times New Roman" pitchFamily="18" charset="0"/>
              <a:cs typeface="Times New Roman" pitchFamily="18" charset="0"/>
            </a:endParaRPr>
          </a:p>
          <a:p>
            <a:pPr>
              <a:buFont typeface="Wingdings" pitchFamily="2" charset="2"/>
              <a:buChar char=""/>
              <a:defRPr/>
            </a:pPr>
            <a:r>
              <a:rPr lang="en-US" altLang="ja-JP" sz="1200" u="none" dirty="0">
                <a:solidFill>
                  <a:schemeClr val="tx1"/>
                </a:solidFill>
                <a:latin typeface="Times New Roman" pitchFamily="18" charset="0"/>
                <a:cs typeface="Times New Roman" pitchFamily="18" charset="0"/>
              </a:rPr>
              <a:t>Development of water source forest: Forest thinning; arranging service </a:t>
            </a:r>
          </a:p>
          <a:p>
            <a:pPr>
              <a:defRPr/>
            </a:pPr>
            <a:r>
              <a:rPr lang="en-US" altLang="ja-JP" sz="1200" u="none" dirty="0">
                <a:solidFill>
                  <a:schemeClr val="tx1"/>
                </a:solidFill>
                <a:latin typeface="Times New Roman" pitchFamily="18" charset="0"/>
                <a:cs typeface="Times New Roman" pitchFamily="18" charset="0"/>
              </a:rPr>
              <a:t>    roads; fostering inheritors of forest industry; dissemination, </a:t>
            </a:r>
          </a:p>
          <a:p>
            <a:pPr>
              <a:defRPr/>
            </a:pPr>
            <a:r>
              <a:rPr lang="en-US" altLang="ja-JP" sz="1200" u="none" dirty="0">
                <a:solidFill>
                  <a:schemeClr val="tx1"/>
                </a:solidFill>
                <a:latin typeface="Times New Roman" pitchFamily="18" charset="0"/>
                <a:cs typeface="Times New Roman" pitchFamily="18" charset="0"/>
              </a:rPr>
              <a:t>    enlightening, etc.  </a:t>
            </a:r>
            <a:endParaRPr lang="ja-JP" altLang="ja-JP" sz="1200" u="none" dirty="0">
              <a:solidFill>
                <a:schemeClr val="tx1"/>
              </a:solidFill>
              <a:latin typeface="Times New Roman" pitchFamily="18" charset="0"/>
              <a:cs typeface="Times New Roman" pitchFamily="18" charset="0"/>
            </a:endParaRPr>
          </a:p>
          <a:p>
            <a:pPr marL="352425" indent="-352425">
              <a:defRPr/>
            </a:pPr>
            <a:endParaRPr lang="ja-JP" altLang="en-US" sz="1400" b="0" u="none" dirty="0">
              <a:solidFill>
                <a:schemeClr val="tx1"/>
              </a:solidFill>
            </a:endParaRPr>
          </a:p>
        </p:txBody>
      </p:sp>
      <p:sp>
        <p:nvSpPr>
          <p:cNvPr id="23579" name="Line 447"/>
          <p:cNvSpPr>
            <a:spLocks noChangeShapeType="1"/>
          </p:cNvSpPr>
          <p:nvPr/>
        </p:nvSpPr>
        <p:spPr bwMode="auto">
          <a:xfrm>
            <a:off x="7340600" y="1887538"/>
            <a:ext cx="0" cy="0"/>
          </a:xfrm>
          <a:prstGeom prst="line">
            <a:avLst/>
          </a:prstGeom>
          <a:noFill/>
          <a:ln w="9525">
            <a:solidFill>
              <a:schemeClr val="tx1"/>
            </a:solidFill>
            <a:round/>
            <a:headEnd/>
            <a:tailEnd type="triangle" w="med" len="med"/>
          </a:ln>
        </p:spPr>
        <p:txBody>
          <a:bodyPr/>
          <a:lstStyle/>
          <a:p>
            <a:endParaRPr lang="ja-JP" altLang="en-US"/>
          </a:p>
        </p:txBody>
      </p:sp>
      <p:sp>
        <p:nvSpPr>
          <p:cNvPr id="23580" name="Text Box 445"/>
          <p:cNvSpPr txBox="1">
            <a:spLocks noChangeArrowheads="1"/>
          </p:cNvSpPr>
          <p:nvPr/>
        </p:nvSpPr>
        <p:spPr bwMode="auto">
          <a:xfrm>
            <a:off x="3645725" y="2415427"/>
            <a:ext cx="5201392" cy="630942"/>
          </a:xfrm>
          <a:prstGeom prst="rect">
            <a:avLst/>
          </a:prstGeom>
          <a:noFill/>
          <a:ln w="9525" algn="ctr">
            <a:noFill/>
            <a:miter lim="800000"/>
            <a:headEnd/>
            <a:tailEnd/>
          </a:ln>
        </p:spPr>
        <p:txBody>
          <a:bodyPr wrap="square">
            <a:spAutoFit/>
          </a:bodyPr>
          <a:lstStyle/>
          <a:p>
            <a:pPr>
              <a:spcBef>
                <a:spcPct val="50000"/>
              </a:spcBef>
            </a:pPr>
            <a:r>
              <a:rPr lang="ja-JP" altLang="en-US" sz="1400" b="0" dirty="0">
                <a:solidFill>
                  <a:srgbClr val="3333FF"/>
                </a:solidFill>
                <a:latin typeface="Arial" pitchFamily="34" charset="0"/>
              </a:rPr>
              <a:t>◆</a:t>
            </a:r>
            <a:r>
              <a:rPr lang="en-US" altLang="ja-JP" sz="1400" dirty="0"/>
              <a:t> </a:t>
            </a:r>
            <a:r>
              <a:rPr lang="en-US" altLang="ja-JP" sz="1200" dirty="0">
                <a:solidFill>
                  <a:srgbClr val="0070C0"/>
                </a:solidFill>
                <a:latin typeface="Times New Roman" pitchFamily="18" charset="0"/>
                <a:cs typeface="Times New Roman" pitchFamily="18" charset="0"/>
              </a:rPr>
              <a:t>Giving </a:t>
            </a:r>
            <a:r>
              <a:rPr lang="en-US" altLang="ja-JP" sz="1200" dirty="0" smtClean="0">
                <a:solidFill>
                  <a:srgbClr val="0070C0"/>
                </a:solidFill>
                <a:latin typeface="Times New Roman" pitchFamily="18" charset="0"/>
                <a:cs typeface="Times New Roman" pitchFamily="18" charset="0"/>
              </a:rPr>
              <a:t>subsidies </a:t>
            </a:r>
            <a:r>
              <a:rPr lang="en-US" altLang="ja-JP" sz="1200" dirty="0">
                <a:solidFill>
                  <a:srgbClr val="0070C0"/>
                </a:solidFill>
                <a:latin typeface="Times New Roman" pitchFamily="18" charset="0"/>
                <a:cs typeface="Times New Roman" pitchFamily="18" charset="0"/>
              </a:rPr>
              <a:t>to municipalities that implement the following project</a:t>
            </a:r>
            <a:endParaRPr lang="ja-JP" altLang="ja-JP" sz="1400" dirty="0"/>
          </a:p>
          <a:p>
            <a:pPr>
              <a:spcBef>
                <a:spcPct val="50000"/>
              </a:spcBef>
            </a:pPr>
            <a:endParaRPr lang="ja-JP" altLang="en-US" sz="1400" b="0" dirty="0">
              <a:solidFill>
                <a:srgbClr val="3333FF"/>
              </a:solidFill>
              <a:latin typeface="Arial" pitchFamily="34" charset="0"/>
            </a:endParaRPr>
          </a:p>
        </p:txBody>
      </p:sp>
      <p:sp>
        <p:nvSpPr>
          <p:cNvPr id="23581" name="テキスト ボックス 54"/>
          <p:cNvSpPr txBox="1">
            <a:spLocks noChangeArrowheads="1"/>
          </p:cNvSpPr>
          <p:nvPr/>
        </p:nvSpPr>
        <p:spPr bwMode="auto">
          <a:xfrm>
            <a:off x="0" y="0"/>
            <a:ext cx="9144000" cy="396875"/>
          </a:xfrm>
          <a:prstGeom prst="rect">
            <a:avLst/>
          </a:prstGeom>
          <a:noFill/>
          <a:ln w="9525">
            <a:noFill/>
            <a:miter lim="800000"/>
            <a:headEnd/>
            <a:tailEnd/>
          </a:ln>
        </p:spPr>
        <p:txBody>
          <a:bodyPr>
            <a:spAutoFit/>
          </a:bodyPr>
          <a:lstStyle/>
          <a:p>
            <a:pPr>
              <a:tabLst>
                <a:tab pos="990600" algn="l"/>
              </a:tabLst>
            </a:pPr>
            <a:r>
              <a:rPr lang="ja-JP" altLang="en-US" sz="2000" b="0" u="none">
                <a:solidFill>
                  <a:schemeClr val="tx1"/>
                </a:solidFill>
                <a:latin typeface="Arial" pitchFamily="34" charset="0"/>
              </a:rPr>
              <a:t>（４）水源地域対策基金の概要と役割の強化</a:t>
            </a:r>
          </a:p>
        </p:txBody>
      </p:sp>
      <p:sp>
        <p:nvSpPr>
          <p:cNvPr id="2" name="テキスト ボックス 54"/>
          <p:cNvSpPr txBox="1">
            <a:spLocks noChangeArrowheads="1"/>
          </p:cNvSpPr>
          <p:nvPr/>
        </p:nvSpPr>
        <p:spPr bwMode="auto">
          <a:xfrm>
            <a:off x="0" y="0"/>
            <a:ext cx="9144000" cy="461963"/>
          </a:xfrm>
          <a:prstGeom prst="rect">
            <a:avLst/>
          </a:prstGeom>
          <a:solidFill>
            <a:srgbClr val="3333FF"/>
          </a:solidFill>
          <a:ln w="9525">
            <a:noFill/>
            <a:miter lim="800000"/>
            <a:headEnd/>
            <a:tailEnd/>
          </a:ln>
        </p:spPr>
        <p:txBody>
          <a:bodyPr>
            <a:spAutoFit/>
          </a:bodyPr>
          <a:lstStyle/>
          <a:p>
            <a:pPr algn="ctr">
              <a:tabLst>
                <a:tab pos="990600" algn="l"/>
              </a:tabLst>
              <a:defRPr/>
            </a:pPr>
            <a:r>
              <a:rPr lang="en-US" altLang="ja-JP" sz="2400" u="none" dirty="0">
                <a:solidFill>
                  <a:schemeClr val="bg1"/>
                </a:solidFill>
                <a:latin typeface="Times New Roman" pitchFamily="18" charset="0"/>
                <a:cs typeface="Times New Roman" pitchFamily="18" charset="0"/>
              </a:rPr>
              <a:t>Outline of </a:t>
            </a:r>
            <a:r>
              <a:rPr lang="en-US" altLang="ja-JP" sz="2400" u="none" dirty="0" smtClean="0">
                <a:solidFill>
                  <a:schemeClr val="bg1"/>
                </a:solidFill>
                <a:latin typeface="Times New Roman" pitchFamily="18" charset="0"/>
                <a:cs typeface="Times New Roman" pitchFamily="18" charset="0"/>
              </a:rPr>
              <a:t>Reservoir Area</a:t>
            </a:r>
            <a:r>
              <a:rPr lang="en-US" altLang="ja-JP" sz="2400" u="none" dirty="0" smtClean="0">
                <a:latin typeface="Times New Roman" pitchFamily="18" charset="0"/>
                <a:cs typeface="Times New Roman" pitchFamily="18" charset="0"/>
              </a:rPr>
              <a:t> </a:t>
            </a:r>
            <a:r>
              <a:rPr lang="en-US" altLang="ja-JP" sz="2400" u="none" dirty="0" smtClean="0">
                <a:solidFill>
                  <a:schemeClr val="bg1"/>
                </a:solidFill>
                <a:latin typeface="Times New Roman" pitchFamily="18" charset="0"/>
                <a:cs typeface="Times New Roman" pitchFamily="18" charset="0"/>
              </a:rPr>
              <a:t>Development Fund</a:t>
            </a:r>
            <a:endParaRPr lang="ja-JP" altLang="en-US" sz="2400" b="0" u="none" dirty="0">
              <a:solidFill>
                <a:schemeClr val="bg1"/>
              </a:solidFill>
              <a:effectLst>
                <a:outerShdw blurRad="38100" dist="38100" dir="2700000" algn="tl">
                  <a:srgbClr val="000000">
                    <a:alpha val="43137"/>
                  </a:srgbClr>
                </a:outerShdw>
              </a:effectLst>
              <a:latin typeface="Times New Roman" pitchFamily="18" charset="0"/>
              <a:ea typeface="HGP創英角ｺﾞｼｯｸUB" pitchFamily="50" charset="-128"/>
              <a:cs typeface="Times New Roman" pitchFamily="18" charset="0"/>
            </a:endParaRPr>
          </a:p>
        </p:txBody>
      </p:sp>
      <p:sp>
        <p:nvSpPr>
          <p:cNvPr id="23583" name="Text Box 19"/>
          <p:cNvSpPr txBox="1">
            <a:spLocks noChangeArrowheads="1"/>
          </p:cNvSpPr>
          <p:nvPr/>
        </p:nvSpPr>
        <p:spPr bwMode="auto">
          <a:xfrm>
            <a:off x="8572500" y="6521450"/>
            <a:ext cx="571500" cy="336550"/>
          </a:xfrm>
          <a:prstGeom prst="rect">
            <a:avLst/>
          </a:prstGeom>
          <a:noFill/>
          <a:ln w="9525" algn="ctr">
            <a:noFill/>
            <a:miter lim="800000"/>
            <a:headEnd/>
            <a:tailEnd/>
          </a:ln>
        </p:spPr>
        <p:txBody>
          <a:bodyPr>
            <a:spAutoFit/>
          </a:bodyPr>
          <a:lstStyle/>
          <a:p>
            <a:pPr algn="ctr">
              <a:spcBef>
                <a:spcPct val="50000"/>
              </a:spcBef>
            </a:pPr>
            <a:r>
              <a:rPr lang="en-US" altLang="ja-JP" sz="1600" b="0" u="none">
                <a:solidFill>
                  <a:schemeClr val="tx1"/>
                </a:solidFill>
              </a:rPr>
              <a:t>21</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9"/>
          <p:cNvSpPr txBox="1">
            <a:spLocks noChangeArrowheads="1"/>
          </p:cNvSpPr>
          <p:nvPr/>
        </p:nvSpPr>
        <p:spPr bwMode="auto">
          <a:xfrm>
            <a:off x="8572500" y="6521450"/>
            <a:ext cx="571500" cy="336550"/>
          </a:xfrm>
          <a:prstGeom prst="rect">
            <a:avLst/>
          </a:prstGeom>
          <a:noFill/>
          <a:ln w="9525" algn="ctr">
            <a:noFill/>
            <a:miter lim="800000"/>
            <a:headEnd/>
            <a:tailEnd/>
          </a:ln>
        </p:spPr>
        <p:txBody>
          <a:bodyPr>
            <a:spAutoFit/>
          </a:bodyPr>
          <a:lstStyle/>
          <a:p>
            <a:pPr algn="ctr">
              <a:spcBef>
                <a:spcPct val="50000"/>
              </a:spcBef>
            </a:pPr>
            <a:r>
              <a:rPr lang="en-US" altLang="ja-JP" sz="1600" b="0" u="none">
                <a:solidFill>
                  <a:schemeClr val="tx1"/>
                </a:solidFill>
              </a:rPr>
              <a:t>22</a:t>
            </a:r>
          </a:p>
        </p:txBody>
      </p:sp>
      <p:sp>
        <p:nvSpPr>
          <p:cNvPr id="24579" name="Text Box 4"/>
          <p:cNvSpPr txBox="1">
            <a:spLocks noChangeArrowheads="1"/>
          </p:cNvSpPr>
          <p:nvPr/>
        </p:nvSpPr>
        <p:spPr bwMode="auto">
          <a:xfrm>
            <a:off x="835025" y="1063625"/>
            <a:ext cx="7680325" cy="4524315"/>
          </a:xfrm>
          <a:prstGeom prst="rect">
            <a:avLst/>
          </a:prstGeom>
          <a:solidFill>
            <a:schemeClr val="bg1"/>
          </a:solidFill>
          <a:ln w="9525" algn="ctr">
            <a:noFill/>
            <a:miter lim="800000"/>
            <a:headEnd/>
            <a:tailEnd/>
          </a:ln>
        </p:spPr>
        <p:txBody>
          <a:bodyPr>
            <a:spAutoFit/>
          </a:bodyPr>
          <a:lstStyle/>
          <a:p>
            <a:pPr marL="514350" indent="-514350">
              <a:buFont typeface="Arial" pitchFamily="34" charset="0"/>
              <a:buAutoNum type="arabicPeriod"/>
            </a:pPr>
            <a:r>
              <a:rPr lang="en-US" altLang="ja-JP" sz="3600" u="none" dirty="0">
                <a:solidFill>
                  <a:srgbClr val="DDDDDD"/>
                </a:solidFill>
                <a:latin typeface="Times New Roman" pitchFamily="18" charset="0"/>
                <a:ea typeface="ＭＳ Ｐゴシック" pitchFamily="50" charset="-128"/>
                <a:cs typeface="Times New Roman" pitchFamily="18" charset="0"/>
              </a:rPr>
              <a:t>What are </a:t>
            </a:r>
            <a:r>
              <a:rPr lang="en-US" altLang="ja-JP" sz="3600" u="none" dirty="0" smtClean="0">
                <a:solidFill>
                  <a:srgbClr val="DDDDDD"/>
                </a:solidFill>
                <a:latin typeface="Times New Roman" pitchFamily="18" charset="0"/>
                <a:ea typeface="ＭＳ Ｐゴシック" pitchFamily="50" charset="-128"/>
                <a:cs typeface="Times New Roman" pitchFamily="18" charset="0"/>
              </a:rPr>
              <a:t>the “Measures </a:t>
            </a:r>
            <a:r>
              <a:rPr lang="en-US" altLang="ja-JP" sz="3600" u="none" dirty="0">
                <a:solidFill>
                  <a:srgbClr val="DDDDDD"/>
                </a:solidFill>
                <a:latin typeface="Times New Roman" pitchFamily="18" charset="0"/>
                <a:ea typeface="ＭＳ Ｐゴシック" pitchFamily="50" charset="-128"/>
                <a:cs typeface="Times New Roman" pitchFamily="18" charset="0"/>
              </a:rPr>
              <a:t>for Reservoir </a:t>
            </a:r>
            <a:r>
              <a:rPr lang="en-US" altLang="ja-JP" sz="3600" u="none" dirty="0" smtClean="0">
                <a:solidFill>
                  <a:srgbClr val="DDDDDD"/>
                </a:solidFill>
                <a:latin typeface="Times New Roman" pitchFamily="18" charset="0"/>
                <a:ea typeface="ＭＳ Ｐゴシック" pitchFamily="50" charset="-128"/>
                <a:cs typeface="Times New Roman" pitchFamily="18" charset="0"/>
              </a:rPr>
              <a:t>Area Development”?</a:t>
            </a:r>
            <a:endParaRPr lang="ja-JP" altLang="ja-JP" sz="3600" u="none" dirty="0">
              <a:solidFill>
                <a:srgbClr val="DDDDDD"/>
              </a:solidFill>
              <a:latin typeface="Times New Roman" pitchFamily="18" charset="0"/>
              <a:ea typeface="ＭＳ Ｐゴシック" pitchFamily="50" charset="-128"/>
              <a:cs typeface="Times New Roman" pitchFamily="18" charset="0"/>
            </a:endParaRPr>
          </a:p>
          <a:p>
            <a:pPr marL="514350" indent="-514350">
              <a:buFont typeface="Arial" pitchFamily="34" charset="0"/>
              <a:buAutoNum type="arabicPeriod"/>
            </a:pPr>
            <a:r>
              <a:rPr lang="en-US" altLang="ja-JP" sz="3600" u="none" dirty="0">
                <a:solidFill>
                  <a:srgbClr val="DDDDDD"/>
                </a:solidFill>
                <a:latin typeface="Times New Roman" pitchFamily="18" charset="0"/>
                <a:ea typeface="ＭＳ Ｐゴシック" pitchFamily="50" charset="-128"/>
                <a:cs typeface="Times New Roman" pitchFamily="18" charset="0"/>
              </a:rPr>
              <a:t>What is the </a:t>
            </a:r>
            <a:r>
              <a:rPr lang="en-US" altLang="ja-JP" sz="3600" u="none" dirty="0" smtClean="0">
                <a:solidFill>
                  <a:srgbClr val="DDDDDD"/>
                </a:solidFill>
                <a:latin typeface="Times New Roman" pitchFamily="18" charset="0"/>
                <a:ea typeface="ＭＳ Ｐゴシック" pitchFamily="50" charset="-128"/>
                <a:cs typeface="Times New Roman" pitchFamily="18" charset="0"/>
              </a:rPr>
              <a:t>“Special Measures Law </a:t>
            </a:r>
            <a:r>
              <a:rPr lang="en-US" altLang="ja-JP" sz="3600" u="none" dirty="0">
                <a:solidFill>
                  <a:srgbClr val="DDDDDD"/>
                </a:solidFill>
                <a:latin typeface="Times New Roman" pitchFamily="18" charset="0"/>
                <a:ea typeface="ＭＳ Ｐゴシック" pitchFamily="50" charset="-128"/>
                <a:cs typeface="Times New Roman" pitchFamily="18" charset="0"/>
              </a:rPr>
              <a:t>for </a:t>
            </a:r>
            <a:r>
              <a:rPr lang="en-US" altLang="ja-JP" sz="3600" u="none" dirty="0" smtClean="0">
                <a:solidFill>
                  <a:srgbClr val="DDDDDD"/>
                </a:solidFill>
                <a:latin typeface="Times New Roman" pitchFamily="18" charset="0"/>
                <a:ea typeface="ＭＳ Ｐゴシック" pitchFamily="50" charset="-128"/>
                <a:cs typeface="Times New Roman" pitchFamily="18" charset="0"/>
              </a:rPr>
              <a:t>Reservoir Area Development”?</a:t>
            </a:r>
            <a:endParaRPr lang="ja-JP" altLang="ja-JP" sz="3600" u="none" dirty="0">
              <a:solidFill>
                <a:srgbClr val="DDDDDD"/>
              </a:solidFill>
              <a:latin typeface="Times New Roman" pitchFamily="18" charset="0"/>
              <a:ea typeface="ＭＳ Ｐゴシック" pitchFamily="50" charset="-128"/>
              <a:cs typeface="Times New Roman" pitchFamily="18" charset="0"/>
            </a:endParaRPr>
          </a:p>
          <a:p>
            <a:pPr marL="514350" indent="-514350">
              <a:buFont typeface="Arial" pitchFamily="34" charset="0"/>
              <a:buAutoNum type="arabicPeriod"/>
            </a:pPr>
            <a:r>
              <a:rPr lang="en-US" altLang="ja-JP" sz="3600" u="none" dirty="0">
                <a:solidFill>
                  <a:srgbClr val="DDDDDD"/>
                </a:solidFill>
                <a:latin typeface="Times New Roman" pitchFamily="18" charset="0"/>
                <a:ea typeface="ＭＳ Ｐゴシック" pitchFamily="50" charset="-128"/>
                <a:cs typeface="Times New Roman" pitchFamily="18" charset="0"/>
              </a:rPr>
              <a:t>Non-structural (Soft) Measure / Community Development</a:t>
            </a:r>
            <a:endParaRPr lang="ja-JP" altLang="ja-JP" sz="3600" u="none" dirty="0">
              <a:solidFill>
                <a:srgbClr val="DDDDDD"/>
              </a:solidFill>
              <a:latin typeface="Times New Roman" pitchFamily="18" charset="0"/>
              <a:ea typeface="ＭＳ Ｐゴシック" pitchFamily="50" charset="-128"/>
              <a:cs typeface="Times New Roman" pitchFamily="18" charset="0"/>
            </a:endParaRPr>
          </a:p>
          <a:p>
            <a:pPr marL="514350" indent="-514350">
              <a:buFont typeface="Arial" pitchFamily="34" charset="0"/>
              <a:buAutoNum type="arabicPeriod"/>
            </a:pPr>
            <a:r>
              <a:rPr lang="en-US" altLang="ja-JP" sz="3600" u="none" dirty="0" smtClean="0">
                <a:solidFill>
                  <a:srgbClr val="DDDDDD"/>
                </a:solidFill>
                <a:latin typeface="Times New Roman" pitchFamily="18" charset="0"/>
                <a:ea typeface="ＭＳ Ｐゴシック" pitchFamily="50" charset="-128"/>
                <a:cs typeface="Times New Roman" pitchFamily="18" charset="0"/>
              </a:rPr>
              <a:t>Reservoir Area Development Fund</a:t>
            </a:r>
            <a:endParaRPr lang="ja-JP" altLang="ja-JP" sz="3600" u="none" dirty="0">
              <a:solidFill>
                <a:srgbClr val="DDDDDD"/>
              </a:solidFill>
              <a:latin typeface="Times New Roman" pitchFamily="18" charset="0"/>
              <a:ea typeface="ＭＳ Ｐゴシック" pitchFamily="50" charset="-128"/>
              <a:cs typeface="Times New Roman" pitchFamily="18" charset="0"/>
            </a:endParaRPr>
          </a:p>
          <a:p>
            <a:pPr marL="514350" indent="-514350">
              <a:buFont typeface="Arial" pitchFamily="34" charset="0"/>
              <a:buAutoNum type="arabicPeriod"/>
            </a:pPr>
            <a:r>
              <a:rPr lang="en-US" altLang="ja-JP" sz="3600" u="none" dirty="0">
                <a:latin typeface="Times New Roman" pitchFamily="18" charset="0"/>
                <a:ea typeface="ＭＳ Ｐゴシック" pitchFamily="50" charset="-128"/>
                <a:cs typeface="Times New Roman" pitchFamily="18" charset="0"/>
              </a:rPr>
              <a:t>National Non-structural Measures</a:t>
            </a:r>
            <a:endParaRPr lang="ja-JP" altLang="en-US" sz="3600" b="0" u="none" dirty="0">
              <a:ea typeface="ＭＳ Ｐゴシック" pitchFamily="50" charset="-128"/>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238125" y="531244"/>
            <a:ext cx="8905875" cy="2123658"/>
          </a:xfrm>
          <a:prstGeom prst="rect">
            <a:avLst/>
          </a:prstGeom>
          <a:noFill/>
          <a:ln w="9525">
            <a:noFill/>
            <a:miter lim="800000"/>
            <a:headEnd/>
            <a:tailEnd/>
          </a:ln>
        </p:spPr>
        <p:txBody>
          <a:bodyPr wrap="square">
            <a:spAutoFit/>
          </a:bodyPr>
          <a:lstStyle/>
          <a:p>
            <a:r>
              <a:rPr lang="en-US" altLang="ja-JP" sz="2400" u="none" dirty="0">
                <a:solidFill>
                  <a:srgbClr val="0070C0"/>
                </a:solidFill>
                <a:latin typeface="Times New Roman" pitchFamily="18" charset="0"/>
                <a:cs typeface="Times New Roman" pitchFamily="18" charset="0"/>
              </a:rPr>
              <a:t>(</a:t>
            </a:r>
            <a:r>
              <a:rPr lang="en-US" altLang="ja-JP" sz="2400" u="none" dirty="0" smtClean="0">
                <a:solidFill>
                  <a:srgbClr val="0070C0"/>
                </a:solidFill>
                <a:latin typeface="Times New Roman" pitchFamily="18" charset="0"/>
                <a:cs typeface="Times New Roman" pitchFamily="18" charset="0"/>
              </a:rPr>
              <a:t>Outline)</a:t>
            </a:r>
            <a:endParaRPr lang="ja-JP" altLang="ja-JP" sz="2400" u="none" dirty="0">
              <a:solidFill>
                <a:srgbClr val="0070C0"/>
              </a:solidFill>
              <a:latin typeface="Times New Roman" pitchFamily="18" charset="0"/>
              <a:cs typeface="Times New Roman" pitchFamily="18" charset="0"/>
            </a:endParaRPr>
          </a:p>
          <a:p>
            <a:r>
              <a:rPr lang="en-US" altLang="ja-JP" u="none" dirty="0">
                <a:solidFill>
                  <a:schemeClr val="tx1"/>
                </a:solidFill>
                <a:latin typeface="Times New Roman" pitchFamily="18" charset="0"/>
                <a:cs typeface="Times New Roman" pitchFamily="18" charset="0"/>
              </a:rPr>
              <a:t>Learning and training on the following knowhow is arranged for the staffs of the municipal governments, who will be engaged in consultancy on resettlement of habitation of residents, whose houses and lands are submerged. </a:t>
            </a:r>
            <a:endParaRPr lang="ja-JP" altLang="ja-JP" u="none" dirty="0">
              <a:solidFill>
                <a:schemeClr val="tx1"/>
              </a:solidFill>
              <a:latin typeface="Times New Roman" pitchFamily="18" charset="0"/>
              <a:cs typeface="Times New Roman" pitchFamily="18" charset="0"/>
            </a:endParaRPr>
          </a:p>
          <a:p>
            <a:r>
              <a:rPr lang="en-US" altLang="ja-JP" u="none" dirty="0">
                <a:solidFill>
                  <a:schemeClr val="tx1"/>
                </a:solidFill>
                <a:latin typeface="Times New Roman" pitchFamily="18" charset="0"/>
                <a:cs typeface="Times New Roman" pitchFamily="18" charset="0"/>
                <a:sym typeface="Wingdings" pitchFamily="2" charset="2"/>
              </a:rPr>
              <a:t> </a:t>
            </a:r>
            <a:r>
              <a:rPr lang="en-US" altLang="ja-JP" u="none" dirty="0">
                <a:solidFill>
                  <a:schemeClr val="tx1"/>
                </a:solidFill>
                <a:latin typeface="Times New Roman" pitchFamily="18" charset="0"/>
                <a:cs typeface="Times New Roman" pitchFamily="18" charset="0"/>
              </a:rPr>
              <a:t>Basic knowledge such as compensation, taxation, etc.</a:t>
            </a:r>
            <a:endParaRPr lang="ja-JP" altLang="ja-JP" u="none" dirty="0">
              <a:solidFill>
                <a:schemeClr val="tx1"/>
              </a:solidFill>
              <a:latin typeface="Times New Roman" pitchFamily="18" charset="0"/>
              <a:cs typeface="Times New Roman" pitchFamily="18" charset="0"/>
            </a:endParaRPr>
          </a:p>
          <a:p>
            <a:r>
              <a:rPr lang="en-US" altLang="ja-JP" u="none" dirty="0">
                <a:solidFill>
                  <a:schemeClr val="tx1"/>
                </a:solidFill>
                <a:latin typeface="Times New Roman" pitchFamily="18" charset="0"/>
                <a:cs typeface="Times New Roman" pitchFamily="18" charset="0"/>
                <a:sym typeface="Wingdings" pitchFamily="2" charset="2"/>
              </a:rPr>
              <a:t> </a:t>
            </a:r>
            <a:r>
              <a:rPr lang="en-US" altLang="ja-JP" u="none" dirty="0">
                <a:solidFill>
                  <a:schemeClr val="tx1"/>
                </a:solidFill>
                <a:latin typeface="Times New Roman" pitchFamily="18" charset="0"/>
                <a:cs typeface="Times New Roman" pitchFamily="18" charset="0"/>
              </a:rPr>
              <a:t>Case examples on consultancy about resettlement of habitation in other regions.</a:t>
            </a:r>
            <a:endParaRPr lang="ja-JP" altLang="ja-JP" u="none" dirty="0">
              <a:solidFill>
                <a:schemeClr val="tx1"/>
              </a:solidFill>
              <a:latin typeface="Times New Roman" pitchFamily="18" charset="0"/>
              <a:cs typeface="Times New Roman" pitchFamily="18" charset="0"/>
            </a:endParaRPr>
          </a:p>
          <a:p>
            <a:r>
              <a:rPr lang="en-US" altLang="ja-JP" u="none" dirty="0">
                <a:solidFill>
                  <a:schemeClr val="tx1"/>
                </a:solidFill>
                <a:latin typeface="Times New Roman" pitchFamily="18" charset="0"/>
                <a:cs typeface="Times New Roman" pitchFamily="18" charset="0"/>
                <a:sym typeface="Wingdings" pitchFamily="2" charset="2"/>
              </a:rPr>
              <a:t> </a:t>
            </a:r>
            <a:r>
              <a:rPr lang="en-US" altLang="ja-JP" u="none" dirty="0">
                <a:solidFill>
                  <a:schemeClr val="tx1"/>
                </a:solidFill>
                <a:latin typeface="Times New Roman" pitchFamily="18" charset="0"/>
                <a:cs typeface="Times New Roman" pitchFamily="18" charset="0"/>
              </a:rPr>
              <a:t>How to deal with issues arisen with the consultancy affairs, etc</a:t>
            </a:r>
            <a:r>
              <a:rPr lang="en-US" altLang="ja-JP" u="none" dirty="0" smtClean="0">
                <a:solidFill>
                  <a:schemeClr val="tx1"/>
                </a:solidFill>
                <a:latin typeface="Times New Roman" pitchFamily="18" charset="0"/>
                <a:cs typeface="Times New Roman" pitchFamily="18" charset="0"/>
              </a:rPr>
              <a:t>.</a:t>
            </a:r>
            <a:endParaRPr lang="ja-JP" altLang="en-US" sz="1600" b="0" u="none" dirty="0">
              <a:solidFill>
                <a:schemeClr val="tx1"/>
              </a:solidFill>
            </a:endParaRPr>
          </a:p>
        </p:txBody>
      </p:sp>
      <p:sp>
        <p:nvSpPr>
          <p:cNvPr id="25603" name="Rectangle 3"/>
          <p:cNvSpPr>
            <a:spLocks noChangeArrowheads="1"/>
          </p:cNvSpPr>
          <p:nvPr/>
        </p:nvSpPr>
        <p:spPr bwMode="auto">
          <a:xfrm>
            <a:off x="181155" y="2995733"/>
            <a:ext cx="4610429" cy="3231654"/>
          </a:xfrm>
          <a:prstGeom prst="rect">
            <a:avLst/>
          </a:prstGeom>
          <a:noFill/>
          <a:ln w="9525">
            <a:noFill/>
            <a:miter lim="800000"/>
            <a:headEnd/>
            <a:tailEnd/>
          </a:ln>
        </p:spPr>
        <p:txBody>
          <a:bodyPr wrap="square">
            <a:spAutoFit/>
          </a:bodyPr>
          <a:lstStyle/>
          <a:p>
            <a:r>
              <a:rPr lang="en-US" altLang="ja-JP" sz="2400" u="none" dirty="0" smtClean="0">
                <a:solidFill>
                  <a:srgbClr val="0070C0"/>
                </a:solidFill>
                <a:latin typeface="Times New Roman" pitchFamily="18" charset="0"/>
                <a:cs typeface="Times New Roman" pitchFamily="18" charset="0"/>
              </a:rPr>
              <a:t>(Curriculum)</a:t>
            </a:r>
            <a:endParaRPr lang="ja-JP" altLang="ja-JP" sz="2400" u="none" dirty="0">
              <a:solidFill>
                <a:srgbClr val="0070C0"/>
              </a:solidFill>
              <a:latin typeface="Times New Roman" pitchFamily="18" charset="0"/>
              <a:cs typeface="Times New Roman" pitchFamily="18" charset="0"/>
            </a:endParaRPr>
          </a:p>
          <a:p>
            <a:pPr marL="361950" indent="-361950"/>
            <a:r>
              <a:rPr lang="en-US" altLang="ja-JP" sz="1600" u="none" dirty="0">
                <a:solidFill>
                  <a:schemeClr val="tx1"/>
                </a:solidFill>
                <a:latin typeface="Times New Roman" pitchFamily="18" charset="0"/>
                <a:cs typeface="Times New Roman" pitchFamily="18" charset="0"/>
                <a:sym typeface="Symbol" pitchFamily="18" charset="2"/>
              </a:rPr>
              <a:t>     </a:t>
            </a:r>
            <a:r>
              <a:rPr lang="en-US" altLang="ja-JP" u="none" dirty="0">
                <a:solidFill>
                  <a:schemeClr val="tx1"/>
                </a:solidFill>
                <a:latin typeface="Times New Roman" pitchFamily="18" charset="0"/>
                <a:cs typeface="Times New Roman" pitchFamily="18" charset="0"/>
              </a:rPr>
              <a:t>Current state of the </a:t>
            </a:r>
            <a:r>
              <a:rPr lang="en-US" altLang="ja-JP" u="none" dirty="0" smtClean="0">
                <a:solidFill>
                  <a:schemeClr val="tx1"/>
                </a:solidFill>
                <a:latin typeface="Times New Roman" pitchFamily="18" charset="0"/>
                <a:cs typeface="Times New Roman" pitchFamily="18" charset="0"/>
              </a:rPr>
              <a:t>Measures for Reservoir Area Development.</a:t>
            </a:r>
            <a:endParaRPr lang="ja-JP" altLang="ja-JP" u="none" dirty="0">
              <a:solidFill>
                <a:schemeClr val="tx1"/>
              </a:solidFill>
              <a:latin typeface="Times New Roman" pitchFamily="18" charset="0"/>
              <a:cs typeface="Times New Roman" pitchFamily="18" charset="0"/>
            </a:endParaRPr>
          </a:p>
          <a:p>
            <a:pPr marL="361950" indent="-361950"/>
            <a:r>
              <a:rPr lang="en-US" altLang="ja-JP" u="none" dirty="0">
                <a:solidFill>
                  <a:schemeClr val="tx1"/>
                </a:solidFill>
                <a:latin typeface="Times New Roman" pitchFamily="18" charset="0"/>
                <a:cs typeface="Times New Roman" pitchFamily="18" charset="0"/>
              </a:rPr>
              <a:t>    </a:t>
            </a:r>
            <a:r>
              <a:rPr lang="en-US" altLang="ja-JP" u="none" dirty="0">
                <a:solidFill>
                  <a:schemeClr val="tx1"/>
                </a:solidFill>
                <a:latin typeface="Times New Roman" pitchFamily="18" charset="0"/>
                <a:cs typeface="Times New Roman" pitchFamily="18" charset="0"/>
                <a:sym typeface="Symbol" pitchFamily="18" charset="2"/>
              </a:rPr>
              <a:t> </a:t>
            </a:r>
            <a:r>
              <a:rPr lang="en-US" altLang="ja-JP" u="none" dirty="0">
                <a:solidFill>
                  <a:schemeClr val="tx1"/>
                </a:solidFill>
                <a:latin typeface="Times New Roman" pitchFamily="18" charset="0"/>
                <a:cs typeface="Times New Roman" pitchFamily="18" charset="0"/>
              </a:rPr>
              <a:t>Tax system related to real estates.</a:t>
            </a:r>
            <a:endParaRPr lang="ja-JP" altLang="ja-JP" u="none" dirty="0">
              <a:solidFill>
                <a:schemeClr val="tx1"/>
              </a:solidFill>
              <a:latin typeface="Times New Roman" pitchFamily="18" charset="0"/>
              <a:cs typeface="Times New Roman" pitchFamily="18" charset="0"/>
            </a:endParaRPr>
          </a:p>
          <a:p>
            <a:pPr marL="361950" indent="-361950"/>
            <a:r>
              <a:rPr lang="en-US" altLang="ja-JP" u="none" dirty="0">
                <a:solidFill>
                  <a:schemeClr val="tx1"/>
                </a:solidFill>
                <a:latin typeface="Times New Roman" pitchFamily="18" charset="0"/>
                <a:cs typeface="Times New Roman" pitchFamily="18" charset="0"/>
              </a:rPr>
              <a:t>    </a:t>
            </a:r>
            <a:r>
              <a:rPr lang="en-US" altLang="ja-JP" u="none" dirty="0">
                <a:solidFill>
                  <a:schemeClr val="tx1"/>
                </a:solidFill>
                <a:latin typeface="Times New Roman" pitchFamily="18" charset="0"/>
                <a:cs typeface="Times New Roman" pitchFamily="18" charset="0"/>
                <a:sym typeface="Symbol" pitchFamily="18" charset="2"/>
              </a:rPr>
              <a:t> </a:t>
            </a:r>
            <a:r>
              <a:rPr lang="en-US" altLang="ja-JP" u="none" dirty="0">
                <a:solidFill>
                  <a:schemeClr val="tx1"/>
                </a:solidFill>
                <a:latin typeface="Times New Roman" pitchFamily="18" charset="0"/>
                <a:cs typeface="Times New Roman" pitchFamily="18" charset="0"/>
              </a:rPr>
              <a:t>Outline of compensation and case examples.</a:t>
            </a:r>
            <a:endParaRPr lang="ja-JP" altLang="ja-JP" u="none" dirty="0">
              <a:solidFill>
                <a:schemeClr val="tx1"/>
              </a:solidFill>
              <a:latin typeface="Times New Roman" pitchFamily="18" charset="0"/>
              <a:cs typeface="Times New Roman" pitchFamily="18" charset="0"/>
            </a:endParaRPr>
          </a:p>
          <a:p>
            <a:pPr marL="361950" indent="-361950"/>
            <a:r>
              <a:rPr lang="en-US" altLang="ja-JP" u="none" dirty="0">
                <a:solidFill>
                  <a:schemeClr val="tx1"/>
                </a:solidFill>
                <a:latin typeface="Times New Roman" pitchFamily="18" charset="0"/>
                <a:cs typeface="Times New Roman" pitchFamily="18" charset="0"/>
              </a:rPr>
              <a:t>    </a:t>
            </a:r>
            <a:r>
              <a:rPr lang="en-US" altLang="ja-JP" u="none" dirty="0">
                <a:solidFill>
                  <a:schemeClr val="tx1"/>
                </a:solidFill>
                <a:latin typeface="Times New Roman" pitchFamily="18" charset="0"/>
                <a:cs typeface="Times New Roman" pitchFamily="18" charset="0"/>
                <a:sym typeface="Symbol" pitchFamily="18" charset="2"/>
              </a:rPr>
              <a:t> </a:t>
            </a:r>
            <a:r>
              <a:rPr lang="en-US" altLang="ja-JP" u="none" dirty="0">
                <a:solidFill>
                  <a:schemeClr val="tx1"/>
                </a:solidFill>
                <a:latin typeface="Times New Roman" pitchFamily="18" charset="0"/>
                <a:cs typeface="Times New Roman" pitchFamily="18" charset="0"/>
              </a:rPr>
              <a:t>How to deal with residents who have to move </a:t>
            </a:r>
            <a:r>
              <a:rPr lang="en-US" altLang="ja-JP" u="none" dirty="0" smtClean="0">
                <a:solidFill>
                  <a:schemeClr val="tx1"/>
                </a:solidFill>
                <a:latin typeface="Times New Roman" pitchFamily="18" charset="0"/>
                <a:cs typeface="Times New Roman" pitchFamily="18" charset="0"/>
              </a:rPr>
              <a:t>because </a:t>
            </a:r>
            <a:r>
              <a:rPr lang="en-US" altLang="ja-JP" u="none" dirty="0">
                <a:solidFill>
                  <a:schemeClr val="tx1"/>
                </a:solidFill>
                <a:latin typeface="Times New Roman" pitchFamily="18" charset="0"/>
                <a:cs typeface="Times New Roman" pitchFamily="18" charset="0"/>
              </a:rPr>
              <a:t>their houses and lands </a:t>
            </a:r>
            <a:r>
              <a:rPr lang="en-US" altLang="ja-JP" u="none" dirty="0" smtClean="0">
                <a:solidFill>
                  <a:schemeClr val="tx1"/>
                </a:solidFill>
                <a:latin typeface="Times New Roman" pitchFamily="18" charset="0"/>
                <a:cs typeface="Times New Roman" pitchFamily="18" charset="0"/>
              </a:rPr>
              <a:t>will be submerged</a:t>
            </a:r>
            <a:r>
              <a:rPr lang="en-US" altLang="ja-JP" u="none" dirty="0">
                <a:solidFill>
                  <a:schemeClr val="tx1"/>
                </a:solidFill>
                <a:latin typeface="Times New Roman" pitchFamily="18" charset="0"/>
                <a:cs typeface="Times New Roman" pitchFamily="18" charset="0"/>
              </a:rPr>
              <a:t>.</a:t>
            </a:r>
            <a:endParaRPr lang="ja-JP" altLang="ja-JP" u="none" dirty="0">
              <a:solidFill>
                <a:schemeClr val="tx1"/>
              </a:solidFill>
              <a:latin typeface="Times New Roman" pitchFamily="18" charset="0"/>
              <a:cs typeface="Times New Roman" pitchFamily="18" charset="0"/>
            </a:endParaRPr>
          </a:p>
          <a:p>
            <a:pPr marL="361950" indent="-361950"/>
            <a:r>
              <a:rPr lang="en-US" altLang="ja-JP" u="none" dirty="0">
                <a:solidFill>
                  <a:schemeClr val="tx1"/>
                </a:solidFill>
                <a:latin typeface="Times New Roman" pitchFamily="18" charset="0"/>
                <a:cs typeface="Times New Roman" pitchFamily="18" charset="0"/>
              </a:rPr>
              <a:t>    </a:t>
            </a:r>
            <a:r>
              <a:rPr lang="en-US" altLang="ja-JP" u="none" dirty="0">
                <a:solidFill>
                  <a:schemeClr val="tx1"/>
                </a:solidFill>
                <a:latin typeface="Times New Roman" pitchFamily="18" charset="0"/>
                <a:cs typeface="Times New Roman" pitchFamily="18" charset="0"/>
                <a:sym typeface="Symbol" pitchFamily="18" charset="2"/>
              </a:rPr>
              <a:t> </a:t>
            </a:r>
            <a:r>
              <a:rPr lang="en-US" altLang="ja-JP" u="none" dirty="0" smtClean="0">
                <a:solidFill>
                  <a:schemeClr val="tx1"/>
                </a:solidFill>
                <a:latin typeface="Times New Roman" pitchFamily="18" charset="0"/>
                <a:cs typeface="Times New Roman" pitchFamily="18" charset="0"/>
                <a:sym typeface="Symbol" pitchFamily="18" charset="2"/>
              </a:rPr>
              <a:t>Exchange of o</a:t>
            </a:r>
            <a:r>
              <a:rPr lang="en-US" altLang="ja-JP" u="none" dirty="0" smtClean="0">
                <a:solidFill>
                  <a:schemeClr val="tx1"/>
                </a:solidFill>
                <a:latin typeface="Times New Roman" pitchFamily="18" charset="0"/>
                <a:cs typeface="Times New Roman" pitchFamily="18" charset="0"/>
              </a:rPr>
              <a:t>pinion on </a:t>
            </a:r>
            <a:r>
              <a:rPr lang="en-US" altLang="ja-JP" u="none" dirty="0">
                <a:solidFill>
                  <a:schemeClr val="tx1"/>
                </a:solidFill>
                <a:latin typeface="Times New Roman" pitchFamily="18" charset="0"/>
                <a:cs typeface="Times New Roman" pitchFamily="18" charset="0"/>
              </a:rPr>
              <a:t>consultancy for </a:t>
            </a:r>
          </a:p>
          <a:p>
            <a:pPr marL="361950" indent="-361950"/>
            <a:r>
              <a:rPr lang="en-US" altLang="ja-JP" u="none" dirty="0">
                <a:solidFill>
                  <a:schemeClr val="tx1"/>
                </a:solidFill>
                <a:latin typeface="Times New Roman" pitchFamily="18" charset="0"/>
                <a:cs typeface="Times New Roman" pitchFamily="18" charset="0"/>
              </a:rPr>
              <a:t>       resettlement of habitation</a:t>
            </a:r>
            <a:r>
              <a:rPr lang="en-US" altLang="ja-JP" dirty="0">
                <a:solidFill>
                  <a:schemeClr val="tx1"/>
                </a:solidFill>
                <a:latin typeface="Times New Roman" pitchFamily="18" charset="0"/>
                <a:cs typeface="Times New Roman" pitchFamily="18" charset="0"/>
              </a:rPr>
              <a:t>.</a:t>
            </a:r>
            <a:endParaRPr lang="ja-JP" altLang="en-US" b="0" u="none" dirty="0">
              <a:solidFill>
                <a:schemeClr val="tx1"/>
              </a:solidFill>
              <a:latin typeface="Arial" pitchFamily="34" charset="0"/>
            </a:endParaRPr>
          </a:p>
        </p:txBody>
      </p:sp>
      <p:sp>
        <p:nvSpPr>
          <p:cNvPr id="7172" name="テキスト ボックス 2"/>
          <p:cNvSpPr txBox="1">
            <a:spLocks noChangeArrowheads="1"/>
          </p:cNvSpPr>
          <p:nvPr/>
        </p:nvSpPr>
        <p:spPr bwMode="auto">
          <a:xfrm>
            <a:off x="0" y="0"/>
            <a:ext cx="9144000" cy="400050"/>
          </a:xfrm>
          <a:prstGeom prst="rect">
            <a:avLst/>
          </a:prstGeom>
          <a:solidFill>
            <a:srgbClr val="3333FF"/>
          </a:solidFill>
          <a:ln w="9525">
            <a:noFill/>
            <a:miter lim="800000"/>
            <a:headEnd/>
            <a:tailEnd/>
          </a:ln>
        </p:spPr>
        <p:txBody>
          <a:bodyPr>
            <a:spAutoFit/>
          </a:bodyPr>
          <a:lstStyle/>
          <a:p>
            <a:pPr algn="ctr">
              <a:defRPr/>
            </a:pPr>
            <a:r>
              <a:rPr lang="en-US" altLang="ja-JP" sz="2000" u="none" dirty="0">
                <a:solidFill>
                  <a:schemeClr val="bg1"/>
                </a:solidFill>
                <a:latin typeface="Times New Roman" pitchFamily="18" charset="0"/>
                <a:cs typeface="Times New Roman" pitchFamily="18" charset="0"/>
              </a:rPr>
              <a:t>Implementation of Training of an Advisor for Resettlement of Habitation (1990 ~)</a:t>
            </a:r>
            <a:endParaRPr lang="ja-JP" altLang="en-US" sz="2400" b="0" u="none" dirty="0">
              <a:solidFill>
                <a:schemeClr val="bg1"/>
              </a:solidFill>
              <a:effectLst>
                <a:outerShdw blurRad="38100" dist="38100" dir="2700000" algn="tl">
                  <a:srgbClr val="000000">
                    <a:alpha val="43137"/>
                  </a:srgbClr>
                </a:outerShdw>
              </a:effectLst>
              <a:latin typeface="Arial" charset="0"/>
              <a:ea typeface="HGP創英角ｺﾞｼｯｸUB" pitchFamily="50" charset="-128"/>
              <a:cs typeface="+mn-cs"/>
            </a:endParaRPr>
          </a:p>
        </p:txBody>
      </p:sp>
      <p:sp>
        <p:nvSpPr>
          <p:cNvPr id="25605" name="Text Box 6"/>
          <p:cNvSpPr txBox="1">
            <a:spLocks noChangeArrowheads="1"/>
          </p:cNvSpPr>
          <p:nvPr/>
        </p:nvSpPr>
        <p:spPr bwMode="auto">
          <a:xfrm>
            <a:off x="8489950" y="6492875"/>
            <a:ext cx="654050" cy="336550"/>
          </a:xfrm>
          <a:prstGeom prst="rect">
            <a:avLst/>
          </a:prstGeom>
          <a:noFill/>
          <a:ln w="9525" algn="ctr">
            <a:noFill/>
            <a:miter lim="800000"/>
            <a:headEnd/>
            <a:tailEnd/>
          </a:ln>
        </p:spPr>
        <p:txBody>
          <a:bodyPr>
            <a:spAutoFit/>
          </a:bodyPr>
          <a:lstStyle/>
          <a:p>
            <a:pPr algn="ctr">
              <a:spcBef>
                <a:spcPct val="50000"/>
              </a:spcBef>
            </a:pPr>
            <a:endParaRPr lang="ja-JP" altLang="en-US" sz="1600" b="0" u="none">
              <a:solidFill>
                <a:schemeClr val="tx1"/>
              </a:solidFill>
            </a:endParaRPr>
          </a:p>
        </p:txBody>
      </p:sp>
      <p:pic>
        <p:nvPicPr>
          <p:cNvPr id="25606" name="Picture 6"/>
          <p:cNvPicPr>
            <a:picLocks noChangeAspect="1" noChangeArrowheads="1"/>
          </p:cNvPicPr>
          <p:nvPr/>
        </p:nvPicPr>
        <p:blipFill>
          <a:blip r:embed="rId3" cstate="print"/>
          <a:srcRect/>
          <a:stretch>
            <a:fillRect/>
          </a:stretch>
        </p:blipFill>
        <p:spPr bwMode="auto">
          <a:xfrm>
            <a:off x="4818212" y="3409801"/>
            <a:ext cx="4216400" cy="2852737"/>
          </a:xfrm>
          <a:prstGeom prst="rect">
            <a:avLst/>
          </a:prstGeom>
          <a:noFill/>
          <a:ln w="9525" algn="ctr">
            <a:noFill/>
            <a:miter lim="800000"/>
            <a:headEnd/>
            <a:tailEnd/>
          </a:ln>
        </p:spPr>
      </p:pic>
      <p:sp>
        <p:nvSpPr>
          <p:cNvPr id="25607" name="Text Box 19"/>
          <p:cNvSpPr txBox="1">
            <a:spLocks noChangeArrowheads="1"/>
          </p:cNvSpPr>
          <p:nvPr/>
        </p:nvSpPr>
        <p:spPr bwMode="auto">
          <a:xfrm>
            <a:off x="8572500" y="6521450"/>
            <a:ext cx="571500" cy="336550"/>
          </a:xfrm>
          <a:prstGeom prst="rect">
            <a:avLst/>
          </a:prstGeom>
          <a:noFill/>
          <a:ln w="9525" algn="ctr">
            <a:noFill/>
            <a:miter lim="800000"/>
            <a:headEnd/>
            <a:tailEnd/>
          </a:ln>
        </p:spPr>
        <p:txBody>
          <a:bodyPr>
            <a:spAutoFit/>
          </a:bodyPr>
          <a:lstStyle/>
          <a:p>
            <a:pPr algn="ctr">
              <a:spcBef>
                <a:spcPct val="50000"/>
              </a:spcBef>
            </a:pPr>
            <a:r>
              <a:rPr lang="en-US" altLang="ja-JP" sz="1600" b="0" u="none">
                <a:solidFill>
                  <a:schemeClr val="tx1"/>
                </a:solidFill>
              </a:rPr>
              <a:t>23</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179389" y="1050925"/>
            <a:ext cx="8248620" cy="1015663"/>
          </a:xfrm>
          <a:prstGeom prst="rect">
            <a:avLst/>
          </a:prstGeom>
          <a:noFill/>
          <a:ln w="9525">
            <a:noFill/>
            <a:miter lim="800000"/>
            <a:headEnd/>
            <a:tailEnd/>
          </a:ln>
        </p:spPr>
        <p:txBody>
          <a:bodyPr wrap="square">
            <a:spAutoFit/>
          </a:bodyPr>
          <a:lstStyle/>
          <a:p>
            <a:r>
              <a:rPr lang="en-US" altLang="ja-JP" sz="2400" u="none" dirty="0">
                <a:solidFill>
                  <a:srgbClr val="0070C0"/>
                </a:solidFill>
                <a:latin typeface="Times New Roman" pitchFamily="18" charset="0"/>
                <a:cs typeface="Times New Roman" pitchFamily="18" charset="0"/>
              </a:rPr>
              <a:t>(</a:t>
            </a:r>
            <a:r>
              <a:rPr lang="en-US" altLang="ja-JP" sz="2400" u="none" dirty="0" smtClean="0">
                <a:solidFill>
                  <a:srgbClr val="0070C0"/>
                </a:solidFill>
                <a:latin typeface="Times New Roman" pitchFamily="18" charset="0"/>
                <a:cs typeface="Times New Roman" pitchFamily="18" charset="0"/>
              </a:rPr>
              <a:t>Outline)</a:t>
            </a:r>
            <a:endParaRPr lang="ja-JP" altLang="ja-JP" sz="2400" u="none" dirty="0">
              <a:solidFill>
                <a:srgbClr val="0070C0"/>
              </a:solidFill>
              <a:latin typeface="Times New Roman" pitchFamily="18" charset="0"/>
              <a:cs typeface="Times New Roman" pitchFamily="18" charset="0"/>
            </a:endParaRPr>
          </a:p>
          <a:p>
            <a:r>
              <a:rPr lang="en-US" altLang="ja-JP" u="none" dirty="0">
                <a:solidFill>
                  <a:schemeClr val="tx1"/>
                </a:solidFill>
                <a:latin typeface="Times New Roman" pitchFamily="18" charset="0"/>
                <a:cs typeface="Times New Roman" pitchFamily="18" charset="0"/>
              </a:rPr>
              <a:t>Training of the regional leader intended for the staffs of the municipal governments as well as those of NPOs in the </a:t>
            </a:r>
            <a:r>
              <a:rPr lang="en-US" altLang="ja-JP" u="none" dirty="0" smtClean="0">
                <a:solidFill>
                  <a:schemeClr val="tx1"/>
                </a:solidFill>
                <a:latin typeface="Times New Roman" pitchFamily="18" charset="0"/>
                <a:cs typeface="Times New Roman" pitchFamily="18" charset="0"/>
              </a:rPr>
              <a:t>reservoir </a:t>
            </a:r>
            <a:r>
              <a:rPr lang="en-US" altLang="ja-JP" u="none" dirty="0">
                <a:solidFill>
                  <a:schemeClr val="tx1"/>
                </a:solidFill>
                <a:latin typeface="Times New Roman" pitchFamily="18" charset="0"/>
                <a:cs typeface="Times New Roman" pitchFamily="18" charset="0"/>
              </a:rPr>
              <a:t>areas</a:t>
            </a:r>
            <a:r>
              <a:rPr lang="en-US" altLang="ja-JP" u="none" dirty="0" smtClean="0">
                <a:solidFill>
                  <a:schemeClr val="tx1"/>
                </a:solidFill>
                <a:latin typeface="Times New Roman" pitchFamily="18" charset="0"/>
                <a:cs typeface="Times New Roman" pitchFamily="18" charset="0"/>
              </a:rPr>
              <a:t>.</a:t>
            </a:r>
            <a:endParaRPr lang="ja-JP" altLang="ja-JP" u="none" dirty="0">
              <a:solidFill>
                <a:schemeClr val="tx1"/>
              </a:solidFill>
              <a:latin typeface="Times New Roman" pitchFamily="18" charset="0"/>
              <a:cs typeface="Times New Roman" pitchFamily="18" charset="0"/>
            </a:endParaRPr>
          </a:p>
        </p:txBody>
      </p:sp>
      <p:sp>
        <p:nvSpPr>
          <p:cNvPr id="26627" name="Rectangle 3"/>
          <p:cNvSpPr>
            <a:spLocks noChangeArrowheads="1"/>
          </p:cNvSpPr>
          <p:nvPr/>
        </p:nvSpPr>
        <p:spPr bwMode="auto">
          <a:xfrm>
            <a:off x="171481" y="2209711"/>
            <a:ext cx="7435850" cy="1015663"/>
          </a:xfrm>
          <a:prstGeom prst="rect">
            <a:avLst/>
          </a:prstGeom>
          <a:noFill/>
          <a:ln w="9525">
            <a:noFill/>
            <a:miter lim="800000"/>
            <a:headEnd/>
            <a:tailEnd/>
          </a:ln>
        </p:spPr>
        <p:txBody>
          <a:bodyPr>
            <a:spAutoFit/>
          </a:bodyPr>
          <a:lstStyle/>
          <a:p>
            <a:pPr marL="174625" indent="-174625"/>
            <a:r>
              <a:rPr lang="en-US" altLang="ja-JP" sz="2400" u="none" dirty="0">
                <a:solidFill>
                  <a:srgbClr val="0070C0"/>
                </a:solidFill>
                <a:latin typeface="Times New Roman" pitchFamily="18" charset="0"/>
                <a:cs typeface="Times New Roman" pitchFamily="18" charset="0"/>
              </a:rPr>
              <a:t>(</a:t>
            </a:r>
            <a:r>
              <a:rPr lang="en-US" altLang="ja-JP" sz="2400" u="none" dirty="0" smtClean="0">
                <a:solidFill>
                  <a:srgbClr val="0070C0"/>
                </a:solidFill>
                <a:latin typeface="Times New Roman" pitchFamily="18" charset="0"/>
                <a:cs typeface="Times New Roman" pitchFamily="18" charset="0"/>
              </a:rPr>
              <a:t>Curriculum)</a:t>
            </a:r>
          </a:p>
          <a:p>
            <a:r>
              <a:rPr lang="en-US" altLang="ja-JP" u="none" dirty="0" smtClean="0">
                <a:solidFill>
                  <a:schemeClr val="tx1"/>
                </a:solidFill>
                <a:latin typeface="Times New Roman" pitchFamily="18" charset="0"/>
                <a:cs typeface="Times New Roman" pitchFamily="18" charset="0"/>
              </a:rPr>
              <a:t>Presentation</a:t>
            </a:r>
            <a:r>
              <a:rPr lang="en-US" altLang="ja-JP" u="none" dirty="0">
                <a:solidFill>
                  <a:schemeClr val="tx1"/>
                </a:solidFill>
                <a:latin typeface="Times New Roman" pitchFamily="18" charset="0"/>
                <a:cs typeface="Times New Roman" pitchFamily="18" charset="0"/>
              </a:rPr>
              <a:t>, discussion and advice on the issues in the regions, to </a:t>
            </a:r>
            <a:r>
              <a:rPr lang="en-US" altLang="ja-JP" u="none" dirty="0" smtClean="0">
                <a:solidFill>
                  <a:schemeClr val="tx1"/>
                </a:solidFill>
                <a:latin typeface="Times New Roman" pitchFamily="18" charset="0"/>
                <a:cs typeface="Times New Roman" pitchFamily="18" charset="0"/>
              </a:rPr>
              <a:t>which </a:t>
            </a:r>
            <a:r>
              <a:rPr lang="en-US" altLang="ja-JP" u="none" dirty="0">
                <a:solidFill>
                  <a:schemeClr val="tx1"/>
                </a:solidFill>
                <a:latin typeface="Times New Roman" pitchFamily="18" charset="0"/>
                <a:cs typeface="Times New Roman" pitchFamily="18" charset="0"/>
              </a:rPr>
              <a:t>the participants are belonging, and the solution of them.</a:t>
            </a:r>
            <a:r>
              <a:rPr lang="ja-JP" altLang="en-US" b="0" u="none" dirty="0">
                <a:solidFill>
                  <a:schemeClr val="tx1"/>
                </a:solidFill>
                <a:latin typeface="Times New Roman" pitchFamily="18" charset="0"/>
                <a:cs typeface="Times New Roman" pitchFamily="18" charset="0"/>
              </a:rPr>
              <a:t>　　　</a:t>
            </a:r>
            <a:r>
              <a:rPr lang="ja-JP" altLang="en-US" sz="1600" b="0" u="none" dirty="0">
                <a:solidFill>
                  <a:schemeClr val="tx1"/>
                </a:solidFill>
              </a:rPr>
              <a:t>　　</a:t>
            </a:r>
          </a:p>
        </p:txBody>
      </p:sp>
      <p:sp>
        <p:nvSpPr>
          <p:cNvPr id="10244" name="テキスト ボックス 2"/>
          <p:cNvSpPr txBox="1">
            <a:spLocks noChangeArrowheads="1"/>
          </p:cNvSpPr>
          <p:nvPr/>
        </p:nvSpPr>
        <p:spPr bwMode="auto">
          <a:xfrm>
            <a:off x="0" y="0"/>
            <a:ext cx="9144000" cy="708025"/>
          </a:xfrm>
          <a:prstGeom prst="rect">
            <a:avLst/>
          </a:prstGeom>
          <a:solidFill>
            <a:srgbClr val="3333FF"/>
          </a:solidFill>
          <a:ln w="9525">
            <a:noFill/>
            <a:miter lim="800000"/>
            <a:headEnd/>
            <a:tailEnd/>
          </a:ln>
        </p:spPr>
        <p:txBody>
          <a:bodyPr>
            <a:spAutoFit/>
          </a:bodyPr>
          <a:lstStyle/>
          <a:p>
            <a:pPr algn="ctr">
              <a:defRPr/>
            </a:pPr>
            <a:r>
              <a:rPr lang="en-US" altLang="ja-JP" sz="2000" u="none" dirty="0">
                <a:solidFill>
                  <a:schemeClr val="bg1"/>
                </a:solidFill>
                <a:latin typeface="Times New Roman" pitchFamily="18" charset="0"/>
                <a:cs typeface="Times New Roman" pitchFamily="18" charset="0"/>
              </a:rPr>
              <a:t>Implementation of Training of </a:t>
            </a:r>
            <a:r>
              <a:rPr lang="en-US" altLang="ja-JP" sz="2000" u="none" dirty="0" smtClean="0">
                <a:solidFill>
                  <a:schemeClr val="bg1"/>
                </a:solidFill>
                <a:latin typeface="Times New Roman" pitchFamily="18" charset="0"/>
                <a:cs typeface="Times New Roman" pitchFamily="18" charset="0"/>
              </a:rPr>
              <a:t>Leaders </a:t>
            </a:r>
            <a:r>
              <a:rPr lang="en-US" altLang="ja-JP" sz="2000" u="none" dirty="0">
                <a:solidFill>
                  <a:schemeClr val="bg1"/>
                </a:solidFill>
                <a:latin typeface="Times New Roman" pitchFamily="18" charset="0"/>
                <a:cs typeface="Times New Roman" pitchFamily="18" charset="0"/>
              </a:rPr>
              <a:t>for Activation of </a:t>
            </a:r>
            <a:r>
              <a:rPr lang="en-US" altLang="ja-JP" sz="2000" u="none" dirty="0" smtClean="0">
                <a:solidFill>
                  <a:schemeClr val="bg1"/>
                </a:solidFill>
                <a:latin typeface="Times New Roman" pitchFamily="18" charset="0"/>
                <a:cs typeface="Times New Roman" pitchFamily="18" charset="0"/>
              </a:rPr>
              <a:t>Reservoir Area </a:t>
            </a:r>
            <a:endParaRPr lang="en-US" altLang="ja-JP" sz="2000" u="none" dirty="0">
              <a:solidFill>
                <a:schemeClr val="bg1"/>
              </a:solidFill>
              <a:latin typeface="Times New Roman" pitchFamily="18" charset="0"/>
              <a:cs typeface="Times New Roman" pitchFamily="18" charset="0"/>
            </a:endParaRPr>
          </a:p>
          <a:p>
            <a:pPr algn="ctr">
              <a:defRPr/>
            </a:pPr>
            <a:r>
              <a:rPr lang="en-US" altLang="ja-JP" sz="2000" u="none" dirty="0">
                <a:solidFill>
                  <a:schemeClr val="bg1"/>
                </a:solidFill>
                <a:latin typeface="Times New Roman" pitchFamily="18" charset="0"/>
                <a:cs typeface="Times New Roman" pitchFamily="18" charset="0"/>
              </a:rPr>
              <a:t>(2001 ~)</a:t>
            </a:r>
            <a:endParaRPr lang="ja-JP" altLang="en-US" sz="2400" b="0" u="none" dirty="0">
              <a:solidFill>
                <a:schemeClr val="bg1"/>
              </a:solidFill>
              <a:effectLst>
                <a:outerShdw blurRad="38100" dist="38100" dir="2700000" algn="tl">
                  <a:srgbClr val="000000">
                    <a:alpha val="43137"/>
                  </a:srgbClr>
                </a:outerShdw>
              </a:effectLst>
              <a:latin typeface="HGP創英角ｺﾞｼｯｸUB" pitchFamily="50" charset="-128"/>
              <a:ea typeface="HGP創英角ｺﾞｼｯｸUB" pitchFamily="50" charset="-128"/>
              <a:cs typeface="+mn-cs"/>
            </a:endParaRPr>
          </a:p>
        </p:txBody>
      </p:sp>
      <p:sp>
        <p:nvSpPr>
          <p:cNvPr id="26629" name="Text Box 7"/>
          <p:cNvSpPr txBox="1">
            <a:spLocks noChangeArrowheads="1"/>
          </p:cNvSpPr>
          <p:nvPr/>
        </p:nvSpPr>
        <p:spPr bwMode="auto">
          <a:xfrm>
            <a:off x="966817" y="3575409"/>
            <a:ext cx="5778500" cy="341632"/>
          </a:xfrm>
          <a:prstGeom prst="rect">
            <a:avLst/>
          </a:prstGeom>
          <a:noFill/>
          <a:ln w="9525" algn="ctr">
            <a:noFill/>
            <a:miter lim="800000"/>
            <a:headEnd/>
            <a:tailEnd/>
          </a:ln>
        </p:spPr>
        <p:txBody>
          <a:bodyPr>
            <a:spAutoFit/>
          </a:bodyPr>
          <a:lstStyle/>
          <a:p>
            <a:pPr>
              <a:lnSpc>
                <a:spcPct val="90000"/>
              </a:lnSpc>
              <a:spcBef>
                <a:spcPct val="50000"/>
              </a:spcBef>
              <a:buClr>
                <a:schemeClr val="hlink"/>
              </a:buClr>
              <a:buSzPct val="120000"/>
            </a:pPr>
            <a:r>
              <a:rPr lang="en-US" altLang="ja-JP" b="0" u="none" dirty="0" smtClean="0">
                <a:solidFill>
                  <a:srgbClr val="0070C0"/>
                </a:solidFill>
                <a:cs typeface="Times New Roman" pitchFamily="18" charset="0"/>
              </a:rPr>
              <a:t>(</a:t>
            </a:r>
            <a:r>
              <a:rPr lang="en-US" altLang="ja-JP" u="none" dirty="0" smtClean="0">
                <a:solidFill>
                  <a:srgbClr val="0070C0"/>
                </a:solidFill>
                <a:latin typeface="Times New Roman" pitchFamily="18" charset="0"/>
                <a:cs typeface="Times New Roman" pitchFamily="18" charset="0"/>
              </a:rPr>
              <a:t>Scenes </a:t>
            </a:r>
            <a:r>
              <a:rPr lang="en-US" altLang="ja-JP" u="none" dirty="0">
                <a:solidFill>
                  <a:srgbClr val="0070C0"/>
                </a:solidFill>
                <a:latin typeface="Times New Roman" pitchFamily="18" charset="0"/>
                <a:cs typeface="Times New Roman" pitchFamily="18" charset="0"/>
              </a:rPr>
              <a:t>from the </a:t>
            </a:r>
            <a:r>
              <a:rPr lang="en-US" altLang="ja-JP" u="none" dirty="0" smtClean="0">
                <a:solidFill>
                  <a:srgbClr val="0070C0"/>
                </a:solidFill>
                <a:latin typeface="Times New Roman" pitchFamily="18" charset="0"/>
                <a:cs typeface="Times New Roman" pitchFamily="18" charset="0"/>
              </a:rPr>
              <a:t>training)</a:t>
            </a:r>
            <a:endParaRPr lang="ja-JP" altLang="en-US" b="0" u="none" dirty="0">
              <a:solidFill>
                <a:srgbClr val="0070C0"/>
              </a:solidFill>
              <a:latin typeface="Times New Roman" pitchFamily="18" charset="0"/>
              <a:cs typeface="Times New Roman" pitchFamily="18" charset="0"/>
            </a:endParaRPr>
          </a:p>
        </p:txBody>
      </p:sp>
      <p:pic>
        <p:nvPicPr>
          <p:cNvPr id="26630" name="図 7" descr="2009-09-24 026.JPG"/>
          <p:cNvPicPr>
            <a:picLocks noChangeAspect="1"/>
          </p:cNvPicPr>
          <p:nvPr/>
        </p:nvPicPr>
        <p:blipFill>
          <a:blip r:embed="rId3" cstate="print"/>
          <a:srcRect/>
          <a:stretch>
            <a:fillRect/>
          </a:stretch>
        </p:blipFill>
        <p:spPr bwMode="auto">
          <a:xfrm>
            <a:off x="993715" y="4036264"/>
            <a:ext cx="3281363" cy="2460625"/>
          </a:xfrm>
          <a:prstGeom prst="rect">
            <a:avLst/>
          </a:prstGeom>
          <a:noFill/>
          <a:ln w="9525">
            <a:noFill/>
            <a:miter lim="800000"/>
            <a:headEnd/>
            <a:tailEnd/>
          </a:ln>
        </p:spPr>
      </p:pic>
      <p:pic>
        <p:nvPicPr>
          <p:cNvPr id="26631" name="図 8" descr="2009-09-24 046.JPG"/>
          <p:cNvPicPr>
            <a:picLocks noChangeAspect="1"/>
          </p:cNvPicPr>
          <p:nvPr/>
        </p:nvPicPr>
        <p:blipFill>
          <a:blip r:embed="rId4" cstate="print"/>
          <a:srcRect/>
          <a:stretch>
            <a:fillRect/>
          </a:stretch>
        </p:blipFill>
        <p:spPr bwMode="auto">
          <a:xfrm>
            <a:off x="4643437" y="4036263"/>
            <a:ext cx="3286125" cy="2463800"/>
          </a:xfrm>
          <a:prstGeom prst="rect">
            <a:avLst/>
          </a:prstGeom>
          <a:noFill/>
          <a:ln w="9525">
            <a:noFill/>
            <a:miter lim="800000"/>
            <a:headEnd/>
            <a:tailEnd/>
          </a:ln>
        </p:spPr>
      </p:pic>
      <p:sp>
        <p:nvSpPr>
          <p:cNvPr id="26632" name="Text Box 19"/>
          <p:cNvSpPr txBox="1">
            <a:spLocks noChangeArrowheads="1"/>
          </p:cNvSpPr>
          <p:nvPr/>
        </p:nvSpPr>
        <p:spPr bwMode="auto">
          <a:xfrm>
            <a:off x="8572500" y="6521450"/>
            <a:ext cx="571500" cy="336550"/>
          </a:xfrm>
          <a:prstGeom prst="rect">
            <a:avLst/>
          </a:prstGeom>
          <a:noFill/>
          <a:ln w="9525" algn="ctr">
            <a:noFill/>
            <a:miter lim="800000"/>
            <a:headEnd/>
            <a:tailEnd/>
          </a:ln>
        </p:spPr>
        <p:txBody>
          <a:bodyPr>
            <a:spAutoFit/>
          </a:bodyPr>
          <a:lstStyle/>
          <a:p>
            <a:pPr algn="ctr">
              <a:spcBef>
                <a:spcPct val="50000"/>
              </a:spcBef>
            </a:pPr>
            <a:r>
              <a:rPr lang="en-US" altLang="ja-JP" sz="1600" b="0" u="none">
                <a:solidFill>
                  <a:schemeClr val="tx1"/>
                </a:solidFill>
              </a:rPr>
              <a:t>24</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0" y="426526"/>
            <a:ext cx="9316528" cy="4216539"/>
          </a:xfrm>
          <a:prstGeom prst="rect">
            <a:avLst/>
          </a:prstGeom>
          <a:noFill/>
          <a:ln w="9525">
            <a:noFill/>
            <a:miter lim="800000"/>
            <a:headEnd/>
            <a:tailEnd/>
          </a:ln>
        </p:spPr>
        <p:txBody>
          <a:bodyPr wrap="square">
            <a:spAutoFit/>
          </a:bodyPr>
          <a:lstStyle/>
          <a:p>
            <a:pPr>
              <a:defRPr/>
            </a:pPr>
            <a:r>
              <a:rPr lang="en-US" altLang="ja-JP" sz="2400" u="none" dirty="0">
                <a:solidFill>
                  <a:srgbClr val="0070C0"/>
                </a:solidFill>
                <a:latin typeface="Times New Roman" pitchFamily="18" charset="0"/>
                <a:cs typeface="Times New Roman" pitchFamily="18" charset="0"/>
              </a:rPr>
              <a:t>(</a:t>
            </a:r>
            <a:r>
              <a:rPr lang="en-US" altLang="ja-JP" sz="2400" u="none" dirty="0" smtClean="0">
                <a:solidFill>
                  <a:srgbClr val="0070C0"/>
                </a:solidFill>
                <a:latin typeface="Times New Roman" pitchFamily="18" charset="0"/>
                <a:cs typeface="Times New Roman" pitchFamily="18" charset="0"/>
              </a:rPr>
              <a:t>Outline)</a:t>
            </a:r>
            <a:endParaRPr lang="ja-JP" altLang="ja-JP" sz="2400" u="none" dirty="0">
              <a:solidFill>
                <a:srgbClr val="0070C0"/>
              </a:solidFill>
              <a:latin typeface="Times New Roman" pitchFamily="18" charset="0"/>
              <a:cs typeface="Times New Roman" pitchFamily="18" charset="0"/>
            </a:endParaRPr>
          </a:p>
          <a:p>
            <a:pPr marL="342900" indent="-342900">
              <a:defRPr/>
            </a:pPr>
            <a:r>
              <a:rPr lang="en-US" altLang="ja-JP" sz="1600" u="none" dirty="0">
                <a:solidFill>
                  <a:schemeClr val="tx1"/>
                </a:solidFill>
                <a:latin typeface="Times New Roman" pitchFamily="18" charset="0"/>
                <a:cs typeface="Times New Roman" pitchFamily="18" charset="0"/>
              </a:rPr>
              <a:t>      </a:t>
            </a:r>
            <a:r>
              <a:rPr lang="en-US" altLang="ja-JP" u="none" dirty="0">
                <a:solidFill>
                  <a:schemeClr val="tx1"/>
                </a:solidFill>
                <a:latin typeface="Times New Roman" pitchFamily="18" charset="0"/>
                <a:cs typeface="Times New Roman" pitchFamily="18" charset="0"/>
              </a:rPr>
              <a:t>By the request of municipalities, in where the dam is located, experts on activation </a:t>
            </a:r>
            <a:r>
              <a:rPr lang="en-US" altLang="ja-JP" u="none" dirty="0" smtClean="0">
                <a:solidFill>
                  <a:schemeClr val="tx1"/>
                </a:solidFill>
                <a:latin typeface="Times New Roman" pitchFamily="18" charset="0"/>
                <a:cs typeface="Times New Roman" pitchFamily="18" charset="0"/>
              </a:rPr>
              <a:t>of reservoir area </a:t>
            </a:r>
            <a:r>
              <a:rPr lang="en-US" altLang="ja-JP" u="none" dirty="0">
                <a:solidFill>
                  <a:schemeClr val="tx1"/>
                </a:solidFill>
                <a:latin typeface="Times New Roman" pitchFamily="18" charset="0"/>
                <a:cs typeface="Times New Roman" pitchFamily="18" charset="0"/>
              </a:rPr>
              <a:t>or the like are dispatched to the site; the experts give concrete advice on activation of the area such as </a:t>
            </a:r>
            <a:r>
              <a:rPr lang="en-US" altLang="ja-JP" u="none" dirty="0" smtClean="0">
                <a:solidFill>
                  <a:schemeClr val="tx1"/>
                </a:solidFill>
                <a:latin typeface="Times New Roman" pitchFamily="18" charset="0"/>
                <a:cs typeface="Times New Roman" pitchFamily="18" charset="0"/>
              </a:rPr>
              <a:t>direction </a:t>
            </a:r>
            <a:r>
              <a:rPr lang="en-US" altLang="ja-JP" u="none" dirty="0">
                <a:solidFill>
                  <a:schemeClr val="tx1"/>
                </a:solidFill>
                <a:latin typeface="Times New Roman" pitchFamily="18" charset="0"/>
                <a:cs typeface="Times New Roman" pitchFamily="18" charset="0"/>
              </a:rPr>
              <a:t>or method of measures to be taken based on discussions with parties concerned.</a:t>
            </a:r>
            <a:endParaRPr lang="ja-JP" altLang="ja-JP" u="none" dirty="0">
              <a:solidFill>
                <a:schemeClr val="tx1"/>
              </a:solidFill>
              <a:latin typeface="Times New Roman" pitchFamily="18" charset="0"/>
              <a:cs typeface="Times New Roman" pitchFamily="18" charset="0"/>
            </a:endParaRPr>
          </a:p>
          <a:p>
            <a:pPr>
              <a:spcBef>
                <a:spcPts val="600"/>
              </a:spcBef>
              <a:defRPr/>
            </a:pPr>
            <a:r>
              <a:rPr lang="en-US" altLang="ja-JP" u="none" dirty="0">
                <a:solidFill>
                  <a:schemeClr val="tx1"/>
                </a:solidFill>
                <a:latin typeface="Times New Roman" pitchFamily="18" charset="0"/>
                <a:cs typeface="Times New Roman" pitchFamily="18" charset="0"/>
              </a:rPr>
              <a:t>(1)  Actual record of dispatch so </a:t>
            </a:r>
            <a:r>
              <a:rPr lang="en-US" altLang="ja-JP" u="none" dirty="0" smtClean="0">
                <a:solidFill>
                  <a:schemeClr val="tx1"/>
                </a:solidFill>
                <a:latin typeface="Times New Roman" pitchFamily="18" charset="0"/>
                <a:cs typeface="Times New Roman" pitchFamily="18" charset="0"/>
              </a:rPr>
              <a:t>far (2010):</a:t>
            </a:r>
            <a:endParaRPr lang="ja-JP" altLang="ja-JP" u="none" dirty="0">
              <a:solidFill>
                <a:schemeClr val="tx1"/>
              </a:solidFill>
              <a:latin typeface="Times New Roman" pitchFamily="18" charset="0"/>
              <a:cs typeface="Times New Roman" pitchFamily="18" charset="0"/>
            </a:endParaRPr>
          </a:p>
          <a:p>
            <a:pPr>
              <a:defRPr/>
            </a:pPr>
            <a:r>
              <a:rPr lang="en-US" altLang="ja-JP" u="none" dirty="0">
                <a:solidFill>
                  <a:schemeClr val="tx1"/>
                </a:solidFill>
                <a:latin typeface="Times New Roman" pitchFamily="18" charset="0"/>
                <a:cs typeface="Times New Roman" pitchFamily="18" charset="0"/>
              </a:rPr>
              <a:t>      [Number of municipalities to which experts were dispatched]:  41</a:t>
            </a:r>
            <a:endParaRPr lang="ja-JP" altLang="ja-JP" u="none" dirty="0">
              <a:solidFill>
                <a:schemeClr val="tx1"/>
              </a:solidFill>
              <a:latin typeface="Times New Roman" pitchFamily="18" charset="0"/>
              <a:cs typeface="Times New Roman" pitchFamily="18" charset="0"/>
            </a:endParaRPr>
          </a:p>
          <a:p>
            <a:pPr>
              <a:defRPr/>
            </a:pPr>
            <a:r>
              <a:rPr lang="en-US" altLang="ja-JP" u="none" dirty="0">
                <a:solidFill>
                  <a:schemeClr val="tx1"/>
                </a:solidFill>
                <a:latin typeface="Times New Roman" pitchFamily="18" charset="0"/>
                <a:cs typeface="Times New Roman" pitchFamily="18" charset="0"/>
              </a:rPr>
              <a:t>      [Number of experts having been dispatched]:  128 (total)</a:t>
            </a:r>
            <a:endParaRPr lang="ja-JP" altLang="ja-JP" u="none" dirty="0">
              <a:solidFill>
                <a:schemeClr val="tx1"/>
              </a:solidFill>
              <a:latin typeface="Times New Roman" pitchFamily="18" charset="0"/>
              <a:cs typeface="Times New Roman" pitchFamily="18" charset="0"/>
            </a:endParaRPr>
          </a:p>
          <a:p>
            <a:pPr>
              <a:spcBef>
                <a:spcPts val="600"/>
              </a:spcBef>
              <a:defRPr/>
            </a:pPr>
            <a:r>
              <a:rPr lang="en-US" altLang="ja-JP" u="none" dirty="0">
                <a:solidFill>
                  <a:schemeClr val="tx1"/>
                </a:solidFill>
                <a:latin typeface="Times New Roman" pitchFamily="18" charset="0"/>
                <a:cs typeface="Times New Roman" pitchFamily="18" charset="0"/>
              </a:rPr>
              <a:t>(2) Guiding area:</a:t>
            </a:r>
            <a:endParaRPr lang="ja-JP" altLang="ja-JP" u="none" dirty="0">
              <a:solidFill>
                <a:schemeClr val="tx1"/>
              </a:solidFill>
              <a:latin typeface="Times New Roman" pitchFamily="18" charset="0"/>
              <a:cs typeface="Times New Roman" pitchFamily="18" charset="0"/>
            </a:endParaRPr>
          </a:p>
          <a:p>
            <a:pPr>
              <a:defRPr/>
            </a:pPr>
            <a:r>
              <a:rPr lang="en-US" altLang="ja-JP" u="none" dirty="0">
                <a:solidFill>
                  <a:schemeClr val="tx1"/>
                </a:solidFill>
                <a:latin typeface="Times New Roman" pitchFamily="18" charset="0"/>
                <a:cs typeface="Times New Roman" pitchFamily="18" charset="0"/>
              </a:rPr>
              <a:t>      For the following 6 </a:t>
            </a:r>
            <a:r>
              <a:rPr lang="en-US" altLang="ja-JP" u="none" dirty="0" smtClean="0">
                <a:solidFill>
                  <a:schemeClr val="tx1"/>
                </a:solidFill>
                <a:latin typeface="Times New Roman" pitchFamily="18" charset="0"/>
                <a:cs typeface="Times New Roman" pitchFamily="18" charset="0"/>
              </a:rPr>
              <a:t>fields, </a:t>
            </a:r>
            <a:r>
              <a:rPr lang="en-US" altLang="ja-JP" u="none" dirty="0">
                <a:solidFill>
                  <a:schemeClr val="tx1"/>
                </a:solidFill>
                <a:latin typeface="Times New Roman" pitchFamily="18" charset="0"/>
                <a:cs typeface="Times New Roman" pitchFamily="18" charset="0"/>
              </a:rPr>
              <a:t>15 </a:t>
            </a:r>
            <a:r>
              <a:rPr lang="en-US" altLang="ja-JP" u="none" dirty="0" smtClean="0">
                <a:solidFill>
                  <a:schemeClr val="tx1"/>
                </a:solidFill>
                <a:latin typeface="Times New Roman" pitchFamily="18" charset="0"/>
                <a:cs typeface="Times New Roman" pitchFamily="18" charset="0"/>
              </a:rPr>
              <a:t>experts are appointed.</a:t>
            </a:r>
            <a:endParaRPr lang="ja-JP" altLang="ja-JP" u="none" dirty="0">
              <a:solidFill>
                <a:schemeClr val="tx1"/>
              </a:solidFill>
              <a:latin typeface="Times New Roman" pitchFamily="18" charset="0"/>
              <a:cs typeface="Times New Roman" pitchFamily="18" charset="0"/>
            </a:endParaRPr>
          </a:p>
          <a:p>
            <a:pPr>
              <a:defRPr/>
            </a:pPr>
            <a:r>
              <a:rPr lang="en-US" altLang="ja-JP" u="none" dirty="0">
                <a:solidFill>
                  <a:schemeClr val="tx1"/>
                </a:solidFill>
                <a:latin typeface="Times New Roman" pitchFamily="18" charset="0"/>
                <a:cs typeface="Times New Roman" pitchFamily="18" charset="0"/>
              </a:rPr>
              <a:t>    </a:t>
            </a:r>
            <a:r>
              <a:rPr lang="en-US" altLang="ja-JP" u="none" dirty="0" smtClean="0">
                <a:solidFill>
                  <a:schemeClr val="tx1"/>
                </a:solidFill>
                <a:latin typeface="Times New Roman" pitchFamily="18" charset="0"/>
                <a:cs typeface="Times New Roman" pitchFamily="18" charset="0"/>
              </a:rPr>
              <a:t>  </a:t>
            </a:r>
            <a:r>
              <a:rPr lang="ja-JP" altLang="en-US" u="none" dirty="0" smtClean="0">
                <a:solidFill>
                  <a:schemeClr val="tx1"/>
                </a:solidFill>
                <a:latin typeface="Times New Roman" pitchFamily="18" charset="0"/>
                <a:cs typeface="Times New Roman" pitchFamily="18" charset="0"/>
              </a:rPr>
              <a:t>・</a:t>
            </a:r>
            <a:r>
              <a:rPr lang="en-US" altLang="ja-JP" u="none" dirty="0" smtClean="0">
                <a:solidFill>
                  <a:schemeClr val="tx1"/>
                </a:solidFill>
                <a:latin typeface="Times New Roman" pitchFamily="18" charset="0"/>
                <a:cs typeface="Times New Roman" pitchFamily="18" charset="0"/>
              </a:rPr>
              <a:t>Tourism/recreation</a:t>
            </a:r>
            <a:r>
              <a:rPr lang="ja-JP" altLang="en-US" u="none" dirty="0" smtClean="0">
                <a:solidFill>
                  <a:schemeClr val="tx1"/>
                </a:solidFill>
                <a:latin typeface="Times New Roman" pitchFamily="18" charset="0"/>
                <a:cs typeface="Times New Roman" pitchFamily="18" charset="0"/>
              </a:rPr>
              <a:t>　・</a:t>
            </a:r>
            <a:r>
              <a:rPr lang="en-US" altLang="ja-JP" u="none" dirty="0" smtClean="0">
                <a:solidFill>
                  <a:schemeClr val="tx1"/>
                </a:solidFill>
                <a:latin typeface="Times New Roman" pitchFamily="18" charset="0"/>
                <a:cs typeface="Times New Roman" pitchFamily="18" charset="0"/>
              </a:rPr>
              <a:t>Rural development </a:t>
            </a:r>
          </a:p>
          <a:p>
            <a:pPr>
              <a:defRPr/>
            </a:pPr>
            <a:r>
              <a:rPr lang="en-US" altLang="ja-JP" u="none" dirty="0" smtClean="0">
                <a:solidFill>
                  <a:schemeClr val="tx1"/>
                </a:solidFill>
                <a:latin typeface="Times New Roman" pitchFamily="18" charset="0"/>
                <a:cs typeface="Times New Roman" pitchFamily="18" charset="0"/>
              </a:rPr>
              <a:t>      </a:t>
            </a:r>
            <a:r>
              <a:rPr lang="ja-JP" altLang="en-US" u="none" dirty="0" smtClean="0">
                <a:solidFill>
                  <a:schemeClr val="tx1"/>
                </a:solidFill>
                <a:latin typeface="Times New Roman" pitchFamily="18" charset="0"/>
                <a:cs typeface="Times New Roman" pitchFamily="18" charset="0"/>
              </a:rPr>
              <a:t>・</a:t>
            </a:r>
            <a:r>
              <a:rPr lang="en-US" altLang="ja-JP" u="none" dirty="0" smtClean="0">
                <a:solidFill>
                  <a:schemeClr val="tx1"/>
                </a:solidFill>
                <a:latin typeface="Times New Roman" pitchFamily="18" charset="0"/>
                <a:cs typeface="Times New Roman" pitchFamily="18" charset="0"/>
              </a:rPr>
              <a:t>Industrial development/invitation of industry </a:t>
            </a:r>
          </a:p>
          <a:p>
            <a:pPr>
              <a:defRPr/>
            </a:pPr>
            <a:r>
              <a:rPr lang="en-US" altLang="ja-JP" u="none" dirty="0" smtClean="0">
                <a:solidFill>
                  <a:schemeClr val="tx1"/>
                </a:solidFill>
                <a:latin typeface="Times New Roman" pitchFamily="18" charset="0"/>
                <a:cs typeface="Times New Roman" pitchFamily="18" charset="0"/>
              </a:rPr>
              <a:t>      </a:t>
            </a:r>
            <a:r>
              <a:rPr lang="ja-JP" altLang="en-US" u="none" dirty="0" smtClean="0">
                <a:solidFill>
                  <a:schemeClr val="tx1"/>
                </a:solidFill>
                <a:latin typeface="Times New Roman" pitchFamily="18" charset="0"/>
                <a:cs typeface="Times New Roman" pitchFamily="18" charset="0"/>
              </a:rPr>
              <a:t>・</a:t>
            </a:r>
            <a:r>
              <a:rPr lang="en-US" altLang="ja-JP" u="none" dirty="0" smtClean="0">
                <a:solidFill>
                  <a:schemeClr val="tx1"/>
                </a:solidFill>
                <a:latin typeface="Times New Roman" pitchFamily="18" charset="0"/>
                <a:cs typeface="Times New Roman" pitchFamily="18" charset="0"/>
              </a:rPr>
              <a:t>Measures for</a:t>
            </a:r>
            <a:r>
              <a:rPr lang="ja-JP" altLang="en-US" u="none" dirty="0" smtClean="0">
                <a:solidFill>
                  <a:schemeClr val="tx1"/>
                </a:solidFill>
                <a:latin typeface="Times New Roman" pitchFamily="18" charset="0"/>
                <a:cs typeface="Times New Roman" pitchFamily="18" charset="0"/>
              </a:rPr>
              <a:t> </a:t>
            </a:r>
            <a:r>
              <a:rPr lang="en-US" altLang="ja-JP" u="none" dirty="0" smtClean="0">
                <a:solidFill>
                  <a:schemeClr val="tx1"/>
                </a:solidFill>
                <a:latin typeface="Times New Roman" pitchFamily="18" charset="0"/>
                <a:cs typeface="Times New Roman" pitchFamily="18" charset="0"/>
              </a:rPr>
              <a:t>resettlement </a:t>
            </a:r>
            <a:r>
              <a:rPr lang="en-US" altLang="ja-JP" u="none" dirty="0">
                <a:solidFill>
                  <a:schemeClr val="tx1"/>
                </a:solidFill>
                <a:latin typeface="Times New Roman" pitchFamily="18" charset="0"/>
                <a:cs typeface="Times New Roman" pitchFamily="18" charset="0"/>
              </a:rPr>
              <a:t>of </a:t>
            </a:r>
            <a:r>
              <a:rPr lang="en-US" altLang="ja-JP" u="none" dirty="0" smtClean="0">
                <a:solidFill>
                  <a:schemeClr val="tx1"/>
                </a:solidFill>
                <a:latin typeface="Times New Roman" pitchFamily="18" charset="0"/>
                <a:cs typeface="Times New Roman" pitchFamily="18" charset="0"/>
              </a:rPr>
              <a:t>habitation </a:t>
            </a:r>
            <a:r>
              <a:rPr lang="ja-JP" altLang="en-US" u="none" dirty="0" smtClean="0">
                <a:solidFill>
                  <a:schemeClr val="tx1"/>
                </a:solidFill>
                <a:latin typeface="Times New Roman" pitchFamily="18" charset="0"/>
                <a:cs typeface="Times New Roman" pitchFamily="18" charset="0"/>
              </a:rPr>
              <a:t>・</a:t>
            </a:r>
            <a:r>
              <a:rPr lang="en-US" altLang="ja-JP" u="none" dirty="0" smtClean="0">
                <a:solidFill>
                  <a:schemeClr val="tx1"/>
                </a:solidFill>
                <a:latin typeface="Times New Roman" pitchFamily="18" charset="0"/>
                <a:cs typeface="Times New Roman" pitchFamily="18" charset="0"/>
              </a:rPr>
              <a:t>Event planning </a:t>
            </a:r>
          </a:p>
          <a:p>
            <a:pPr>
              <a:defRPr/>
            </a:pPr>
            <a:r>
              <a:rPr lang="en-US" altLang="ja-JP" u="none" dirty="0" smtClean="0">
                <a:solidFill>
                  <a:schemeClr val="tx1"/>
                </a:solidFill>
                <a:latin typeface="Times New Roman" pitchFamily="18" charset="0"/>
                <a:cs typeface="Times New Roman" pitchFamily="18" charset="0"/>
              </a:rPr>
              <a:t>      </a:t>
            </a:r>
            <a:r>
              <a:rPr lang="ja-JP" altLang="en-US" u="none" dirty="0" smtClean="0">
                <a:solidFill>
                  <a:schemeClr val="tx1"/>
                </a:solidFill>
                <a:latin typeface="Times New Roman" pitchFamily="18" charset="0"/>
                <a:cs typeface="Times New Roman" pitchFamily="18" charset="0"/>
              </a:rPr>
              <a:t>・</a:t>
            </a:r>
            <a:r>
              <a:rPr lang="en-US" altLang="ja-JP" u="none" dirty="0" smtClean="0">
                <a:solidFill>
                  <a:schemeClr val="tx1"/>
                </a:solidFill>
                <a:latin typeface="Times New Roman" pitchFamily="18" charset="0"/>
                <a:cs typeface="Times New Roman" pitchFamily="18" charset="0"/>
              </a:rPr>
              <a:t>Cooperation </a:t>
            </a:r>
            <a:r>
              <a:rPr lang="en-US" altLang="ja-JP" u="none" dirty="0">
                <a:solidFill>
                  <a:schemeClr val="tx1"/>
                </a:solidFill>
                <a:latin typeface="Times New Roman" pitchFamily="18" charset="0"/>
                <a:cs typeface="Times New Roman" pitchFamily="18" charset="0"/>
              </a:rPr>
              <a:t>among municipalities along river basin </a:t>
            </a:r>
            <a:r>
              <a:rPr lang="en-US" altLang="ja-JP" u="none" dirty="0" smtClean="0">
                <a:solidFill>
                  <a:schemeClr val="tx1"/>
                </a:solidFill>
                <a:latin typeface="Times New Roman" pitchFamily="18" charset="0"/>
                <a:cs typeface="Times New Roman" pitchFamily="18" charset="0"/>
              </a:rPr>
              <a:t>area</a:t>
            </a:r>
            <a:r>
              <a:rPr lang="ja-JP" altLang="en-US" b="0" u="none" dirty="0">
                <a:solidFill>
                  <a:schemeClr val="tx1"/>
                </a:solidFill>
              </a:rPr>
              <a:t>　</a:t>
            </a:r>
          </a:p>
        </p:txBody>
      </p:sp>
      <p:sp>
        <p:nvSpPr>
          <p:cNvPr id="7171" name="テキスト ボックス 2"/>
          <p:cNvSpPr txBox="1">
            <a:spLocks noChangeArrowheads="1"/>
          </p:cNvSpPr>
          <p:nvPr/>
        </p:nvSpPr>
        <p:spPr bwMode="auto">
          <a:xfrm>
            <a:off x="0" y="0"/>
            <a:ext cx="9144000" cy="400050"/>
          </a:xfrm>
          <a:prstGeom prst="rect">
            <a:avLst/>
          </a:prstGeom>
          <a:solidFill>
            <a:srgbClr val="3333FF"/>
          </a:solidFill>
          <a:ln w="9525">
            <a:noFill/>
            <a:miter lim="800000"/>
            <a:headEnd/>
            <a:tailEnd/>
          </a:ln>
        </p:spPr>
        <p:txBody>
          <a:bodyPr>
            <a:spAutoFit/>
          </a:bodyPr>
          <a:lstStyle/>
          <a:p>
            <a:pPr algn="ctr">
              <a:defRPr/>
            </a:pPr>
            <a:r>
              <a:rPr lang="en-US" altLang="ja-JP" sz="2000" u="none" dirty="0">
                <a:solidFill>
                  <a:schemeClr val="bg1"/>
                </a:solidFill>
                <a:latin typeface="Times New Roman" pitchFamily="18" charset="0"/>
                <a:cs typeface="Times New Roman" pitchFamily="18" charset="0"/>
              </a:rPr>
              <a:t>Dispatching </a:t>
            </a:r>
            <a:r>
              <a:rPr lang="en-US" altLang="ja-JP" sz="2000" u="none" dirty="0" smtClean="0">
                <a:solidFill>
                  <a:schemeClr val="bg1"/>
                </a:solidFill>
                <a:latin typeface="Times New Roman" pitchFamily="18" charset="0"/>
                <a:cs typeface="Times New Roman" pitchFamily="18" charset="0"/>
              </a:rPr>
              <a:t>Advisors </a:t>
            </a:r>
            <a:r>
              <a:rPr lang="en-US" altLang="ja-JP" sz="2000" u="none" dirty="0">
                <a:solidFill>
                  <a:schemeClr val="bg1"/>
                </a:solidFill>
                <a:latin typeface="Times New Roman" pitchFamily="18" charset="0"/>
                <a:cs typeface="Times New Roman" pitchFamily="18" charset="0"/>
              </a:rPr>
              <a:t>for Measures </a:t>
            </a:r>
            <a:r>
              <a:rPr lang="en-US" altLang="ja-JP" sz="2000" u="none" dirty="0" smtClean="0">
                <a:solidFill>
                  <a:schemeClr val="bg1"/>
                </a:solidFill>
                <a:latin typeface="Times New Roman" pitchFamily="18" charset="0"/>
                <a:cs typeface="Times New Roman" pitchFamily="18" charset="0"/>
              </a:rPr>
              <a:t>for Reservoir Area Development </a:t>
            </a:r>
            <a:r>
              <a:rPr lang="en-US" altLang="ja-JP" sz="2000" u="none" dirty="0">
                <a:solidFill>
                  <a:schemeClr val="bg1"/>
                </a:solidFill>
                <a:latin typeface="Times New Roman" pitchFamily="18" charset="0"/>
                <a:cs typeface="Times New Roman" pitchFamily="18" charset="0"/>
              </a:rPr>
              <a:t>(1985 ~)</a:t>
            </a:r>
            <a:endParaRPr lang="ja-JP" altLang="en-US" sz="2400" b="0" u="none" dirty="0">
              <a:solidFill>
                <a:schemeClr val="bg1"/>
              </a:solidFill>
              <a:effectLst>
                <a:outerShdw blurRad="38100" dist="38100" dir="2700000" algn="tl">
                  <a:srgbClr val="000000">
                    <a:alpha val="43137"/>
                  </a:srgbClr>
                </a:outerShdw>
              </a:effectLst>
              <a:latin typeface="HGP創英角ｺﾞｼｯｸUB" pitchFamily="50" charset="-128"/>
              <a:ea typeface="HGP創英角ｺﾞｼｯｸUB" pitchFamily="50" charset="-128"/>
              <a:cs typeface="+mn-cs"/>
            </a:endParaRPr>
          </a:p>
        </p:txBody>
      </p:sp>
      <p:sp>
        <p:nvSpPr>
          <p:cNvPr id="27653" name="Text Box 6"/>
          <p:cNvSpPr txBox="1">
            <a:spLocks noChangeArrowheads="1"/>
          </p:cNvSpPr>
          <p:nvPr/>
        </p:nvSpPr>
        <p:spPr bwMode="auto">
          <a:xfrm>
            <a:off x="8489950" y="6492875"/>
            <a:ext cx="654050" cy="336550"/>
          </a:xfrm>
          <a:prstGeom prst="rect">
            <a:avLst/>
          </a:prstGeom>
          <a:noFill/>
          <a:ln w="9525" algn="ctr">
            <a:noFill/>
            <a:miter lim="800000"/>
            <a:headEnd/>
            <a:tailEnd/>
          </a:ln>
        </p:spPr>
        <p:txBody>
          <a:bodyPr>
            <a:spAutoFit/>
          </a:bodyPr>
          <a:lstStyle/>
          <a:p>
            <a:pPr algn="ctr">
              <a:spcBef>
                <a:spcPct val="50000"/>
              </a:spcBef>
            </a:pPr>
            <a:endParaRPr lang="ja-JP" altLang="ja-JP" sz="1600" b="0" u="none"/>
          </a:p>
        </p:txBody>
      </p:sp>
      <p:pic>
        <p:nvPicPr>
          <p:cNvPr id="27655" name="Picture 10"/>
          <p:cNvPicPr>
            <a:picLocks noChangeAspect="1" noChangeArrowheads="1"/>
          </p:cNvPicPr>
          <p:nvPr/>
        </p:nvPicPr>
        <p:blipFill>
          <a:blip r:embed="rId3" cstate="print"/>
          <a:srcRect t="11888"/>
          <a:stretch>
            <a:fillRect/>
          </a:stretch>
        </p:blipFill>
        <p:spPr bwMode="auto">
          <a:xfrm>
            <a:off x="5697433" y="4587456"/>
            <a:ext cx="2877430" cy="2167027"/>
          </a:xfrm>
          <a:prstGeom prst="rect">
            <a:avLst/>
          </a:prstGeom>
          <a:noFill/>
          <a:ln w="9525" algn="ctr">
            <a:noFill/>
            <a:miter lim="800000"/>
            <a:headEnd/>
            <a:tailEnd/>
          </a:ln>
        </p:spPr>
      </p:pic>
      <p:sp>
        <p:nvSpPr>
          <p:cNvPr id="27656" name="Text Box 19"/>
          <p:cNvSpPr txBox="1">
            <a:spLocks noChangeArrowheads="1"/>
          </p:cNvSpPr>
          <p:nvPr/>
        </p:nvSpPr>
        <p:spPr bwMode="auto">
          <a:xfrm>
            <a:off x="8572500" y="6521450"/>
            <a:ext cx="571500" cy="336550"/>
          </a:xfrm>
          <a:prstGeom prst="rect">
            <a:avLst/>
          </a:prstGeom>
          <a:noFill/>
          <a:ln w="9525" algn="ctr">
            <a:noFill/>
            <a:miter lim="800000"/>
            <a:headEnd/>
            <a:tailEnd/>
          </a:ln>
        </p:spPr>
        <p:txBody>
          <a:bodyPr>
            <a:spAutoFit/>
          </a:bodyPr>
          <a:lstStyle/>
          <a:p>
            <a:pPr algn="ctr">
              <a:spcBef>
                <a:spcPct val="50000"/>
              </a:spcBef>
            </a:pPr>
            <a:r>
              <a:rPr lang="en-US" altLang="ja-JP" sz="1600" b="0" u="none">
                <a:solidFill>
                  <a:schemeClr val="tx1"/>
                </a:solidFill>
              </a:rPr>
              <a:t>25</a:t>
            </a:r>
          </a:p>
        </p:txBody>
      </p:sp>
      <p:sp>
        <p:nvSpPr>
          <p:cNvPr id="9" name="テキスト ボックス 8"/>
          <p:cNvSpPr txBox="1"/>
          <p:nvPr/>
        </p:nvSpPr>
        <p:spPr>
          <a:xfrm>
            <a:off x="0" y="4549675"/>
            <a:ext cx="5624424" cy="2031325"/>
          </a:xfrm>
          <a:prstGeom prst="rect">
            <a:avLst/>
          </a:prstGeom>
          <a:noFill/>
        </p:spPr>
        <p:txBody>
          <a:bodyPr wrap="square" rtlCol="0">
            <a:spAutoFit/>
          </a:bodyPr>
          <a:lstStyle/>
          <a:p>
            <a:pPr>
              <a:defRPr/>
            </a:pPr>
            <a:r>
              <a:rPr lang="en-US" altLang="ja-JP" u="none" dirty="0" smtClean="0">
                <a:solidFill>
                  <a:schemeClr val="tx1"/>
                </a:solidFill>
                <a:latin typeface="Times New Roman" pitchFamily="18" charset="0"/>
                <a:cs typeface="Times New Roman" pitchFamily="18" charset="0"/>
              </a:rPr>
              <a:t>(3) Current state of dispatch:</a:t>
            </a:r>
            <a:endParaRPr lang="ja-JP" altLang="ja-JP" u="none" dirty="0" smtClean="0">
              <a:solidFill>
                <a:schemeClr val="tx1"/>
              </a:solidFill>
              <a:latin typeface="Times New Roman" pitchFamily="18" charset="0"/>
              <a:cs typeface="Times New Roman" pitchFamily="18" charset="0"/>
            </a:endParaRPr>
          </a:p>
          <a:p>
            <a:pPr marL="361950" indent="-361950">
              <a:defRPr/>
            </a:pPr>
            <a:r>
              <a:rPr lang="en-US" altLang="ja-JP" u="none" dirty="0" smtClean="0">
                <a:solidFill>
                  <a:schemeClr val="tx1"/>
                </a:solidFill>
                <a:latin typeface="Times New Roman" pitchFamily="18" charset="0"/>
                <a:cs typeface="Times New Roman" pitchFamily="18" charset="0"/>
              </a:rPr>
              <a:t>      Every year, several areas are selected as the target; one expert advisor is dispatched to each area 3 times.  Costs needed for the dispatch (remuneration for the advisor, transportation charges, etc. are borne by the central government).</a:t>
            </a:r>
            <a:endParaRPr lang="ja-JP" altLang="ja-JP" u="none" dirty="0" smtClean="0">
              <a:solidFill>
                <a:schemeClr val="tx1"/>
              </a:solidFill>
              <a:latin typeface="Times New Roman" pitchFamily="18" charset="0"/>
              <a:cs typeface="Times New Roman" pitchFamily="18" charset="0"/>
            </a:endParaRPr>
          </a:p>
          <a:p>
            <a:endParaRPr kumimoji="1" lang="ja-JP"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62541" y="494237"/>
            <a:ext cx="9018917" cy="2308324"/>
          </a:xfrm>
          <a:prstGeom prst="rect">
            <a:avLst/>
          </a:prstGeom>
          <a:noFill/>
          <a:ln w="9525">
            <a:noFill/>
            <a:miter lim="800000"/>
            <a:headEnd/>
            <a:tailEnd/>
          </a:ln>
        </p:spPr>
        <p:txBody>
          <a:bodyPr wrap="square">
            <a:spAutoFit/>
          </a:bodyPr>
          <a:lstStyle/>
          <a:p>
            <a:r>
              <a:rPr lang="en-US" altLang="ja-JP" u="none" dirty="0">
                <a:solidFill>
                  <a:schemeClr val="tx1"/>
                </a:solidFill>
                <a:latin typeface="Times New Roman" pitchFamily="18" charset="0"/>
                <a:cs typeface="Times New Roman" pitchFamily="18" charset="0"/>
              </a:rPr>
              <a:t>Every year, </a:t>
            </a:r>
            <a:r>
              <a:rPr lang="en-US" altLang="ja-JP" u="none" dirty="0" smtClean="0">
                <a:solidFill>
                  <a:schemeClr val="tx1"/>
                </a:solidFill>
                <a:latin typeface="Times New Roman" pitchFamily="18" charset="0"/>
                <a:cs typeface="Times New Roman" pitchFamily="18" charset="0"/>
              </a:rPr>
              <a:t>“</a:t>
            </a:r>
            <a:r>
              <a:rPr lang="en-US" altLang="ja-JP" u="none" dirty="0" err="1" smtClean="0">
                <a:solidFill>
                  <a:schemeClr val="tx1"/>
                </a:solidFill>
                <a:latin typeface="Times New Roman" pitchFamily="18" charset="0"/>
                <a:cs typeface="Times New Roman" pitchFamily="18" charset="0"/>
              </a:rPr>
              <a:t>Mizu</a:t>
            </a:r>
            <a:r>
              <a:rPr lang="en-US" altLang="ja-JP" u="none" dirty="0" smtClean="0">
                <a:solidFill>
                  <a:schemeClr val="tx1"/>
                </a:solidFill>
                <a:latin typeface="Times New Roman" pitchFamily="18" charset="0"/>
                <a:cs typeface="Times New Roman" pitchFamily="18" charset="0"/>
              </a:rPr>
              <a:t> no </a:t>
            </a:r>
            <a:r>
              <a:rPr lang="en-US" altLang="ja-JP" u="none" dirty="0" err="1" smtClean="0">
                <a:solidFill>
                  <a:schemeClr val="tx1"/>
                </a:solidFill>
                <a:latin typeface="Times New Roman" pitchFamily="18" charset="0"/>
                <a:cs typeface="Times New Roman" pitchFamily="18" charset="0"/>
              </a:rPr>
              <a:t>sato</a:t>
            </a:r>
            <a:r>
              <a:rPr lang="en-US" altLang="ja-JP" u="none" dirty="0" smtClean="0">
                <a:solidFill>
                  <a:schemeClr val="tx1"/>
                </a:solidFill>
                <a:latin typeface="Times New Roman" pitchFamily="18" charset="0"/>
                <a:cs typeface="Times New Roman" pitchFamily="18" charset="0"/>
              </a:rPr>
              <a:t> (hometown of water)” Summit has been held </a:t>
            </a:r>
            <a:r>
              <a:rPr lang="en-US" altLang="ja-JP" u="none" dirty="0">
                <a:solidFill>
                  <a:schemeClr val="tx1"/>
                </a:solidFill>
                <a:latin typeface="Times New Roman" pitchFamily="18" charset="0"/>
                <a:cs typeface="Times New Roman" pitchFamily="18" charset="0"/>
              </a:rPr>
              <a:t>with participation of the </a:t>
            </a:r>
            <a:r>
              <a:rPr lang="en-US" altLang="ja-JP" u="none" dirty="0" smtClean="0">
                <a:solidFill>
                  <a:schemeClr val="tx1"/>
                </a:solidFill>
                <a:latin typeface="Times New Roman" pitchFamily="18" charset="0"/>
                <a:cs typeface="Times New Roman" pitchFamily="18" charset="0"/>
              </a:rPr>
              <a:t>‘</a:t>
            </a:r>
            <a:r>
              <a:rPr lang="en-US" altLang="ja-JP" u="none" dirty="0">
                <a:solidFill>
                  <a:schemeClr val="tx1"/>
                </a:solidFill>
                <a:latin typeface="Times New Roman" pitchFamily="18" charset="0"/>
                <a:cs typeface="Times New Roman" pitchFamily="18" charset="0"/>
              </a:rPr>
              <a:t>100 Selected </a:t>
            </a:r>
            <a:r>
              <a:rPr lang="en-US" altLang="ja-JP" u="none" dirty="0" smtClean="0">
                <a:solidFill>
                  <a:schemeClr val="tx1"/>
                </a:solidFill>
                <a:latin typeface="Times New Roman" pitchFamily="18" charset="0"/>
                <a:cs typeface="Times New Roman" pitchFamily="18" charset="0"/>
              </a:rPr>
              <a:t>Municipalities</a:t>
            </a:r>
            <a:r>
              <a:rPr lang="en-US" altLang="ja-JP" u="none" dirty="0">
                <a:solidFill>
                  <a:schemeClr val="tx1"/>
                </a:solidFill>
                <a:latin typeface="Times New Roman" pitchFamily="18" charset="0"/>
                <a:cs typeface="Times New Roman" pitchFamily="18" charset="0"/>
              </a:rPr>
              <a:t>’ </a:t>
            </a:r>
            <a:r>
              <a:rPr lang="en-US" altLang="ja-JP" u="none" dirty="0" smtClean="0">
                <a:solidFill>
                  <a:schemeClr val="tx1"/>
                </a:solidFill>
                <a:latin typeface="Times New Roman" pitchFamily="18" charset="0"/>
                <a:cs typeface="Times New Roman" pitchFamily="18" charset="0"/>
              </a:rPr>
              <a:t>(Finally 107 areas </a:t>
            </a:r>
            <a:r>
              <a:rPr lang="en-US" altLang="ja-JP" u="none" dirty="0">
                <a:solidFill>
                  <a:schemeClr val="tx1"/>
                </a:solidFill>
                <a:latin typeface="Times New Roman" pitchFamily="18" charset="0"/>
                <a:cs typeface="Times New Roman" pitchFamily="18" charset="0"/>
              </a:rPr>
              <a:t>were </a:t>
            </a:r>
            <a:r>
              <a:rPr lang="en-US" altLang="ja-JP" u="none" dirty="0" smtClean="0">
                <a:solidFill>
                  <a:schemeClr val="tx1"/>
                </a:solidFill>
                <a:latin typeface="Times New Roman" pitchFamily="18" charset="0"/>
                <a:cs typeface="Times New Roman" pitchFamily="18" charset="0"/>
              </a:rPr>
              <a:t>selected) that make outstanding efforts in preserving water culture and water environment and get good results in the development of the area with utilizing water resources. Governments of prefectures, towns and villages and NPOs</a:t>
            </a:r>
            <a:r>
              <a:rPr lang="en-US" altLang="ja-JP" u="none" dirty="0">
                <a:solidFill>
                  <a:schemeClr val="tx1"/>
                </a:solidFill>
                <a:latin typeface="Times New Roman" pitchFamily="18" charset="0"/>
                <a:cs typeface="Times New Roman" pitchFamily="18" charset="0"/>
              </a:rPr>
              <a:t>, which have been highly interested in </a:t>
            </a:r>
            <a:r>
              <a:rPr lang="en-US" altLang="ja-JP" u="none" dirty="0" smtClean="0">
                <a:solidFill>
                  <a:schemeClr val="tx1"/>
                </a:solidFill>
                <a:latin typeface="Times New Roman" pitchFamily="18" charset="0"/>
                <a:cs typeface="Times New Roman" pitchFamily="18" charset="0"/>
              </a:rPr>
              <a:t>regional vitalization, have also joined the summit.  </a:t>
            </a:r>
            <a:r>
              <a:rPr lang="en-US" altLang="ja-JP" u="none" dirty="0">
                <a:solidFill>
                  <a:schemeClr val="tx1"/>
                </a:solidFill>
                <a:latin typeface="Times New Roman" pitchFamily="18" charset="0"/>
                <a:cs typeface="Times New Roman" pitchFamily="18" charset="0"/>
              </a:rPr>
              <a:t>In the panel discussion, case examples of activities in the respective regions are presented and the common issues and the </a:t>
            </a:r>
            <a:r>
              <a:rPr lang="en-US" altLang="ja-JP" u="none" dirty="0" smtClean="0">
                <a:solidFill>
                  <a:schemeClr val="tx1"/>
                </a:solidFill>
                <a:latin typeface="Times New Roman" pitchFamily="18" charset="0"/>
                <a:cs typeface="Times New Roman" pitchFamily="18" charset="0"/>
              </a:rPr>
              <a:t>measures to deal with them are </a:t>
            </a:r>
            <a:r>
              <a:rPr lang="en-US" altLang="ja-JP" u="none" dirty="0">
                <a:solidFill>
                  <a:schemeClr val="tx1"/>
                </a:solidFill>
                <a:latin typeface="Times New Roman" pitchFamily="18" charset="0"/>
                <a:cs typeface="Times New Roman" pitchFamily="18" charset="0"/>
              </a:rPr>
              <a:t>discussed. </a:t>
            </a:r>
            <a:endParaRPr lang="ja-JP" altLang="en-US" sz="1600" b="0" u="none" dirty="0">
              <a:solidFill>
                <a:srgbClr val="3333FF"/>
              </a:solidFill>
            </a:endParaRPr>
          </a:p>
        </p:txBody>
      </p:sp>
      <p:sp>
        <p:nvSpPr>
          <p:cNvPr id="107524" name="テキスト ボックス 2"/>
          <p:cNvSpPr txBox="1">
            <a:spLocks noChangeArrowheads="1"/>
          </p:cNvSpPr>
          <p:nvPr/>
        </p:nvSpPr>
        <p:spPr bwMode="auto">
          <a:xfrm>
            <a:off x="0" y="0"/>
            <a:ext cx="9144000" cy="400050"/>
          </a:xfrm>
          <a:prstGeom prst="rect">
            <a:avLst/>
          </a:prstGeom>
          <a:solidFill>
            <a:srgbClr val="3333FF"/>
          </a:solidFill>
          <a:ln w="9525">
            <a:noFill/>
            <a:miter lim="800000"/>
            <a:headEnd/>
            <a:tailEnd/>
          </a:ln>
        </p:spPr>
        <p:txBody>
          <a:bodyPr>
            <a:spAutoFit/>
          </a:bodyPr>
          <a:lstStyle/>
          <a:p>
            <a:pPr algn="ctr">
              <a:defRPr/>
            </a:pPr>
            <a:r>
              <a:rPr lang="en-US" altLang="ja-JP" sz="2000" u="none" dirty="0">
                <a:solidFill>
                  <a:schemeClr val="bg1"/>
                </a:solidFill>
                <a:latin typeface="Times New Roman" pitchFamily="18" charset="0"/>
                <a:cs typeface="Times New Roman" pitchFamily="18" charset="0"/>
              </a:rPr>
              <a:t>Organizing Nationwide </a:t>
            </a:r>
            <a:r>
              <a:rPr lang="en-US" altLang="ja-JP" sz="2000" u="none" dirty="0" smtClean="0">
                <a:solidFill>
                  <a:schemeClr val="bg1"/>
                </a:solidFill>
                <a:latin typeface="Times New Roman" pitchFamily="18" charset="0"/>
                <a:cs typeface="Times New Roman" pitchFamily="18" charset="0"/>
              </a:rPr>
              <a:t>“</a:t>
            </a:r>
            <a:r>
              <a:rPr lang="en-US" altLang="ja-JP" sz="2000" u="none" dirty="0" err="1" smtClean="0">
                <a:solidFill>
                  <a:schemeClr val="bg1"/>
                </a:solidFill>
                <a:latin typeface="Times New Roman" pitchFamily="18" charset="0"/>
                <a:cs typeface="Times New Roman" pitchFamily="18" charset="0"/>
              </a:rPr>
              <a:t>Mizu</a:t>
            </a:r>
            <a:r>
              <a:rPr lang="en-US" altLang="ja-JP" sz="2000" u="none" dirty="0" smtClean="0">
                <a:solidFill>
                  <a:schemeClr val="bg1"/>
                </a:solidFill>
                <a:latin typeface="Times New Roman" pitchFamily="18" charset="0"/>
                <a:cs typeface="Times New Roman" pitchFamily="18" charset="0"/>
              </a:rPr>
              <a:t> no </a:t>
            </a:r>
            <a:r>
              <a:rPr lang="en-US" altLang="ja-JP" sz="2000" u="none" dirty="0" err="1" smtClean="0">
                <a:solidFill>
                  <a:schemeClr val="bg1"/>
                </a:solidFill>
                <a:latin typeface="Times New Roman" pitchFamily="18" charset="0"/>
                <a:cs typeface="Times New Roman" pitchFamily="18" charset="0"/>
              </a:rPr>
              <a:t>sato</a:t>
            </a:r>
            <a:r>
              <a:rPr lang="en-US" altLang="ja-JP" sz="2000" u="none" dirty="0" smtClean="0">
                <a:solidFill>
                  <a:schemeClr val="bg1"/>
                </a:solidFill>
                <a:latin typeface="Times New Roman" pitchFamily="18" charset="0"/>
                <a:cs typeface="Times New Roman" pitchFamily="18" charset="0"/>
              </a:rPr>
              <a:t> (hometown of water)” </a:t>
            </a:r>
            <a:r>
              <a:rPr lang="en-US" altLang="ja-JP" sz="2000" u="none" dirty="0">
                <a:solidFill>
                  <a:schemeClr val="bg1"/>
                </a:solidFill>
                <a:latin typeface="Times New Roman" pitchFamily="18" charset="0"/>
                <a:cs typeface="Times New Roman" pitchFamily="18" charset="0"/>
              </a:rPr>
              <a:t>Summit (1995 ~)</a:t>
            </a:r>
            <a:endParaRPr lang="ja-JP" altLang="en-US" sz="2000" b="0" u="none" dirty="0">
              <a:solidFill>
                <a:schemeClr val="bg1"/>
              </a:solidFill>
              <a:effectLst>
                <a:outerShdw blurRad="38100" dist="38100" dir="2700000" algn="tl">
                  <a:srgbClr val="000000"/>
                </a:outerShdw>
              </a:effectLst>
              <a:latin typeface="Arial" charset="0"/>
              <a:ea typeface="HGP創英角ｺﾞｼｯｸUB" pitchFamily="50" charset="-128"/>
              <a:cs typeface="+mn-cs"/>
            </a:endParaRPr>
          </a:p>
        </p:txBody>
      </p:sp>
      <p:pic>
        <p:nvPicPr>
          <p:cNvPr id="30725" name="Picture 6"/>
          <p:cNvPicPr>
            <a:picLocks noChangeAspect="1" noChangeArrowheads="1"/>
          </p:cNvPicPr>
          <p:nvPr/>
        </p:nvPicPr>
        <p:blipFill>
          <a:blip r:embed="rId3" cstate="print"/>
          <a:srcRect/>
          <a:stretch>
            <a:fillRect/>
          </a:stretch>
        </p:blipFill>
        <p:spPr bwMode="auto">
          <a:xfrm>
            <a:off x="4590770" y="3460727"/>
            <a:ext cx="4315644" cy="2890929"/>
          </a:xfrm>
          <a:prstGeom prst="rect">
            <a:avLst/>
          </a:prstGeom>
          <a:noFill/>
          <a:ln w="9525" algn="ctr">
            <a:noFill/>
            <a:miter lim="800000"/>
            <a:headEnd/>
            <a:tailEnd/>
          </a:ln>
        </p:spPr>
      </p:pic>
      <p:sp>
        <p:nvSpPr>
          <p:cNvPr id="30726" name="Text Box 19"/>
          <p:cNvSpPr txBox="1">
            <a:spLocks noChangeArrowheads="1"/>
          </p:cNvSpPr>
          <p:nvPr/>
        </p:nvSpPr>
        <p:spPr bwMode="auto">
          <a:xfrm>
            <a:off x="8572500" y="6521450"/>
            <a:ext cx="571500" cy="336550"/>
          </a:xfrm>
          <a:prstGeom prst="rect">
            <a:avLst/>
          </a:prstGeom>
          <a:noFill/>
          <a:ln w="9525" algn="ctr">
            <a:noFill/>
            <a:miter lim="800000"/>
            <a:headEnd/>
            <a:tailEnd/>
          </a:ln>
        </p:spPr>
        <p:txBody>
          <a:bodyPr>
            <a:spAutoFit/>
          </a:bodyPr>
          <a:lstStyle/>
          <a:p>
            <a:pPr algn="ctr">
              <a:spcBef>
                <a:spcPct val="50000"/>
              </a:spcBef>
            </a:pPr>
            <a:r>
              <a:rPr lang="en-US" altLang="ja-JP" sz="1600" b="0" u="none" dirty="0" smtClean="0">
                <a:solidFill>
                  <a:schemeClr val="tx1"/>
                </a:solidFill>
              </a:rPr>
              <a:t>2</a:t>
            </a:r>
            <a:r>
              <a:rPr lang="id-ID" altLang="ja-JP" sz="1600" b="0" u="none" dirty="0" smtClean="0">
                <a:solidFill>
                  <a:schemeClr val="tx1"/>
                </a:solidFill>
              </a:rPr>
              <a:t>6</a:t>
            </a:r>
            <a:endParaRPr lang="en-US" altLang="ja-JP" sz="1600" b="0" u="none" dirty="0">
              <a:solidFill>
                <a:schemeClr val="tx1"/>
              </a:solidFill>
            </a:endParaRPr>
          </a:p>
        </p:txBody>
      </p:sp>
      <p:sp>
        <p:nvSpPr>
          <p:cNvPr id="7" name="テキスト ボックス 6"/>
          <p:cNvSpPr txBox="1"/>
          <p:nvPr/>
        </p:nvSpPr>
        <p:spPr>
          <a:xfrm>
            <a:off x="129396" y="2826127"/>
            <a:ext cx="4287329" cy="4031873"/>
          </a:xfrm>
          <a:prstGeom prst="rect">
            <a:avLst/>
          </a:prstGeom>
          <a:noFill/>
        </p:spPr>
        <p:txBody>
          <a:bodyPr wrap="square" rtlCol="0">
            <a:spAutoFit/>
          </a:bodyPr>
          <a:lstStyle/>
          <a:p>
            <a:r>
              <a:rPr lang="en-US" altLang="ja-JP" sz="1600" u="none" dirty="0" smtClean="0">
                <a:latin typeface="Times New Roman" pitchFamily="18" charset="0"/>
                <a:cs typeface="Times New Roman" pitchFamily="18" charset="0"/>
              </a:rPr>
              <a:t>The 15</a:t>
            </a:r>
            <a:r>
              <a:rPr lang="en-US" altLang="ja-JP" sz="1600" u="none" baseline="30000" dirty="0" smtClean="0">
                <a:latin typeface="Times New Roman" pitchFamily="18" charset="0"/>
                <a:cs typeface="Times New Roman" pitchFamily="18" charset="0"/>
              </a:rPr>
              <a:t>th</a:t>
            </a:r>
            <a:r>
              <a:rPr lang="en-US" altLang="ja-JP" sz="1600" u="none" dirty="0" smtClean="0">
                <a:latin typeface="Times New Roman" pitchFamily="18" charset="0"/>
                <a:cs typeface="Times New Roman" pitchFamily="18" charset="0"/>
              </a:rPr>
              <a:t> Nationwide Riverside Districts Summit has been held on 15</a:t>
            </a:r>
            <a:r>
              <a:rPr lang="en-US" altLang="ja-JP" sz="1600" u="none" baseline="30000" dirty="0" smtClean="0">
                <a:latin typeface="Times New Roman" pitchFamily="18" charset="0"/>
                <a:cs typeface="Times New Roman" pitchFamily="18" charset="0"/>
              </a:rPr>
              <a:t>th</a:t>
            </a:r>
            <a:r>
              <a:rPr lang="en-US" altLang="ja-JP" sz="1600" u="none" dirty="0" smtClean="0">
                <a:latin typeface="Times New Roman" pitchFamily="18" charset="0"/>
                <a:cs typeface="Times New Roman" pitchFamily="18" charset="0"/>
              </a:rPr>
              <a:t> October 2009 at </a:t>
            </a:r>
            <a:r>
              <a:rPr lang="en-US" altLang="ja-JP" sz="1600" u="none" dirty="0" err="1" smtClean="0">
                <a:latin typeface="Times New Roman" pitchFamily="18" charset="0"/>
                <a:cs typeface="Times New Roman" pitchFamily="18" charset="0"/>
              </a:rPr>
              <a:t>Parkweston</a:t>
            </a:r>
            <a:r>
              <a:rPr lang="en-US" altLang="ja-JP" sz="1600" u="none" dirty="0" smtClean="0">
                <a:latin typeface="Times New Roman" pitchFamily="18" charset="0"/>
                <a:cs typeface="Times New Roman" pitchFamily="18" charset="0"/>
              </a:rPr>
              <a:t> in Tokushima City.</a:t>
            </a:r>
            <a:endParaRPr lang="ja-JP" altLang="ja-JP" sz="1600" u="none" dirty="0" smtClean="0">
              <a:latin typeface="Times New Roman" pitchFamily="18" charset="0"/>
              <a:cs typeface="Times New Roman" pitchFamily="18" charset="0"/>
            </a:endParaRPr>
          </a:p>
          <a:p>
            <a:r>
              <a:rPr lang="en-US" altLang="ja-JP" sz="1600" u="none" dirty="0" smtClean="0">
                <a:latin typeface="Times New Roman" pitchFamily="18" charset="0"/>
                <a:cs typeface="Times New Roman" pitchFamily="18" charset="0"/>
              </a:rPr>
              <a:t>Theme:  “Water </a:t>
            </a:r>
            <a:r>
              <a:rPr lang="en-US" altLang="ja-JP" sz="1200" b="0" u="none" dirty="0">
                <a:latin typeface="Times New Roman" pitchFamily="18" charset="0"/>
                <a:cs typeface="Times New Roman" pitchFamily="18" charset="0"/>
              </a:rPr>
              <a:t>×</a:t>
            </a:r>
            <a:r>
              <a:rPr lang="en-US" altLang="ja-JP" sz="1600" u="none" dirty="0" smtClean="0">
                <a:latin typeface="Times New Roman" pitchFamily="18" charset="0"/>
                <a:cs typeface="Times New Roman" pitchFamily="18" charset="0"/>
              </a:rPr>
              <a:t> Human  - “Community can be more friendly with water”</a:t>
            </a:r>
            <a:r>
              <a:rPr lang="ja-JP" altLang="en-US" sz="1600" u="none" dirty="0" smtClean="0">
                <a:latin typeface="Times New Roman" pitchFamily="18" charset="0"/>
                <a:cs typeface="Times New Roman" pitchFamily="18" charset="0"/>
              </a:rPr>
              <a:t> </a:t>
            </a:r>
            <a:r>
              <a:rPr lang="en-US" altLang="ja-JP" sz="1600" u="none" dirty="0" smtClean="0">
                <a:latin typeface="Times New Roman" pitchFamily="18" charset="0"/>
                <a:cs typeface="Times New Roman" pitchFamily="18" charset="0"/>
              </a:rPr>
              <a:t>-</a:t>
            </a:r>
          </a:p>
          <a:p>
            <a:r>
              <a:rPr lang="en-US" altLang="ja-JP" sz="1600" u="none" dirty="0" smtClean="0">
                <a:solidFill>
                  <a:schemeClr val="tx1"/>
                </a:solidFill>
                <a:latin typeface="Times New Roman" pitchFamily="18" charset="0"/>
                <a:cs typeface="Times New Roman" pitchFamily="18" charset="0"/>
              </a:rPr>
              <a:t>-  Organized by: Tokushima City</a:t>
            </a:r>
            <a:endParaRPr lang="ja-JP" altLang="ja-JP" sz="1600" u="none" dirty="0" smtClean="0">
              <a:solidFill>
                <a:schemeClr val="tx1"/>
              </a:solidFill>
              <a:latin typeface="Times New Roman" pitchFamily="18" charset="0"/>
              <a:cs typeface="Times New Roman" pitchFamily="18" charset="0"/>
            </a:endParaRPr>
          </a:p>
          <a:p>
            <a:pPr marL="179388" indent="-179388"/>
            <a:r>
              <a:rPr lang="en-US" altLang="ja-JP" sz="1600" u="none" dirty="0" smtClean="0">
                <a:solidFill>
                  <a:schemeClr val="tx1"/>
                </a:solidFill>
                <a:latin typeface="Times New Roman" pitchFamily="18" charset="0"/>
                <a:cs typeface="Times New Roman" pitchFamily="18" charset="0"/>
              </a:rPr>
              <a:t>-  In cooperation with: Ministry of Land, Infrastructure, Transport and Tourism /  Tokushima Prefecture / Association of Mayors in Tokushima Prefecture / Association of Towns and Villages in Tokushima Prefecture / Water Resource Environment Technology Center / Japan Ground Work Association / National Reservoir Area Fund Council / The </a:t>
            </a:r>
            <a:r>
              <a:rPr lang="en-US" altLang="ja-JP" sz="1600" u="none" dirty="0" err="1" smtClean="0">
                <a:solidFill>
                  <a:schemeClr val="tx1"/>
                </a:solidFill>
                <a:latin typeface="Times New Roman" pitchFamily="18" charset="0"/>
                <a:cs typeface="Times New Roman" pitchFamily="18" charset="0"/>
              </a:rPr>
              <a:t>Jichi</a:t>
            </a:r>
            <a:r>
              <a:rPr lang="en-US" altLang="ja-JP" sz="1600" u="none" dirty="0" smtClean="0">
                <a:solidFill>
                  <a:schemeClr val="tx1"/>
                </a:solidFill>
                <a:latin typeface="Times New Roman" pitchFamily="18" charset="0"/>
                <a:cs typeface="Times New Roman" pitchFamily="18" charset="0"/>
              </a:rPr>
              <a:t> </a:t>
            </a:r>
            <a:r>
              <a:rPr lang="en-US" altLang="ja-JP" sz="1600" u="none" dirty="0" err="1" smtClean="0">
                <a:solidFill>
                  <a:schemeClr val="tx1"/>
                </a:solidFill>
                <a:latin typeface="Times New Roman" pitchFamily="18" charset="0"/>
                <a:cs typeface="Times New Roman" pitchFamily="18" charset="0"/>
              </a:rPr>
              <a:t>Nippo</a:t>
            </a:r>
            <a:r>
              <a:rPr lang="en-US" altLang="ja-JP" sz="1600" u="none" dirty="0" smtClean="0">
                <a:solidFill>
                  <a:schemeClr val="tx1"/>
                </a:solidFill>
                <a:latin typeface="Times New Roman" pitchFamily="18" charset="0"/>
                <a:cs typeface="Times New Roman" pitchFamily="18" charset="0"/>
              </a:rPr>
              <a:t> Co., Ltd., etc.</a:t>
            </a:r>
            <a:endParaRPr kumimoji="1" lang="ja-JP"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5"/>
          <p:cNvSpPr txBox="1">
            <a:spLocks noChangeArrowheads="1"/>
          </p:cNvSpPr>
          <p:nvPr/>
        </p:nvSpPr>
        <p:spPr bwMode="auto">
          <a:xfrm>
            <a:off x="178131" y="533985"/>
            <a:ext cx="8965869" cy="6494462"/>
          </a:xfrm>
          <a:prstGeom prst="rect">
            <a:avLst/>
          </a:prstGeom>
          <a:noFill/>
          <a:ln w="9525" algn="ctr">
            <a:noFill/>
            <a:miter lim="800000"/>
            <a:headEnd/>
            <a:tailEnd/>
          </a:ln>
        </p:spPr>
        <p:txBody>
          <a:bodyPr wrap="square">
            <a:spAutoFit/>
          </a:bodyPr>
          <a:lstStyle/>
          <a:p>
            <a:pPr>
              <a:buFont typeface="Wingdings" pitchFamily="2" charset="2"/>
              <a:buChar char="¡"/>
            </a:pPr>
            <a:r>
              <a:rPr lang="en-US" altLang="ja-JP" sz="1600" u="none" dirty="0">
                <a:solidFill>
                  <a:srgbClr val="0070C0"/>
                </a:solidFill>
                <a:latin typeface="Times New Roman" pitchFamily="18" charset="0"/>
                <a:ea typeface="ＭＳ Ｐゴシック" pitchFamily="50" charset="-128"/>
                <a:cs typeface="Times New Roman" pitchFamily="18" charset="0"/>
              </a:rPr>
              <a:t>Construction of a dam, etc. (including water level regulating facilities of lakes and </a:t>
            </a:r>
          </a:p>
          <a:p>
            <a:r>
              <a:rPr lang="en-US" altLang="ja-JP" sz="1600" u="none" dirty="0">
                <a:solidFill>
                  <a:srgbClr val="0070C0"/>
                </a:solidFill>
                <a:latin typeface="Times New Roman" pitchFamily="18" charset="0"/>
                <a:ea typeface="ＭＳ Ｐゴシック" pitchFamily="50" charset="-128"/>
                <a:cs typeface="Times New Roman" pitchFamily="18" charset="0"/>
              </a:rPr>
              <a:t>    marshlands) causes great impact to inhabitants as well as the local communities by </a:t>
            </a:r>
          </a:p>
          <a:p>
            <a:r>
              <a:rPr lang="en-US" altLang="ja-JP" sz="1600" u="none" dirty="0">
                <a:solidFill>
                  <a:srgbClr val="0070C0"/>
                </a:solidFill>
                <a:latin typeface="Times New Roman" pitchFamily="18" charset="0"/>
                <a:ea typeface="ＭＳ Ｐゴシック" pitchFamily="50" charset="-128"/>
                <a:cs typeface="Times New Roman" pitchFamily="18" charset="0"/>
              </a:rPr>
              <a:t>    resulting in submersion of many houses, agricultural land, forests, and the like. </a:t>
            </a:r>
          </a:p>
          <a:p>
            <a:r>
              <a:rPr lang="en-US" altLang="ja-JP" sz="1600" u="none" dirty="0">
                <a:solidFill>
                  <a:srgbClr val="0070C0"/>
                </a:solidFill>
                <a:latin typeface="Times New Roman" pitchFamily="18" charset="0"/>
                <a:ea typeface="ＭＳ Ｐゴシック" pitchFamily="50" charset="-128"/>
                <a:cs typeface="Times New Roman" pitchFamily="18" charset="0"/>
              </a:rPr>
              <a:t>    Because of it, it is an important issue to improve stability in inhabitants’ livelihood </a:t>
            </a:r>
          </a:p>
          <a:p>
            <a:r>
              <a:rPr lang="en-US" altLang="ja-JP" sz="1600" u="none" dirty="0">
                <a:solidFill>
                  <a:srgbClr val="0070C0"/>
                </a:solidFill>
                <a:latin typeface="Times New Roman" pitchFamily="18" charset="0"/>
                <a:ea typeface="ＭＳ Ｐゴシック" pitchFamily="50" charset="-128"/>
                <a:cs typeface="Times New Roman" pitchFamily="18" charset="0"/>
              </a:rPr>
              <a:t>    and public welfare </a:t>
            </a:r>
            <a:r>
              <a:rPr lang="en-US" altLang="ja-JP" sz="1600" u="none" dirty="0" smtClean="0">
                <a:solidFill>
                  <a:srgbClr val="0070C0"/>
                </a:solidFill>
                <a:latin typeface="Times New Roman" pitchFamily="18" charset="0"/>
                <a:ea typeface="ＭＳ Ｐゴシック" pitchFamily="50" charset="-128"/>
                <a:cs typeface="Times New Roman" pitchFamily="18" charset="0"/>
              </a:rPr>
              <a:t>through ;</a:t>
            </a:r>
            <a:endParaRPr lang="ja-JP" altLang="ja-JP" sz="1600" u="none" dirty="0">
              <a:solidFill>
                <a:srgbClr val="0070C0"/>
              </a:solidFill>
              <a:latin typeface="Times New Roman" pitchFamily="18" charset="0"/>
              <a:ea typeface="ＭＳ Ｐゴシック" pitchFamily="50" charset="-128"/>
              <a:cs typeface="Times New Roman" pitchFamily="18" charset="0"/>
            </a:endParaRPr>
          </a:p>
          <a:p>
            <a:r>
              <a:rPr lang="en-US" altLang="ja-JP" sz="1600" u="none" dirty="0">
                <a:solidFill>
                  <a:schemeClr val="tx1"/>
                </a:solidFill>
                <a:latin typeface="Times New Roman" pitchFamily="18" charset="0"/>
                <a:ea typeface="ＭＳ Ｐゴシック" pitchFamily="50" charset="-128"/>
                <a:cs typeface="Times New Roman" pitchFamily="18" charset="0"/>
              </a:rPr>
              <a:t>    </a:t>
            </a:r>
            <a:r>
              <a:rPr lang="en-US" altLang="ja-JP" sz="1600" u="none" dirty="0">
                <a:solidFill>
                  <a:schemeClr val="tx1"/>
                </a:solidFill>
                <a:latin typeface="Times New Roman" pitchFamily="18" charset="0"/>
                <a:ea typeface="ＭＳ Ｐゴシック" pitchFamily="50" charset="-128"/>
                <a:cs typeface="Times New Roman" pitchFamily="18" charset="0"/>
                <a:sym typeface="Wingdings" pitchFamily="2" charset="2"/>
              </a:rPr>
              <a:t></a:t>
            </a:r>
            <a:r>
              <a:rPr lang="en-US" altLang="ja-JP" sz="1600" u="none" dirty="0">
                <a:latin typeface="Times New Roman" pitchFamily="18" charset="0"/>
                <a:ea typeface="ＭＳ Ｐゴシック" pitchFamily="50" charset="-128"/>
                <a:cs typeface="Times New Roman" pitchFamily="18" charset="0"/>
                <a:sym typeface="Wingdings" pitchFamily="2" charset="2"/>
              </a:rPr>
              <a:t> </a:t>
            </a:r>
            <a:r>
              <a:rPr lang="en-US" altLang="ja-JP" sz="1600" u="none" dirty="0">
                <a:solidFill>
                  <a:schemeClr val="tx1"/>
                </a:solidFill>
                <a:latin typeface="Times New Roman" pitchFamily="18" charset="0"/>
                <a:ea typeface="ＭＳ Ｐゴシック" pitchFamily="50" charset="-128"/>
                <a:cs typeface="Times New Roman" pitchFamily="18" charset="0"/>
              </a:rPr>
              <a:t>Taking measures for resettlement of habitation of those who are involved to </a:t>
            </a:r>
          </a:p>
          <a:p>
            <a:r>
              <a:rPr lang="en-US" altLang="ja-JP" sz="1600" u="none" dirty="0">
                <a:solidFill>
                  <a:schemeClr val="tx1"/>
                </a:solidFill>
                <a:latin typeface="Times New Roman" pitchFamily="18" charset="0"/>
                <a:ea typeface="ＭＳ Ｐゴシック" pitchFamily="50" charset="-128"/>
                <a:cs typeface="Times New Roman" pitchFamily="18" charset="0"/>
              </a:rPr>
              <a:t>         submersion of their homes, etc., and</a:t>
            </a:r>
            <a:endParaRPr lang="ja-JP" altLang="ja-JP" sz="1600" u="none" dirty="0">
              <a:solidFill>
                <a:schemeClr val="tx1"/>
              </a:solidFill>
              <a:latin typeface="Times New Roman" pitchFamily="18" charset="0"/>
              <a:ea typeface="ＭＳ Ｐゴシック" pitchFamily="50" charset="-128"/>
              <a:cs typeface="Times New Roman" pitchFamily="18" charset="0"/>
            </a:endParaRPr>
          </a:p>
          <a:p>
            <a:r>
              <a:rPr lang="en-US" altLang="ja-JP" sz="1600" u="none" dirty="0">
                <a:solidFill>
                  <a:schemeClr val="tx1"/>
                </a:solidFill>
                <a:latin typeface="Times New Roman" pitchFamily="18" charset="0"/>
                <a:ea typeface="ＭＳ Ｐゴシック" pitchFamily="50" charset="-128"/>
                <a:cs typeface="Times New Roman" pitchFamily="18" charset="0"/>
              </a:rPr>
              <a:t>    </a:t>
            </a:r>
            <a:r>
              <a:rPr lang="en-US" altLang="ja-JP" sz="1600" u="none" dirty="0">
                <a:solidFill>
                  <a:schemeClr val="tx1"/>
                </a:solidFill>
                <a:latin typeface="Times New Roman" pitchFamily="18" charset="0"/>
                <a:ea typeface="ＭＳ Ｐゴシック" pitchFamily="50" charset="-128"/>
                <a:cs typeface="Times New Roman" pitchFamily="18" charset="0"/>
                <a:sym typeface="Wingdings" pitchFamily="2" charset="2"/>
              </a:rPr>
              <a:t> </a:t>
            </a:r>
            <a:r>
              <a:rPr lang="en-US" altLang="ja-JP" sz="1600" u="none" dirty="0">
                <a:solidFill>
                  <a:schemeClr val="tx1"/>
                </a:solidFill>
                <a:latin typeface="Times New Roman" pitchFamily="18" charset="0"/>
                <a:ea typeface="ＭＳ Ｐゴシック" pitchFamily="50" charset="-128"/>
                <a:cs typeface="Times New Roman" pitchFamily="18" charset="0"/>
              </a:rPr>
              <a:t>Developing living environment and industries in the area concerned.</a:t>
            </a:r>
          </a:p>
          <a:p>
            <a:endParaRPr lang="ja-JP" altLang="ja-JP" sz="1600" u="none" dirty="0">
              <a:solidFill>
                <a:schemeClr val="tx1"/>
              </a:solidFill>
              <a:latin typeface="Times New Roman" pitchFamily="18" charset="0"/>
              <a:ea typeface="ＭＳ Ｐゴシック" pitchFamily="50" charset="-128"/>
              <a:cs typeface="Times New Roman" pitchFamily="18" charset="0"/>
            </a:endParaRPr>
          </a:p>
          <a:p>
            <a:pPr>
              <a:buFont typeface="Wingdings" pitchFamily="2" charset="2"/>
              <a:buChar char="¡"/>
            </a:pPr>
            <a:r>
              <a:rPr lang="en-US" altLang="ja-JP" sz="1600" u="none" dirty="0">
                <a:solidFill>
                  <a:srgbClr val="0070C0"/>
                </a:solidFill>
                <a:latin typeface="Times New Roman" pitchFamily="18" charset="0"/>
                <a:ea typeface="ＭＳ Ｐゴシック" pitchFamily="50" charset="-128"/>
                <a:cs typeface="Times New Roman" pitchFamily="18" charset="0"/>
              </a:rPr>
              <a:t>In order to promote construction of a dam, etc., measures for reservoir area </a:t>
            </a:r>
            <a:r>
              <a:rPr lang="en-US" altLang="ja-JP" sz="1600" u="none" dirty="0" smtClean="0">
                <a:solidFill>
                  <a:srgbClr val="0070C0"/>
                </a:solidFill>
                <a:latin typeface="Times New Roman" pitchFamily="18" charset="0"/>
                <a:ea typeface="ＭＳ Ｐゴシック" pitchFamily="50" charset="-128"/>
                <a:cs typeface="Times New Roman" pitchFamily="18" charset="0"/>
              </a:rPr>
              <a:t>development are   </a:t>
            </a:r>
            <a:endParaRPr lang="en-US" altLang="ja-JP" sz="1600" u="none" dirty="0">
              <a:solidFill>
                <a:srgbClr val="0070C0"/>
              </a:solidFill>
              <a:latin typeface="Times New Roman" pitchFamily="18" charset="0"/>
              <a:ea typeface="ＭＳ Ｐゴシック" pitchFamily="50" charset="-128"/>
              <a:cs typeface="Times New Roman" pitchFamily="18" charset="0"/>
            </a:endParaRPr>
          </a:p>
          <a:p>
            <a:r>
              <a:rPr lang="en-US" altLang="ja-JP" sz="1600" u="none" dirty="0">
                <a:solidFill>
                  <a:srgbClr val="0070C0"/>
                </a:solidFill>
                <a:latin typeface="Times New Roman" pitchFamily="18" charset="0"/>
                <a:ea typeface="ＭＳ Ｐゴシック" pitchFamily="50" charset="-128"/>
                <a:cs typeface="Times New Roman" pitchFamily="18" charset="0"/>
              </a:rPr>
              <a:t>    taken by combining various policies for development of the area with a central focus on;</a:t>
            </a:r>
            <a:endParaRPr lang="ja-JP" altLang="ja-JP" sz="1600" u="none" dirty="0">
              <a:solidFill>
                <a:srgbClr val="0070C0"/>
              </a:solidFill>
              <a:latin typeface="Times New Roman" pitchFamily="18" charset="0"/>
              <a:ea typeface="ＭＳ Ｐゴシック" pitchFamily="50" charset="-128"/>
              <a:cs typeface="Times New Roman" pitchFamily="18" charset="0"/>
            </a:endParaRPr>
          </a:p>
          <a:p>
            <a:r>
              <a:rPr lang="en-US" altLang="ja-JP" sz="1600" u="none" dirty="0">
                <a:solidFill>
                  <a:schemeClr val="tx1"/>
                </a:solidFill>
                <a:latin typeface="Times New Roman" pitchFamily="18" charset="0"/>
                <a:ea typeface="ＭＳ Ｐゴシック" pitchFamily="50" charset="-128"/>
                <a:cs typeface="Times New Roman" pitchFamily="18" charset="0"/>
              </a:rPr>
              <a:t>    </a:t>
            </a:r>
            <a:r>
              <a:rPr lang="en-US" altLang="ja-JP" sz="1600" u="none" dirty="0">
                <a:solidFill>
                  <a:schemeClr val="tx1"/>
                </a:solidFill>
                <a:latin typeface="Times New Roman" pitchFamily="18" charset="0"/>
                <a:ea typeface="ＭＳ Ｐゴシック" pitchFamily="50" charset="-128"/>
                <a:cs typeface="Times New Roman" pitchFamily="18" charset="0"/>
                <a:sym typeface="Wingdings" pitchFamily="2" charset="2"/>
              </a:rPr>
              <a:t> </a:t>
            </a:r>
            <a:r>
              <a:rPr lang="en-US" altLang="ja-JP" sz="1600" u="none" dirty="0">
                <a:solidFill>
                  <a:schemeClr val="tx1"/>
                </a:solidFill>
                <a:latin typeface="Times New Roman" pitchFamily="18" charset="0"/>
                <a:ea typeface="ＭＳ Ｐゴシック" pitchFamily="50" charset="-128"/>
                <a:cs typeface="Times New Roman" pitchFamily="18" charset="0"/>
              </a:rPr>
              <a:t>Compensation by a builder of the dam, etc.;</a:t>
            </a:r>
            <a:endParaRPr lang="ja-JP" altLang="ja-JP" sz="1600" u="none" dirty="0">
              <a:solidFill>
                <a:schemeClr val="tx1"/>
              </a:solidFill>
              <a:latin typeface="Times New Roman" pitchFamily="18" charset="0"/>
              <a:ea typeface="ＭＳ Ｐゴシック" pitchFamily="50" charset="-128"/>
              <a:cs typeface="Times New Roman" pitchFamily="18" charset="0"/>
            </a:endParaRPr>
          </a:p>
          <a:p>
            <a:r>
              <a:rPr lang="en-US" altLang="ja-JP" sz="1600" u="none" dirty="0">
                <a:solidFill>
                  <a:schemeClr val="tx1"/>
                </a:solidFill>
                <a:latin typeface="Times New Roman" pitchFamily="18" charset="0"/>
                <a:ea typeface="ＭＳ Ｐゴシック" pitchFamily="50" charset="-128"/>
                <a:cs typeface="Times New Roman" pitchFamily="18" charset="0"/>
              </a:rPr>
              <a:t>    </a:t>
            </a:r>
            <a:r>
              <a:rPr lang="en-US" altLang="ja-JP" sz="1600" u="none" dirty="0">
                <a:solidFill>
                  <a:schemeClr val="tx1"/>
                </a:solidFill>
                <a:latin typeface="Times New Roman" pitchFamily="18" charset="0"/>
                <a:ea typeface="ＭＳ Ｐゴシック" pitchFamily="50" charset="-128"/>
                <a:cs typeface="Times New Roman" pitchFamily="18" charset="0"/>
                <a:sym typeface="Wingdings" pitchFamily="2" charset="2"/>
              </a:rPr>
              <a:t> </a:t>
            </a:r>
            <a:r>
              <a:rPr lang="en-US" altLang="ja-JP" sz="1600" u="none" dirty="0">
                <a:solidFill>
                  <a:schemeClr val="tx1"/>
                </a:solidFill>
                <a:latin typeface="Times New Roman" pitchFamily="18" charset="0"/>
                <a:ea typeface="ＭＳ Ｐゴシック" pitchFamily="50" charset="-128"/>
                <a:cs typeface="Times New Roman" pitchFamily="18" charset="0"/>
              </a:rPr>
              <a:t>Development of the area under the Special </a:t>
            </a:r>
            <a:r>
              <a:rPr lang="en-US" altLang="ja-JP" sz="1600" u="none" dirty="0" smtClean="0">
                <a:solidFill>
                  <a:schemeClr val="tx1"/>
                </a:solidFill>
                <a:latin typeface="Times New Roman" pitchFamily="18" charset="0"/>
                <a:ea typeface="ＭＳ Ｐゴシック" pitchFamily="50" charset="-128"/>
                <a:cs typeface="Times New Roman" pitchFamily="18" charset="0"/>
              </a:rPr>
              <a:t>Measures Law for Reservoir Area Development ;  </a:t>
            </a:r>
          </a:p>
          <a:p>
            <a:r>
              <a:rPr lang="en-US" altLang="ja-JP" sz="1600" u="none" dirty="0" smtClean="0">
                <a:solidFill>
                  <a:schemeClr val="tx1"/>
                </a:solidFill>
                <a:latin typeface="Times New Roman" pitchFamily="18" charset="0"/>
                <a:ea typeface="ＭＳ Ｐゴシック" pitchFamily="50" charset="-128"/>
                <a:cs typeface="Times New Roman" pitchFamily="18" charset="0"/>
              </a:rPr>
              <a:t>    </a:t>
            </a:r>
            <a:r>
              <a:rPr lang="ja-JP" altLang="en-US" sz="1600" u="none" dirty="0">
                <a:solidFill>
                  <a:schemeClr val="tx1"/>
                </a:solidFill>
                <a:latin typeface="Times New Roman" pitchFamily="18" charset="0"/>
                <a:ea typeface="ＭＳ Ｐゴシック" pitchFamily="50" charset="-128"/>
                <a:cs typeface="Times New Roman" pitchFamily="18" charset="0"/>
                <a:sym typeface="Wingdings" pitchFamily="2" charset="2"/>
              </a:rPr>
              <a:t> </a:t>
            </a:r>
            <a:r>
              <a:rPr lang="en-US" altLang="ja-JP" sz="1600" u="none" dirty="0">
                <a:solidFill>
                  <a:schemeClr val="tx1"/>
                </a:solidFill>
                <a:latin typeface="Times New Roman" pitchFamily="18" charset="0"/>
                <a:ea typeface="ＭＳ Ｐゴシック" pitchFamily="50" charset="-128"/>
                <a:cs typeface="Times New Roman" pitchFamily="18" charset="0"/>
              </a:rPr>
              <a:t>Measures for resettlement of habitation by the </a:t>
            </a:r>
            <a:r>
              <a:rPr lang="en-US" altLang="ja-JP" sz="1600" u="none" dirty="0" smtClean="0">
                <a:solidFill>
                  <a:schemeClr val="tx1"/>
                </a:solidFill>
                <a:latin typeface="Times New Roman" pitchFamily="18" charset="0"/>
                <a:ea typeface="ＭＳ Ｐゴシック" pitchFamily="50" charset="-128"/>
                <a:cs typeface="Times New Roman" pitchFamily="18" charset="0"/>
              </a:rPr>
              <a:t>Reservoir Area Development Fund.</a:t>
            </a:r>
            <a:endParaRPr lang="en-US" altLang="ja-JP" sz="1600" u="none" dirty="0">
              <a:solidFill>
                <a:schemeClr val="tx1"/>
              </a:solidFill>
              <a:latin typeface="Times New Roman" pitchFamily="18" charset="0"/>
              <a:ea typeface="ＭＳ Ｐゴシック" pitchFamily="50" charset="-128"/>
              <a:cs typeface="Times New Roman" pitchFamily="18" charset="0"/>
            </a:endParaRPr>
          </a:p>
          <a:p>
            <a:endParaRPr lang="ja-JP" altLang="ja-JP" sz="1600" u="none" dirty="0">
              <a:solidFill>
                <a:schemeClr val="tx1"/>
              </a:solidFill>
              <a:latin typeface="Times New Roman" pitchFamily="18" charset="0"/>
              <a:ea typeface="ＭＳ Ｐゴシック" pitchFamily="50" charset="-128"/>
              <a:cs typeface="Times New Roman" pitchFamily="18" charset="0"/>
            </a:endParaRPr>
          </a:p>
          <a:p>
            <a:r>
              <a:rPr lang="en-US" altLang="ja-JP" sz="1600" u="none" dirty="0" smtClean="0">
                <a:solidFill>
                  <a:srgbClr val="0070C0"/>
                </a:solidFill>
                <a:latin typeface="Times New Roman" pitchFamily="18" charset="0"/>
                <a:ea typeface="ＭＳ Ｐゴシック" pitchFamily="50" charset="-128"/>
                <a:cs typeface="Times New Roman" pitchFamily="18" charset="0"/>
                <a:sym typeface="Wingdings" pitchFamily="2" charset="2"/>
              </a:rPr>
              <a:t> </a:t>
            </a:r>
            <a:r>
              <a:rPr lang="en-US" altLang="ja-JP" sz="1600" u="none" dirty="0" smtClean="0">
                <a:solidFill>
                  <a:srgbClr val="0070C0"/>
                </a:solidFill>
                <a:latin typeface="Times New Roman" pitchFamily="18" charset="0"/>
                <a:ea typeface="ＭＳ Ｐゴシック" pitchFamily="50" charset="-128"/>
                <a:cs typeface="Times New Roman" pitchFamily="18" charset="0"/>
              </a:rPr>
              <a:t>In </a:t>
            </a:r>
            <a:r>
              <a:rPr lang="en-US" altLang="ja-JP" sz="1600" u="none" dirty="0">
                <a:solidFill>
                  <a:srgbClr val="0070C0"/>
                </a:solidFill>
                <a:latin typeface="Times New Roman" pitchFamily="18" charset="0"/>
                <a:ea typeface="ＭＳ Ｐゴシック" pitchFamily="50" charset="-128"/>
                <a:cs typeface="Times New Roman" pitchFamily="18" charset="0"/>
              </a:rPr>
              <a:t>the </a:t>
            </a:r>
            <a:r>
              <a:rPr lang="en-US" altLang="ja-JP" sz="1600" u="none" dirty="0" smtClean="0">
                <a:solidFill>
                  <a:srgbClr val="0070C0"/>
                </a:solidFill>
                <a:latin typeface="Times New Roman" pitchFamily="18" charset="0"/>
                <a:ea typeface="ＭＳ Ｐゴシック" pitchFamily="50" charset="-128"/>
                <a:cs typeface="Times New Roman" pitchFamily="18" charset="0"/>
              </a:rPr>
              <a:t>Measures </a:t>
            </a:r>
            <a:r>
              <a:rPr lang="en-US" altLang="ja-JP" sz="1600" u="none" dirty="0">
                <a:solidFill>
                  <a:srgbClr val="0070C0"/>
                </a:solidFill>
                <a:latin typeface="Times New Roman" pitchFamily="18" charset="0"/>
                <a:ea typeface="ＭＳ Ｐゴシック" pitchFamily="50" charset="-128"/>
                <a:cs typeface="Times New Roman" pitchFamily="18" charset="0"/>
              </a:rPr>
              <a:t>for Reservoir Area </a:t>
            </a:r>
            <a:r>
              <a:rPr lang="en-US" altLang="ja-JP" sz="1600" u="none" dirty="0" smtClean="0">
                <a:solidFill>
                  <a:srgbClr val="0070C0"/>
                </a:solidFill>
                <a:latin typeface="Times New Roman" pitchFamily="18" charset="0"/>
                <a:ea typeface="ＭＳ Ｐゴシック" pitchFamily="50" charset="-128"/>
                <a:cs typeface="Times New Roman" pitchFamily="18" charset="0"/>
              </a:rPr>
              <a:t>Development, it </a:t>
            </a:r>
            <a:r>
              <a:rPr lang="en-US" altLang="ja-JP" sz="1600" u="none" dirty="0">
                <a:solidFill>
                  <a:srgbClr val="0070C0"/>
                </a:solidFill>
                <a:latin typeface="Times New Roman" pitchFamily="18" charset="0"/>
                <a:ea typeface="ＭＳ Ｐゴシック" pitchFamily="50" charset="-128"/>
                <a:cs typeface="Times New Roman" pitchFamily="18" charset="0"/>
              </a:rPr>
              <a:t>is important to deal with;</a:t>
            </a:r>
            <a:endParaRPr lang="ja-JP" altLang="ja-JP" sz="1600" u="none" dirty="0">
              <a:solidFill>
                <a:srgbClr val="0070C0"/>
              </a:solidFill>
              <a:latin typeface="Times New Roman" pitchFamily="18" charset="0"/>
              <a:ea typeface="ＭＳ Ｐゴシック" pitchFamily="50" charset="-128"/>
              <a:cs typeface="Times New Roman" pitchFamily="18" charset="0"/>
            </a:endParaRPr>
          </a:p>
          <a:p>
            <a:pPr marL="180975"/>
            <a:r>
              <a:rPr lang="en-US" altLang="ja-JP" sz="1600" u="none" dirty="0" smtClean="0">
                <a:solidFill>
                  <a:schemeClr val="tx1"/>
                </a:solidFill>
                <a:latin typeface="Times New Roman" pitchFamily="18" charset="0"/>
                <a:ea typeface="ＭＳ Ｐゴシック" pitchFamily="50" charset="-128"/>
                <a:cs typeface="Times New Roman" pitchFamily="18" charset="0"/>
                <a:sym typeface="Wingdings" pitchFamily="2" charset="2"/>
              </a:rPr>
              <a:t> Existing m</a:t>
            </a:r>
            <a:r>
              <a:rPr lang="en-US" altLang="ja-JP" sz="1600" u="none" dirty="0" smtClean="0">
                <a:solidFill>
                  <a:schemeClr val="tx1"/>
                </a:solidFill>
                <a:latin typeface="Times New Roman" pitchFamily="18" charset="0"/>
                <a:ea typeface="ＭＳ Ｐゴシック" pitchFamily="50" charset="-128"/>
                <a:cs typeface="Times New Roman" pitchFamily="18" charset="0"/>
              </a:rPr>
              <a:t>easures </a:t>
            </a:r>
            <a:r>
              <a:rPr lang="en-US" altLang="ja-JP" sz="1600" u="none" dirty="0">
                <a:solidFill>
                  <a:schemeClr val="tx1"/>
                </a:solidFill>
                <a:latin typeface="Times New Roman" pitchFamily="18" charset="0"/>
                <a:ea typeface="ＭＳ Ｐゴシック" pitchFamily="50" charset="-128"/>
                <a:cs typeface="Times New Roman" pitchFamily="18" charset="0"/>
              </a:rPr>
              <a:t>taken </a:t>
            </a:r>
            <a:r>
              <a:rPr lang="en-US" altLang="ja-JP" sz="1600" u="none" dirty="0" smtClean="0">
                <a:solidFill>
                  <a:schemeClr val="tx1"/>
                </a:solidFill>
                <a:latin typeface="Times New Roman" pitchFamily="18" charset="0"/>
                <a:ea typeface="ＭＳ Ｐゴシック" pitchFamily="50" charset="-128"/>
                <a:cs typeface="Times New Roman" pitchFamily="18" charset="0"/>
              </a:rPr>
              <a:t>during the planning </a:t>
            </a:r>
            <a:r>
              <a:rPr lang="en-US" altLang="ja-JP" sz="1600" u="none" dirty="0">
                <a:solidFill>
                  <a:schemeClr val="tx1"/>
                </a:solidFill>
                <a:latin typeface="Times New Roman" pitchFamily="18" charset="0"/>
                <a:ea typeface="ＭＳ Ｐゴシック" pitchFamily="50" charset="-128"/>
                <a:cs typeface="Times New Roman" pitchFamily="18" charset="0"/>
              </a:rPr>
              <a:t>/construction of the dam, and </a:t>
            </a:r>
          </a:p>
          <a:p>
            <a:pPr marL="361950" indent="-180975"/>
            <a:r>
              <a:rPr lang="en-US" altLang="ja-JP" sz="1600" u="none" dirty="0" smtClean="0">
                <a:solidFill>
                  <a:schemeClr val="tx1"/>
                </a:solidFill>
                <a:latin typeface="Times New Roman" pitchFamily="18" charset="0"/>
                <a:ea typeface="ＭＳ Ｐゴシック" pitchFamily="50" charset="-128"/>
                <a:cs typeface="Times New Roman" pitchFamily="18" charset="0"/>
                <a:sym typeface="Wingdings" pitchFamily="2" charset="2"/>
              </a:rPr>
              <a:t> </a:t>
            </a:r>
            <a:r>
              <a:rPr lang="en-US" altLang="ja-JP" sz="1600" u="none" dirty="0">
                <a:solidFill>
                  <a:schemeClr val="tx1"/>
                </a:solidFill>
                <a:latin typeface="Times New Roman" pitchFamily="18" charset="0"/>
                <a:ea typeface="ＭＳ Ｐゴシック" pitchFamily="50" charset="-128"/>
                <a:cs typeface="Times New Roman" pitchFamily="18" charset="0"/>
              </a:rPr>
              <a:t>Measures for sustainable maintenance/activation of the reservoir area </a:t>
            </a:r>
            <a:r>
              <a:rPr lang="en-US" altLang="ja-JP" sz="1600" u="none" dirty="0" smtClean="0">
                <a:solidFill>
                  <a:schemeClr val="tx1"/>
                </a:solidFill>
                <a:latin typeface="Times New Roman" pitchFamily="18" charset="0"/>
                <a:ea typeface="ＭＳ Ｐゴシック" pitchFamily="50" charset="-128"/>
                <a:cs typeface="Times New Roman" pitchFamily="18" charset="0"/>
              </a:rPr>
              <a:t>after </a:t>
            </a:r>
            <a:r>
              <a:rPr lang="en-US" altLang="ja-JP" sz="1600" u="none" dirty="0">
                <a:solidFill>
                  <a:schemeClr val="tx1"/>
                </a:solidFill>
                <a:latin typeface="Times New Roman" pitchFamily="18" charset="0"/>
                <a:ea typeface="ＭＳ Ｐゴシック" pitchFamily="50" charset="-128"/>
                <a:cs typeface="Times New Roman" pitchFamily="18" charset="0"/>
              </a:rPr>
              <a:t>the </a:t>
            </a:r>
            <a:r>
              <a:rPr lang="en-US" altLang="ja-JP" sz="1600" u="none" dirty="0" smtClean="0">
                <a:solidFill>
                  <a:schemeClr val="tx1"/>
                </a:solidFill>
                <a:latin typeface="Times New Roman" pitchFamily="18" charset="0"/>
                <a:ea typeface="ＭＳ Ｐゴシック" pitchFamily="50" charset="-128"/>
                <a:cs typeface="Times New Roman" pitchFamily="18" charset="0"/>
              </a:rPr>
              <a:t>operation of the dam.  </a:t>
            </a:r>
            <a:endParaRPr lang="en-US" altLang="ja-JP" sz="1600" u="none" dirty="0">
              <a:solidFill>
                <a:schemeClr val="tx1"/>
              </a:solidFill>
              <a:latin typeface="Times New Roman" pitchFamily="18" charset="0"/>
              <a:ea typeface="ＭＳ Ｐゴシック" pitchFamily="50" charset="-128"/>
              <a:cs typeface="Times New Roman" pitchFamily="18" charset="0"/>
            </a:endParaRPr>
          </a:p>
          <a:p>
            <a:r>
              <a:rPr lang="en-US" altLang="ja-JP" sz="1600" u="none" dirty="0">
                <a:solidFill>
                  <a:schemeClr val="tx1"/>
                </a:solidFill>
                <a:latin typeface="Times New Roman" pitchFamily="18" charset="0"/>
                <a:ea typeface="ＭＳ Ｐゴシック" pitchFamily="50" charset="-128"/>
                <a:cs typeface="Times New Roman" pitchFamily="18" charset="0"/>
              </a:rPr>
              <a:t>    (More than 2,700 dams have already been completed</a:t>
            </a:r>
            <a:r>
              <a:rPr lang="en-US" altLang="ja-JP" sz="1600" u="none" dirty="0" smtClean="0">
                <a:solidFill>
                  <a:schemeClr val="tx1"/>
                </a:solidFill>
                <a:latin typeface="Times New Roman" pitchFamily="18" charset="0"/>
                <a:ea typeface="ＭＳ Ｐゴシック" pitchFamily="50" charset="-128"/>
                <a:cs typeface="Times New Roman" pitchFamily="18" charset="0"/>
              </a:rPr>
              <a:t>)</a:t>
            </a:r>
            <a:endParaRPr lang="en-US" altLang="ja-JP" sz="1600" u="none" dirty="0">
              <a:solidFill>
                <a:schemeClr val="tx1"/>
              </a:solidFill>
              <a:latin typeface="Times New Roman" pitchFamily="18" charset="0"/>
              <a:ea typeface="ＭＳ Ｐゴシック" pitchFamily="50" charset="-128"/>
              <a:cs typeface="Times New Roman" pitchFamily="18" charset="0"/>
            </a:endParaRPr>
          </a:p>
          <a:p>
            <a:endParaRPr lang="en-US" altLang="ja-JP" sz="1600" u="none" dirty="0">
              <a:solidFill>
                <a:schemeClr val="tx1"/>
              </a:solidFill>
              <a:latin typeface="Times New Roman" pitchFamily="18" charset="0"/>
              <a:ea typeface="ＭＳ Ｐゴシック" pitchFamily="50" charset="-128"/>
              <a:cs typeface="Times New Roman" pitchFamily="18" charset="0"/>
            </a:endParaRPr>
          </a:p>
          <a:p>
            <a:r>
              <a:rPr lang="en-US" altLang="ja-JP" sz="1600" u="none" dirty="0">
                <a:solidFill>
                  <a:srgbClr val="0070C0"/>
                </a:solidFill>
                <a:latin typeface="Times New Roman" pitchFamily="18" charset="0"/>
                <a:ea typeface="ＭＳ Ｐゴシック" pitchFamily="50" charset="-128"/>
                <a:cs typeface="Times New Roman" pitchFamily="18" charset="0"/>
                <a:sym typeface="Wingdings" pitchFamily="2" charset="2"/>
              </a:rPr>
              <a:t></a:t>
            </a:r>
            <a:r>
              <a:rPr lang="en-US" altLang="ja-JP" sz="1600" u="none" dirty="0">
                <a:solidFill>
                  <a:schemeClr val="tx1"/>
                </a:solidFill>
                <a:latin typeface="Times New Roman" pitchFamily="18" charset="0"/>
                <a:ea typeface="ＭＳ Ｐゴシック" pitchFamily="50" charset="-128"/>
                <a:cs typeface="Times New Roman" pitchFamily="18" charset="0"/>
                <a:sym typeface="Wingdings" pitchFamily="2" charset="2"/>
              </a:rPr>
              <a:t> </a:t>
            </a:r>
            <a:r>
              <a:rPr lang="en-US" altLang="ja-JP" sz="1600" u="none" dirty="0">
                <a:solidFill>
                  <a:srgbClr val="0070C0"/>
                </a:solidFill>
                <a:latin typeface="Times New Roman" pitchFamily="18" charset="0"/>
                <a:ea typeface="ＭＳ Ｐゴシック" pitchFamily="50" charset="-128"/>
                <a:cs typeface="Times New Roman" pitchFamily="18" charset="0"/>
              </a:rPr>
              <a:t>It is required to develop the reservoir area by the way that the community utilizes </a:t>
            </a:r>
            <a:r>
              <a:rPr lang="en-US" altLang="ja-JP" sz="1600" u="none" dirty="0" smtClean="0">
                <a:solidFill>
                  <a:srgbClr val="0070C0"/>
                </a:solidFill>
                <a:latin typeface="Times New Roman" pitchFamily="18" charset="0"/>
                <a:ea typeface="ＭＳ Ｐゴシック" pitchFamily="50" charset="-128"/>
                <a:cs typeface="Times New Roman" pitchFamily="18" charset="0"/>
              </a:rPr>
              <a:t>the reservoir </a:t>
            </a:r>
            <a:endParaRPr lang="en-US" altLang="ja-JP" sz="1600" u="none" dirty="0">
              <a:solidFill>
                <a:srgbClr val="0070C0"/>
              </a:solidFill>
              <a:latin typeface="Times New Roman" pitchFamily="18" charset="0"/>
              <a:ea typeface="ＭＳ Ｐゴシック" pitchFamily="50" charset="-128"/>
              <a:cs typeface="Times New Roman" pitchFamily="18" charset="0"/>
            </a:endParaRPr>
          </a:p>
          <a:p>
            <a:r>
              <a:rPr lang="en-US" altLang="ja-JP" sz="1600" u="none" dirty="0">
                <a:solidFill>
                  <a:srgbClr val="0070C0"/>
                </a:solidFill>
                <a:latin typeface="Times New Roman" pitchFamily="18" charset="0"/>
                <a:ea typeface="ＭＳ Ｐゴシック" pitchFamily="50" charset="-128"/>
                <a:cs typeface="Times New Roman" pitchFamily="18" charset="0"/>
              </a:rPr>
              <a:t>    of the dam and the </a:t>
            </a:r>
            <a:r>
              <a:rPr lang="en-US" altLang="ja-JP" sz="1600" u="none" dirty="0" smtClean="0">
                <a:solidFill>
                  <a:srgbClr val="0070C0"/>
                </a:solidFill>
                <a:latin typeface="Times New Roman" pitchFamily="18" charset="0"/>
                <a:ea typeface="ＭＳ Ｐゴシック" pitchFamily="50" charset="-128"/>
                <a:cs typeface="Times New Roman" pitchFamily="18" charset="0"/>
              </a:rPr>
              <a:t>facilities that are arranged to enhance the utilization of the area as   </a:t>
            </a:r>
          </a:p>
          <a:p>
            <a:r>
              <a:rPr lang="en-US" altLang="ja-JP" sz="1600" u="none" dirty="0" smtClean="0">
                <a:solidFill>
                  <a:srgbClr val="0070C0"/>
                </a:solidFill>
                <a:latin typeface="Times New Roman" pitchFamily="18" charset="0"/>
                <a:ea typeface="ＭＳ Ｐゴシック" pitchFamily="50" charset="-128"/>
                <a:cs typeface="Times New Roman" pitchFamily="18" charset="0"/>
              </a:rPr>
              <a:t>    its own </a:t>
            </a:r>
            <a:r>
              <a:rPr lang="en-US" altLang="ja-JP" sz="1600" u="none" dirty="0">
                <a:solidFill>
                  <a:srgbClr val="0070C0"/>
                </a:solidFill>
                <a:latin typeface="Times New Roman" pitchFamily="18" charset="0"/>
                <a:ea typeface="ＭＳ Ｐゴシック" pitchFamily="50" charset="-128"/>
                <a:cs typeface="Times New Roman" pitchFamily="18" charset="0"/>
              </a:rPr>
              <a:t>resources and relevant organizations supports such activities in cooperation with the </a:t>
            </a:r>
          </a:p>
          <a:p>
            <a:r>
              <a:rPr lang="en-US" altLang="ja-JP" sz="1600" u="none" dirty="0">
                <a:solidFill>
                  <a:srgbClr val="0070C0"/>
                </a:solidFill>
                <a:latin typeface="Times New Roman" pitchFamily="18" charset="0"/>
                <a:ea typeface="ＭＳ Ｐゴシック" pitchFamily="50" charset="-128"/>
                <a:cs typeface="Times New Roman" pitchFamily="18" charset="0"/>
              </a:rPr>
              <a:t>    community.</a:t>
            </a:r>
            <a:endParaRPr lang="ja-JP" altLang="ja-JP" sz="1600" u="none" dirty="0">
              <a:solidFill>
                <a:srgbClr val="0070C0"/>
              </a:solidFill>
              <a:latin typeface="Times New Roman" pitchFamily="18" charset="0"/>
              <a:ea typeface="ＭＳ Ｐゴシック" pitchFamily="50" charset="-128"/>
              <a:cs typeface="Times New Roman" pitchFamily="18" charset="0"/>
            </a:endParaRPr>
          </a:p>
        </p:txBody>
      </p:sp>
      <p:sp>
        <p:nvSpPr>
          <p:cNvPr id="133123" name="テキスト ボックス 2"/>
          <p:cNvSpPr txBox="1">
            <a:spLocks noChangeArrowheads="1"/>
          </p:cNvSpPr>
          <p:nvPr/>
        </p:nvSpPr>
        <p:spPr bwMode="auto">
          <a:xfrm>
            <a:off x="0" y="0"/>
            <a:ext cx="9144000" cy="461665"/>
          </a:xfrm>
          <a:prstGeom prst="rect">
            <a:avLst/>
          </a:prstGeom>
          <a:solidFill>
            <a:srgbClr val="3333FF"/>
          </a:solidFill>
          <a:ln w="9525">
            <a:noFill/>
            <a:miter lim="800000"/>
            <a:headEnd/>
            <a:tailEnd/>
          </a:ln>
        </p:spPr>
        <p:txBody>
          <a:bodyPr>
            <a:spAutoFit/>
          </a:bodyPr>
          <a:lstStyle/>
          <a:p>
            <a:pPr algn="ctr">
              <a:defRPr/>
            </a:pPr>
            <a:r>
              <a:rPr lang="en-US" altLang="ja-JP" sz="2400" u="none" dirty="0">
                <a:solidFill>
                  <a:schemeClr val="bg1"/>
                </a:solidFill>
                <a:latin typeface="Times New Roman" pitchFamily="18" charset="0"/>
                <a:ea typeface="ＭＳ Ｐゴシック" pitchFamily="50" charset="-128"/>
                <a:cs typeface="Times New Roman" pitchFamily="18" charset="0"/>
              </a:rPr>
              <a:t>What are </a:t>
            </a:r>
            <a:r>
              <a:rPr lang="en-US" altLang="ja-JP" sz="2400" u="none" dirty="0" smtClean="0">
                <a:solidFill>
                  <a:schemeClr val="bg1"/>
                </a:solidFill>
                <a:latin typeface="Times New Roman" pitchFamily="18" charset="0"/>
                <a:ea typeface="ＭＳ Ｐゴシック" pitchFamily="50" charset="-128"/>
                <a:cs typeface="Times New Roman" pitchFamily="18" charset="0"/>
              </a:rPr>
              <a:t>the “Measures </a:t>
            </a:r>
            <a:r>
              <a:rPr lang="en-US" altLang="ja-JP" sz="2400" u="none" dirty="0">
                <a:solidFill>
                  <a:schemeClr val="bg1"/>
                </a:solidFill>
                <a:latin typeface="Times New Roman" pitchFamily="18" charset="0"/>
                <a:ea typeface="ＭＳ Ｐゴシック" pitchFamily="50" charset="-128"/>
                <a:cs typeface="Times New Roman" pitchFamily="18" charset="0"/>
              </a:rPr>
              <a:t>for Reservoir </a:t>
            </a:r>
            <a:r>
              <a:rPr lang="en-US" altLang="ja-JP" sz="2400" u="none" dirty="0" smtClean="0">
                <a:solidFill>
                  <a:schemeClr val="bg1"/>
                </a:solidFill>
                <a:latin typeface="Times New Roman" pitchFamily="18" charset="0"/>
                <a:ea typeface="ＭＳ Ｐゴシック" pitchFamily="50" charset="-128"/>
                <a:cs typeface="Times New Roman" pitchFamily="18" charset="0"/>
              </a:rPr>
              <a:t>Area Development”?</a:t>
            </a:r>
            <a:endParaRPr lang="ja-JP" altLang="en-US" sz="2400" b="0" u="none" dirty="0">
              <a:solidFill>
                <a:schemeClr val="bg1"/>
              </a:solidFill>
              <a:effectLst>
                <a:outerShdw blurRad="38100" dist="38100" dir="2700000" algn="tl">
                  <a:srgbClr val="000000"/>
                </a:outerShdw>
              </a:effectLst>
              <a:latin typeface="Arial" pitchFamily="34" charset="0"/>
              <a:ea typeface="ＭＳ Ｐゴシック" pitchFamily="50" charset="-128"/>
              <a:cs typeface="Times New Roman" pitchFamily="18" charset="0"/>
            </a:endParaRPr>
          </a:p>
        </p:txBody>
      </p:sp>
      <p:sp>
        <p:nvSpPr>
          <p:cNvPr id="4100" name="Text Box 19"/>
          <p:cNvSpPr txBox="1">
            <a:spLocks noChangeArrowheads="1"/>
          </p:cNvSpPr>
          <p:nvPr/>
        </p:nvSpPr>
        <p:spPr bwMode="auto">
          <a:xfrm>
            <a:off x="8712200" y="6521450"/>
            <a:ext cx="431800" cy="336550"/>
          </a:xfrm>
          <a:prstGeom prst="rect">
            <a:avLst/>
          </a:prstGeom>
          <a:noFill/>
          <a:ln w="9525" algn="ctr">
            <a:noFill/>
            <a:miter lim="800000"/>
            <a:headEnd/>
            <a:tailEnd/>
          </a:ln>
        </p:spPr>
        <p:txBody>
          <a:bodyPr>
            <a:spAutoFit/>
          </a:bodyPr>
          <a:lstStyle/>
          <a:p>
            <a:pPr algn="ctr">
              <a:spcBef>
                <a:spcPct val="50000"/>
              </a:spcBef>
            </a:pPr>
            <a:r>
              <a:rPr lang="en-US" altLang="ja-JP" sz="1600" b="0" u="none">
                <a:solidFill>
                  <a:schemeClr val="tx1"/>
                </a:solidFill>
              </a:rPr>
              <a:t>2</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304132" y="827255"/>
            <a:ext cx="8507413" cy="5016758"/>
          </a:xfrm>
          <a:prstGeom prst="rect">
            <a:avLst/>
          </a:prstGeom>
          <a:noFill/>
          <a:ln w="9525" algn="ctr">
            <a:noFill/>
            <a:miter lim="800000"/>
            <a:headEnd/>
            <a:tailEnd/>
          </a:ln>
        </p:spPr>
        <p:txBody>
          <a:bodyPr>
            <a:spAutoFit/>
          </a:bodyPr>
          <a:lstStyle/>
          <a:p>
            <a:pPr>
              <a:buFont typeface="Wingdings" pitchFamily="2" charset="2"/>
              <a:buChar char=""/>
            </a:pPr>
            <a:r>
              <a:rPr lang="en-US" altLang="ja-JP" sz="1600" u="none" dirty="0">
                <a:solidFill>
                  <a:srgbClr val="0070C0"/>
                </a:solidFill>
                <a:latin typeface="Times New Roman" pitchFamily="18" charset="0"/>
                <a:ea typeface="ＭＳ Ｐゴシック" pitchFamily="50" charset="-128"/>
                <a:cs typeface="Times New Roman" pitchFamily="18" charset="0"/>
              </a:rPr>
              <a:t>For inhabitants in the submerged area, the impact they receive is not caused only by </a:t>
            </a:r>
          </a:p>
          <a:p>
            <a:r>
              <a:rPr lang="en-US" altLang="ja-JP" sz="1600" u="none" dirty="0">
                <a:solidFill>
                  <a:srgbClr val="0070C0"/>
                </a:solidFill>
                <a:latin typeface="Times New Roman" pitchFamily="18" charset="0"/>
                <a:ea typeface="ＭＳ Ｐゴシック" pitchFamily="50" charset="-128"/>
                <a:cs typeface="Times New Roman" pitchFamily="18" charset="0"/>
              </a:rPr>
              <a:t>    submersion of their lands and homes but also by disappearance of community that has </a:t>
            </a:r>
          </a:p>
          <a:p>
            <a:r>
              <a:rPr lang="en-US" altLang="ja-JP" sz="1600" u="none" dirty="0">
                <a:solidFill>
                  <a:srgbClr val="0070C0"/>
                </a:solidFill>
                <a:latin typeface="Times New Roman" pitchFamily="18" charset="0"/>
                <a:ea typeface="ＭＳ Ｐゴシック" pitchFamily="50" charset="-128"/>
                <a:cs typeface="Times New Roman" pitchFamily="18" charset="0"/>
              </a:rPr>
              <a:t>    supported foundation of their livelihood.</a:t>
            </a:r>
          </a:p>
          <a:p>
            <a:endParaRPr lang="ja-JP" altLang="ja-JP" sz="1600" u="none" dirty="0">
              <a:solidFill>
                <a:srgbClr val="0070C0"/>
              </a:solidFill>
              <a:latin typeface="Times New Roman" pitchFamily="18" charset="0"/>
              <a:ea typeface="ＭＳ Ｐゴシック" pitchFamily="50" charset="-128"/>
              <a:cs typeface="Times New Roman" pitchFamily="18" charset="0"/>
            </a:endParaRPr>
          </a:p>
          <a:p>
            <a:pPr>
              <a:buFont typeface="Wingdings" pitchFamily="2" charset="2"/>
              <a:buChar char=""/>
            </a:pPr>
            <a:r>
              <a:rPr lang="en-US" altLang="ja-JP" sz="1600" u="none" dirty="0">
                <a:solidFill>
                  <a:srgbClr val="0070C0"/>
                </a:solidFill>
                <a:latin typeface="Times New Roman" pitchFamily="18" charset="0"/>
                <a:ea typeface="ＭＳ Ｐゴシック" pitchFamily="50" charset="-128"/>
                <a:cs typeface="Times New Roman" pitchFamily="18" charset="0"/>
              </a:rPr>
              <a:t>The impact brought about by the fact that the area in where a dam is planned to construct is</a:t>
            </a:r>
          </a:p>
          <a:p>
            <a:r>
              <a:rPr lang="en-US" altLang="ja-JP" sz="1600" u="none" dirty="0">
                <a:solidFill>
                  <a:srgbClr val="0070C0"/>
                </a:solidFill>
                <a:latin typeface="Times New Roman" pitchFamily="18" charset="0"/>
                <a:ea typeface="ＭＳ Ｐゴシック" pitchFamily="50" charset="-128"/>
                <a:cs typeface="Times New Roman" pitchFamily="18" charset="0"/>
              </a:rPr>
              <a:t>    the rural district, where, generally, depopulation as well as aging of population is being </a:t>
            </a:r>
          </a:p>
          <a:p>
            <a:r>
              <a:rPr lang="en-US" altLang="ja-JP" sz="1600" u="none" dirty="0">
                <a:solidFill>
                  <a:srgbClr val="0070C0"/>
                </a:solidFill>
                <a:latin typeface="Times New Roman" pitchFamily="18" charset="0"/>
                <a:ea typeface="ＭＳ Ｐゴシック" pitchFamily="50" charset="-128"/>
                <a:cs typeface="Times New Roman" pitchFamily="18" charset="0"/>
              </a:rPr>
              <a:t>    progressed.</a:t>
            </a:r>
            <a:endParaRPr lang="ja-JP" altLang="ja-JP" sz="1600" u="none" dirty="0">
              <a:solidFill>
                <a:srgbClr val="0070C0"/>
              </a:solidFill>
              <a:latin typeface="Times New Roman" pitchFamily="18" charset="0"/>
              <a:ea typeface="ＭＳ Ｐゴシック" pitchFamily="50" charset="-128"/>
              <a:cs typeface="Times New Roman" pitchFamily="18" charset="0"/>
            </a:endParaRPr>
          </a:p>
          <a:p>
            <a:r>
              <a:rPr lang="en-US" altLang="ja-JP" sz="1600" u="none" dirty="0">
                <a:solidFill>
                  <a:schemeClr val="tx1"/>
                </a:solidFill>
                <a:latin typeface="Times New Roman" pitchFamily="18" charset="0"/>
                <a:ea typeface="ＭＳ Ｐゴシック" pitchFamily="50" charset="-128"/>
                <a:cs typeface="Times New Roman" pitchFamily="18" charset="0"/>
              </a:rPr>
              <a:t>    </a:t>
            </a:r>
            <a:r>
              <a:rPr lang="en-US" altLang="ja-JP" sz="1600" u="none" dirty="0" err="1">
                <a:solidFill>
                  <a:schemeClr val="tx1"/>
                </a:solidFill>
                <a:latin typeface="Times New Roman" pitchFamily="18" charset="0"/>
                <a:ea typeface="ＭＳ Ｐゴシック" pitchFamily="50" charset="-128"/>
                <a:cs typeface="Times New Roman" pitchFamily="18" charset="0"/>
              </a:rPr>
              <a:t>i</a:t>
            </a:r>
            <a:r>
              <a:rPr lang="en-US" altLang="ja-JP" sz="1600" u="none" dirty="0">
                <a:solidFill>
                  <a:schemeClr val="tx1"/>
                </a:solidFill>
                <a:latin typeface="Times New Roman" pitchFamily="18" charset="0"/>
                <a:ea typeface="ＭＳ Ｐゴシック" pitchFamily="50" charset="-128"/>
                <a:cs typeface="Times New Roman" pitchFamily="18" charset="0"/>
              </a:rPr>
              <a:t>). There is little opportunity that the inhabitants, whose home and land have been </a:t>
            </a:r>
            <a:endParaRPr lang="en-US" altLang="ja-JP" sz="1600" u="none" dirty="0" smtClean="0">
              <a:solidFill>
                <a:schemeClr val="tx1"/>
              </a:solidFill>
              <a:latin typeface="Times New Roman" pitchFamily="18" charset="0"/>
              <a:ea typeface="ＭＳ Ｐゴシック" pitchFamily="50" charset="-128"/>
              <a:cs typeface="Times New Roman" pitchFamily="18" charset="0"/>
            </a:endParaRPr>
          </a:p>
          <a:p>
            <a:r>
              <a:rPr lang="en-US" altLang="ja-JP" sz="1600" u="none" dirty="0" smtClean="0">
                <a:solidFill>
                  <a:schemeClr val="tx1"/>
                </a:solidFill>
                <a:latin typeface="Times New Roman" pitchFamily="18" charset="0"/>
                <a:ea typeface="ＭＳ Ｐゴシック" pitchFamily="50" charset="-128"/>
                <a:cs typeface="Times New Roman" pitchFamily="18" charset="0"/>
              </a:rPr>
              <a:t>         submerged</a:t>
            </a:r>
            <a:r>
              <a:rPr lang="en-US" altLang="ja-JP" sz="1600" u="none" dirty="0">
                <a:solidFill>
                  <a:schemeClr val="tx1"/>
                </a:solidFill>
                <a:latin typeface="Times New Roman" pitchFamily="18" charset="0"/>
                <a:ea typeface="ＭＳ Ｐゴシック" pitchFamily="50" charset="-128"/>
                <a:cs typeface="Times New Roman" pitchFamily="18" charset="0"/>
              </a:rPr>
              <a:t>, could find a new house or a new job around the area concerned; </a:t>
            </a:r>
            <a:endParaRPr lang="en-US" altLang="ja-JP" sz="1600" u="none" dirty="0" smtClean="0">
              <a:solidFill>
                <a:schemeClr val="tx1"/>
              </a:solidFill>
              <a:latin typeface="Times New Roman" pitchFamily="18" charset="0"/>
              <a:ea typeface="ＭＳ Ｐゴシック" pitchFamily="50" charset="-128"/>
              <a:cs typeface="Times New Roman" pitchFamily="18" charset="0"/>
            </a:endParaRPr>
          </a:p>
          <a:p>
            <a:r>
              <a:rPr lang="en-US" altLang="ja-JP" sz="1600" u="none" dirty="0" smtClean="0">
                <a:solidFill>
                  <a:schemeClr val="tx1"/>
                </a:solidFill>
                <a:latin typeface="Times New Roman" pitchFamily="18" charset="0"/>
                <a:ea typeface="ＭＳ Ｐゴシック" pitchFamily="50" charset="-128"/>
                <a:cs typeface="Times New Roman" pitchFamily="18" charset="0"/>
              </a:rPr>
              <a:t>         circumstances </a:t>
            </a:r>
            <a:r>
              <a:rPr lang="en-US" altLang="ja-JP" sz="1600" u="none" dirty="0">
                <a:solidFill>
                  <a:schemeClr val="tx1"/>
                </a:solidFill>
                <a:latin typeface="Times New Roman" pitchFamily="18" charset="0"/>
                <a:ea typeface="ＭＳ Ｐゴシック" pitchFamily="50" charset="-128"/>
                <a:cs typeface="Times New Roman" pitchFamily="18" charset="0"/>
              </a:rPr>
              <a:t>are difficult them to rebuild their livelihood there.</a:t>
            </a:r>
            <a:endParaRPr lang="ja-JP" altLang="ja-JP" sz="1600" u="none" dirty="0">
              <a:solidFill>
                <a:schemeClr val="tx1"/>
              </a:solidFill>
              <a:latin typeface="Times New Roman" pitchFamily="18" charset="0"/>
              <a:ea typeface="ＭＳ Ｐゴシック" pitchFamily="50" charset="-128"/>
              <a:cs typeface="Times New Roman" pitchFamily="18" charset="0"/>
            </a:endParaRPr>
          </a:p>
          <a:p>
            <a:r>
              <a:rPr lang="en-US" altLang="ja-JP" sz="1600" u="none" dirty="0">
                <a:latin typeface="Times New Roman" pitchFamily="18" charset="0"/>
                <a:ea typeface="ＭＳ Ｐゴシック" pitchFamily="50" charset="-128"/>
                <a:cs typeface="Times New Roman" pitchFamily="18" charset="0"/>
              </a:rPr>
              <a:t>    </a:t>
            </a:r>
            <a:r>
              <a:rPr lang="en-US" altLang="ja-JP" sz="1600" u="none" dirty="0">
                <a:solidFill>
                  <a:schemeClr val="tx1"/>
                </a:solidFill>
                <a:latin typeface="Times New Roman" pitchFamily="18" charset="0"/>
                <a:ea typeface="ＭＳ Ｐゴシック" pitchFamily="50" charset="-128"/>
                <a:cs typeface="Times New Roman" pitchFamily="18" charset="0"/>
              </a:rPr>
              <a:t>ii). There is an aspect that construction of a dam causes depopulation and aging;     </a:t>
            </a:r>
          </a:p>
          <a:p>
            <a:r>
              <a:rPr lang="en-US" altLang="ja-JP" sz="1600" u="none" dirty="0">
                <a:solidFill>
                  <a:schemeClr val="tx1"/>
                </a:solidFill>
                <a:latin typeface="Times New Roman" pitchFamily="18" charset="0"/>
                <a:ea typeface="ＭＳ Ｐゴシック" pitchFamily="50" charset="-128"/>
                <a:cs typeface="Times New Roman" pitchFamily="18" charset="0"/>
              </a:rPr>
              <a:t>        circumstances are difficult for the inhabitants, who have remained in the area, to keep up </a:t>
            </a:r>
          </a:p>
          <a:p>
            <a:r>
              <a:rPr lang="en-US" altLang="ja-JP" sz="1600" u="none" dirty="0">
                <a:solidFill>
                  <a:schemeClr val="tx1"/>
                </a:solidFill>
                <a:latin typeface="Times New Roman" pitchFamily="18" charset="0"/>
                <a:ea typeface="ＭＳ Ｐゴシック" pitchFamily="50" charset="-128"/>
                <a:cs typeface="Times New Roman" pitchFamily="18" charset="0"/>
              </a:rPr>
              <a:t>        their livelihood there.</a:t>
            </a:r>
            <a:endParaRPr lang="ja-JP" altLang="ja-JP" sz="1600" u="none" dirty="0">
              <a:solidFill>
                <a:schemeClr val="tx1"/>
              </a:solidFill>
              <a:latin typeface="Times New Roman" pitchFamily="18" charset="0"/>
              <a:ea typeface="ＭＳ Ｐゴシック" pitchFamily="50" charset="-128"/>
              <a:cs typeface="Times New Roman" pitchFamily="18" charset="0"/>
            </a:endParaRPr>
          </a:p>
          <a:p>
            <a:r>
              <a:rPr lang="en-US" altLang="ja-JP" sz="1600" u="none" dirty="0">
                <a:solidFill>
                  <a:schemeClr val="tx1"/>
                </a:solidFill>
                <a:latin typeface="Times New Roman" pitchFamily="18" charset="0"/>
                <a:ea typeface="ＭＳ Ｐゴシック" pitchFamily="50" charset="-128"/>
                <a:cs typeface="Times New Roman" pitchFamily="18" charset="0"/>
              </a:rPr>
              <a:t>    iii). Generally, the financial base of municipalities in the submerged area is fragile; they may        </a:t>
            </a:r>
          </a:p>
          <a:p>
            <a:r>
              <a:rPr lang="en-US" altLang="ja-JP" sz="1600" u="none" dirty="0">
                <a:solidFill>
                  <a:schemeClr val="tx1"/>
                </a:solidFill>
                <a:latin typeface="Times New Roman" pitchFamily="18" charset="0"/>
                <a:ea typeface="ＭＳ Ｐゴシック" pitchFamily="50" charset="-128"/>
                <a:cs typeface="Times New Roman" pitchFamily="18" charset="0"/>
              </a:rPr>
              <a:t>         receive large impact of depopulation and aging </a:t>
            </a:r>
            <a:r>
              <a:rPr lang="en-US" altLang="ja-JP" sz="1600" u="none" dirty="0" smtClean="0">
                <a:solidFill>
                  <a:schemeClr val="tx1"/>
                </a:solidFill>
                <a:latin typeface="Times New Roman" pitchFamily="18" charset="0"/>
                <a:ea typeface="ＭＳ Ｐゴシック" pitchFamily="50" charset="-128"/>
                <a:cs typeface="Times New Roman" pitchFamily="18" charset="0"/>
              </a:rPr>
              <a:t>resulting from the </a:t>
            </a:r>
            <a:r>
              <a:rPr lang="en-US" altLang="ja-JP" sz="1600" u="none" dirty="0">
                <a:solidFill>
                  <a:schemeClr val="tx1"/>
                </a:solidFill>
                <a:latin typeface="Times New Roman" pitchFamily="18" charset="0"/>
                <a:ea typeface="ＭＳ Ｐゴシック" pitchFamily="50" charset="-128"/>
                <a:cs typeface="Times New Roman" pitchFamily="18" charset="0"/>
              </a:rPr>
              <a:t>construction of </a:t>
            </a:r>
            <a:r>
              <a:rPr lang="en-US" altLang="ja-JP" sz="1600" u="none" dirty="0" smtClean="0">
                <a:solidFill>
                  <a:schemeClr val="tx1"/>
                </a:solidFill>
                <a:latin typeface="Times New Roman" pitchFamily="18" charset="0"/>
                <a:ea typeface="ＭＳ Ｐゴシック" pitchFamily="50" charset="-128"/>
                <a:cs typeface="Times New Roman" pitchFamily="18" charset="0"/>
              </a:rPr>
              <a:t>the </a:t>
            </a:r>
            <a:r>
              <a:rPr lang="en-US" altLang="ja-JP" sz="1600" u="none" dirty="0">
                <a:solidFill>
                  <a:schemeClr val="tx1"/>
                </a:solidFill>
                <a:latin typeface="Times New Roman" pitchFamily="18" charset="0"/>
                <a:ea typeface="ＭＳ Ｐゴシック" pitchFamily="50" charset="-128"/>
                <a:cs typeface="Times New Roman" pitchFamily="18" charset="0"/>
              </a:rPr>
              <a:t>dam</a:t>
            </a:r>
            <a:r>
              <a:rPr lang="en-US" altLang="ja-JP" sz="1600" u="none" dirty="0">
                <a:latin typeface="Times New Roman" pitchFamily="18" charset="0"/>
                <a:ea typeface="ＭＳ Ｐゴシック" pitchFamily="50" charset="-128"/>
                <a:cs typeface="Times New Roman" pitchFamily="18" charset="0"/>
              </a:rPr>
              <a:t>.</a:t>
            </a:r>
          </a:p>
          <a:p>
            <a:endParaRPr lang="ja-JP" altLang="ja-JP" sz="1600" u="none" dirty="0">
              <a:latin typeface="Times New Roman" pitchFamily="18" charset="0"/>
              <a:ea typeface="ＭＳ Ｐゴシック" pitchFamily="50" charset="-128"/>
              <a:cs typeface="Times New Roman" pitchFamily="18" charset="0"/>
            </a:endParaRPr>
          </a:p>
          <a:p>
            <a:pPr>
              <a:buFont typeface="Wingdings" pitchFamily="2" charset="2"/>
              <a:buChar char=""/>
            </a:pPr>
            <a:r>
              <a:rPr lang="en-US" altLang="ja-JP" sz="1600" u="none" dirty="0">
                <a:solidFill>
                  <a:srgbClr val="0070C0"/>
                </a:solidFill>
                <a:latin typeface="Times New Roman" pitchFamily="18" charset="0"/>
                <a:ea typeface="ＭＳ Ｐゴシック" pitchFamily="50" charset="-128"/>
                <a:cs typeface="Times New Roman" pitchFamily="18" charset="0"/>
              </a:rPr>
              <a:t>The impact brought about by off-balance between areas, which is caused by the fact that </a:t>
            </a:r>
            <a:r>
              <a:rPr lang="en-US" altLang="ja-JP" sz="1600" u="none" dirty="0" smtClean="0">
                <a:solidFill>
                  <a:srgbClr val="0070C0"/>
                </a:solidFill>
                <a:latin typeface="Times New Roman" pitchFamily="18" charset="0"/>
                <a:ea typeface="ＭＳ Ｐゴシック" pitchFamily="50" charset="-128"/>
                <a:cs typeface="Times New Roman" pitchFamily="18" charset="0"/>
              </a:rPr>
              <a:t>the </a:t>
            </a:r>
            <a:endParaRPr lang="en-US" altLang="ja-JP" sz="1600" u="none" dirty="0">
              <a:solidFill>
                <a:srgbClr val="0070C0"/>
              </a:solidFill>
              <a:latin typeface="Times New Roman" pitchFamily="18" charset="0"/>
              <a:ea typeface="ＭＳ Ｐゴシック" pitchFamily="50" charset="-128"/>
              <a:cs typeface="Times New Roman" pitchFamily="18" charset="0"/>
            </a:endParaRPr>
          </a:p>
          <a:p>
            <a:r>
              <a:rPr lang="en-US" altLang="ja-JP" sz="1600" u="none" dirty="0">
                <a:solidFill>
                  <a:srgbClr val="0070C0"/>
                </a:solidFill>
                <a:latin typeface="Times New Roman" pitchFamily="18" charset="0"/>
                <a:ea typeface="ＭＳ Ｐゴシック" pitchFamily="50" charset="-128"/>
                <a:cs typeface="Times New Roman" pitchFamily="18" charset="0"/>
              </a:rPr>
              <a:t>    area, which </a:t>
            </a:r>
            <a:r>
              <a:rPr lang="en-US" altLang="ja-JP" sz="1600" u="none" dirty="0" smtClean="0">
                <a:solidFill>
                  <a:srgbClr val="0070C0"/>
                </a:solidFill>
                <a:latin typeface="Times New Roman" pitchFamily="18" charset="0"/>
                <a:ea typeface="ＭＳ Ｐゴシック" pitchFamily="50" charset="-128"/>
                <a:cs typeface="Times New Roman" pitchFamily="18" charset="0"/>
              </a:rPr>
              <a:t>receives negative effects from the </a:t>
            </a:r>
            <a:r>
              <a:rPr lang="en-US" altLang="ja-JP" sz="1600" u="none" dirty="0">
                <a:solidFill>
                  <a:srgbClr val="0070C0"/>
                </a:solidFill>
                <a:latin typeface="Times New Roman" pitchFamily="18" charset="0"/>
                <a:ea typeface="ＭＳ Ｐゴシック" pitchFamily="50" charset="-128"/>
                <a:cs typeface="Times New Roman" pitchFamily="18" charset="0"/>
              </a:rPr>
              <a:t>construction of </a:t>
            </a:r>
            <a:r>
              <a:rPr lang="en-US" altLang="ja-JP" sz="1600" u="none" dirty="0" smtClean="0">
                <a:solidFill>
                  <a:srgbClr val="0070C0"/>
                </a:solidFill>
                <a:latin typeface="Times New Roman" pitchFamily="18" charset="0"/>
                <a:ea typeface="ＭＳ Ｐゴシック" pitchFamily="50" charset="-128"/>
                <a:cs typeface="Times New Roman" pitchFamily="18" charset="0"/>
              </a:rPr>
              <a:t>a </a:t>
            </a:r>
            <a:r>
              <a:rPr lang="en-US" altLang="ja-JP" sz="1600" u="none" dirty="0">
                <a:solidFill>
                  <a:srgbClr val="0070C0"/>
                </a:solidFill>
                <a:latin typeface="Times New Roman" pitchFamily="18" charset="0"/>
                <a:ea typeface="ＭＳ Ｐゴシック" pitchFamily="50" charset="-128"/>
                <a:cs typeface="Times New Roman" pitchFamily="18" charset="0"/>
              </a:rPr>
              <a:t>dam, and </a:t>
            </a:r>
            <a:r>
              <a:rPr lang="en-US" altLang="ja-JP" sz="1600" u="none" dirty="0" smtClean="0">
                <a:solidFill>
                  <a:srgbClr val="0070C0"/>
                </a:solidFill>
                <a:latin typeface="Times New Roman" pitchFamily="18" charset="0"/>
                <a:ea typeface="ＭＳ Ｐゴシック" pitchFamily="50" charset="-128"/>
                <a:cs typeface="Times New Roman" pitchFamily="18" charset="0"/>
              </a:rPr>
              <a:t>the </a:t>
            </a:r>
            <a:r>
              <a:rPr lang="en-US" altLang="ja-JP" sz="1600" u="none" dirty="0">
                <a:solidFill>
                  <a:srgbClr val="0070C0"/>
                </a:solidFill>
                <a:latin typeface="Times New Roman" pitchFamily="18" charset="0"/>
                <a:ea typeface="ＭＳ Ｐゴシック" pitchFamily="50" charset="-128"/>
                <a:cs typeface="Times New Roman" pitchFamily="18" charset="0"/>
              </a:rPr>
              <a:t>area that </a:t>
            </a:r>
            <a:endParaRPr lang="en-US" altLang="ja-JP" sz="1600" u="none" dirty="0" smtClean="0">
              <a:solidFill>
                <a:srgbClr val="0070C0"/>
              </a:solidFill>
              <a:latin typeface="Times New Roman" pitchFamily="18" charset="0"/>
              <a:ea typeface="ＭＳ Ｐゴシック" pitchFamily="50" charset="-128"/>
              <a:cs typeface="Times New Roman" pitchFamily="18" charset="0"/>
            </a:endParaRPr>
          </a:p>
          <a:p>
            <a:r>
              <a:rPr lang="en-US" altLang="ja-JP" sz="1600" u="none" dirty="0" smtClean="0">
                <a:solidFill>
                  <a:srgbClr val="0070C0"/>
                </a:solidFill>
                <a:latin typeface="Times New Roman" pitchFamily="18" charset="0"/>
                <a:ea typeface="ＭＳ Ｐゴシック" pitchFamily="50" charset="-128"/>
                <a:cs typeface="Times New Roman" pitchFamily="18" charset="0"/>
              </a:rPr>
              <a:t>    receives benefit </a:t>
            </a:r>
            <a:r>
              <a:rPr lang="en-US" altLang="ja-JP" sz="1600" u="none" dirty="0">
                <a:solidFill>
                  <a:srgbClr val="0070C0"/>
                </a:solidFill>
                <a:latin typeface="Times New Roman" pitchFamily="18" charset="0"/>
                <a:ea typeface="ＭＳ Ｐゴシック" pitchFamily="50" charset="-128"/>
                <a:cs typeface="Times New Roman" pitchFamily="18" charset="0"/>
              </a:rPr>
              <a:t>from the said dam are different.</a:t>
            </a:r>
            <a:endParaRPr lang="ja-JP" altLang="ja-JP" sz="1600" u="none" dirty="0">
              <a:solidFill>
                <a:srgbClr val="0070C0"/>
              </a:solidFill>
              <a:latin typeface="Times New Roman" pitchFamily="18" charset="0"/>
              <a:ea typeface="ＭＳ Ｐゴシック" pitchFamily="50" charset="-128"/>
              <a:cs typeface="Times New Roman" pitchFamily="18" charset="0"/>
            </a:endParaRPr>
          </a:p>
          <a:p>
            <a:endParaRPr lang="ja-JP" altLang="en-US" sz="1600" b="0" u="none" dirty="0">
              <a:solidFill>
                <a:srgbClr val="3333FF"/>
              </a:solidFill>
              <a:latin typeface="Times New Roman" pitchFamily="18" charset="0"/>
              <a:ea typeface="ＭＳ Ｐゴシック" pitchFamily="50" charset="-128"/>
              <a:cs typeface="Times New Roman" pitchFamily="18" charset="0"/>
            </a:endParaRPr>
          </a:p>
        </p:txBody>
      </p:sp>
      <p:sp>
        <p:nvSpPr>
          <p:cNvPr id="5123" name="Text Box 4"/>
          <p:cNvSpPr txBox="1">
            <a:spLocks noChangeArrowheads="1"/>
          </p:cNvSpPr>
          <p:nvPr/>
        </p:nvSpPr>
        <p:spPr bwMode="auto">
          <a:xfrm>
            <a:off x="0" y="6167438"/>
            <a:ext cx="9144000" cy="923925"/>
          </a:xfrm>
          <a:prstGeom prst="rect">
            <a:avLst/>
          </a:prstGeom>
          <a:noFill/>
          <a:ln w="9525" algn="ctr">
            <a:noFill/>
            <a:miter lim="800000"/>
            <a:headEnd/>
            <a:tailEnd/>
          </a:ln>
        </p:spPr>
        <p:txBody>
          <a:bodyPr>
            <a:spAutoFit/>
          </a:bodyPr>
          <a:lstStyle/>
          <a:p>
            <a:pPr algn="ctr">
              <a:spcBef>
                <a:spcPct val="50000"/>
              </a:spcBef>
            </a:pPr>
            <a:r>
              <a:rPr lang="en-US" altLang="ja-JP" u="none" dirty="0">
                <a:solidFill>
                  <a:srgbClr val="002060"/>
                </a:solidFill>
                <a:latin typeface="Times New Roman" pitchFamily="18" charset="0"/>
                <a:ea typeface="ＭＳ Ｐゴシック" pitchFamily="50" charset="-128"/>
                <a:cs typeface="Times New Roman" pitchFamily="18" charset="0"/>
              </a:rPr>
              <a:t>Meticulous measures for resettlement of habitation and local development are required.</a:t>
            </a:r>
            <a:endParaRPr lang="ja-JP" altLang="ja-JP" u="none" dirty="0">
              <a:solidFill>
                <a:srgbClr val="002060"/>
              </a:solidFill>
              <a:latin typeface="Times New Roman" pitchFamily="18" charset="0"/>
              <a:ea typeface="ＭＳ Ｐゴシック" pitchFamily="50" charset="-128"/>
              <a:cs typeface="Times New Roman" pitchFamily="18" charset="0"/>
            </a:endParaRPr>
          </a:p>
          <a:p>
            <a:pPr algn="ctr">
              <a:spcBef>
                <a:spcPct val="50000"/>
              </a:spcBef>
            </a:pPr>
            <a:r>
              <a:rPr lang="ja-JP" altLang="en-US" sz="2400" b="0" u="none" dirty="0">
                <a:solidFill>
                  <a:schemeClr val="tx1"/>
                </a:solidFill>
                <a:latin typeface="HGS創英角ｺﾞｼｯｸUB"/>
                <a:ea typeface="ＭＳ Ｐゴシック" pitchFamily="50" charset="-128"/>
                <a:cs typeface="Times New Roman" pitchFamily="18" charset="0"/>
              </a:rPr>
              <a:t> </a:t>
            </a:r>
          </a:p>
        </p:txBody>
      </p:sp>
      <p:sp>
        <p:nvSpPr>
          <p:cNvPr id="5124" name="AutoShape 5"/>
          <p:cNvSpPr>
            <a:spLocks noChangeArrowheads="1"/>
          </p:cNvSpPr>
          <p:nvPr/>
        </p:nvSpPr>
        <p:spPr bwMode="auto">
          <a:xfrm>
            <a:off x="4037932" y="5702466"/>
            <a:ext cx="985838" cy="384175"/>
          </a:xfrm>
          <a:prstGeom prst="downArrow">
            <a:avLst>
              <a:gd name="adj1" fmla="val 50000"/>
              <a:gd name="adj2" fmla="val 47972"/>
            </a:avLst>
          </a:prstGeom>
          <a:solidFill>
            <a:srgbClr val="0070C0"/>
          </a:solidFill>
          <a:ln w="9525" algn="ctr">
            <a:solidFill>
              <a:schemeClr val="tx1"/>
            </a:solidFill>
            <a:miter lim="800000"/>
            <a:headEnd/>
            <a:tailEnd/>
          </a:ln>
        </p:spPr>
        <p:txBody>
          <a:bodyPr wrap="none" anchor="ctr"/>
          <a:lstStyle/>
          <a:p>
            <a:pPr algn="ctr"/>
            <a:endParaRPr lang="ja-JP" altLang="en-US" b="0" u="none">
              <a:solidFill>
                <a:schemeClr val="tx1"/>
              </a:solidFill>
              <a:latin typeface="Arial" pitchFamily="34" charset="0"/>
              <a:ea typeface="ＭＳ Ｐゴシック" pitchFamily="50" charset="-128"/>
            </a:endParaRPr>
          </a:p>
        </p:txBody>
      </p:sp>
      <p:sp>
        <p:nvSpPr>
          <p:cNvPr id="133123" name="テキスト ボックス 2"/>
          <p:cNvSpPr txBox="1">
            <a:spLocks noChangeArrowheads="1"/>
          </p:cNvSpPr>
          <p:nvPr/>
        </p:nvSpPr>
        <p:spPr bwMode="auto">
          <a:xfrm>
            <a:off x="0" y="0"/>
            <a:ext cx="9144000" cy="830997"/>
          </a:xfrm>
          <a:prstGeom prst="rect">
            <a:avLst/>
          </a:prstGeom>
          <a:solidFill>
            <a:srgbClr val="3333FF"/>
          </a:solidFill>
          <a:ln w="9525">
            <a:noFill/>
            <a:miter lim="800000"/>
            <a:headEnd/>
            <a:tailEnd/>
          </a:ln>
        </p:spPr>
        <p:txBody>
          <a:bodyPr>
            <a:spAutoFit/>
          </a:bodyPr>
          <a:lstStyle/>
          <a:p>
            <a:pPr algn="ctr">
              <a:defRPr/>
            </a:pPr>
            <a:r>
              <a:rPr lang="en-US" altLang="ja-JP" sz="2400" u="none" dirty="0">
                <a:solidFill>
                  <a:schemeClr val="bg1"/>
                </a:solidFill>
                <a:latin typeface="Times New Roman" pitchFamily="18" charset="0"/>
                <a:ea typeface="ＭＳ Ｐゴシック" pitchFamily="50" charset="-128"/>
                <a:cs typeface="Times New Roman" pitchFamily="18" charset="0"/>
              </a:rPr>
              <a:t>Particularity of Impact </a:t>
            </a:r>
            <a:r>
              <a:rPr lang="en-US" altLang="ja-JP" sz="2400" u="none" dirty="0" smtClean="0">
                <a:solidFill>
                  <a:schemeClr val="bg1"/>
                </a:solidFill>
                <a:latin typeface="Times New Roman" pitchFamily="18" charset="0"/>
                <a:ea typeface="ＭＳ Ｐゴシック" pitchFamily="50" charset="-128"/>
                <a:cs typeface="Times New Roman" pitchFamily="18" charset="0"/>
              </a:rPr>
              <a:t>on the Inhabitants in the Areas </a:t>
            </a:r>
            <a:r>
              <a:rPr lang="en-US" altLang="ja-JP" sz="2400" u="none" dirty="0">
                <a:solidFill>
                  <a:schemeClr val="bg1"/>
                </a:solidFill>
                <a:latin typeface="Times New Roman" pitchFamily="18" charset="0"/>
                <a:ea typeface="ＭＳ Ｐゴシック" pitchFamily="50" charset="-128"/>
                <a:cs typeface="Times New Roman" pitchFamily="18" charset="0"/>
              </a:rPr>
              <a:t>Submerged by Construction of a Dam</a:t>
            </a:r>
            <a:endParaRPr lang="ja-JP" altLang="en-US" sz="2400" b="0" u="none" dirty="0">
              <a:solidFill>
                <a:schemeClr val="bg1"/>
              </a:solidFill>
              <a:effectLst>
                <a:outerShdw blurRad="38100" dist="38100" dir="2700000" algn="tl">
                  <a:srgbClr val="000000"/>
                </a:outerShdw>
              </a:effectLst>
              <a:latin typeface="Arial" pitchFamily="34" charset="0"/>
              <a:ea typeface="ＭＳ Ｐゴシック" pitchFamily="50" charset="-128"/>
              <a:cs typeface="Times New Roman" pitchFamily="18" charset="0"/>
            </a:endParaRPr>
          </a:p>
        </p:txBody>
      </p:sp>
      <p:sp>
        <p:nvSpPr>
          <p:cNvPr id="5126" name="Text Box 19"/>
          <p:cNvSpPr txBox="1">
            <a:spLocks noChangeArrowheads="1"/>
          </p:cNvSpPr>
          <p:nvPr/>
        </p:nvSpPr>
        <p:spPr bwMode="auto">
          <a:xfrm>
            <a:off x="8712200" y="6521450"/>
            <a:ext cx="431800" cy="336550"/>
          </a:xfrm>
          <a:prstGeom prst="rect">
            <a:avLst/>
          </a:prstGeom>
          <a:noFill/>
          <a:ln w="9525" algn="ctr">
            <a:noFill/>
            <a:miter lim="800000"/>
            <a:headEnd/>
            <a:tailEnd/>
          </a:ln>
        </p:spPr>
        <p:txBody>
          <a:bodyPr>
            <a:spAutoFit/>
          </a:bodyPr>
          <a:lstStyle/>
          <a:p>
            <a:pPr algn="ctr">
              <a:spcBef>
                <a:spcPct val="50000"/>
              </a:spcBef>
            </a:pPr>
            <a:r>
              <a:rPr lang="en-US" altLang="ja-JP" sz="1600" b="0" u="none">
                <a:solidFill>
                  <a:schemeClr val="tx1"/>
                </a:solidFill>
              </a:rPr>
              <a:t>3</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334160" y="731520"/>
            <a:ext cx="8954219" cy="6024173"/>
          </a:xfrm>
          <a:prstGeom prst="rect">
            <a:avLst/>
          </a:prstGeom>
          <a:noFill/>
          <a:ln w="9525" algn="ctr">
            <a:noFill/>
            <a:miter lim="800000"/>
            <a:headEnd/>
            <a:tailEnd/>
          </a:ln>
        </p:spPr>
        <p:txBody>
          <a:bodyPr wrap="square">
            <a:spAutoFit/>
          </a:bodyPr>
          <a:lstStyle/>
          <a:p>
            <a:pPr>
              <a:buFont typeface="Wingdings" pitchFamily="2" charset="2"/>
              <a:buChar char="¡"/>
            </a:pPr>
            <a:r>
              <a:rPr lang="en-US" altLang="ja-JP" sz="1600" u="none" dirty="0">
                <a:solidFill>
                  <a:srgbClr val="0070C0"/>
                </a:solidFill>
                <a:latin typeface="Times New Roman" pitchFamily="18" charset="0"/>
                <a:cs typeface="Times New Roman" pitchFamily="18" charset="0"/>
              </a:rPr>
              <a:t>In the </a:t>
            </a:r>
            <a:r>
              <a:rPr lang="en-US" altLang="ja-JP" sz="1600" u="none" dirty="0" smtClean="0">
                <a:solidFill>
                  <a:srgbClr val="0070C0"/>
                </a:solidFill>
                <a:latin typeface="Times New Roman" pitchFamily="18" charset="0"/>
                <a:cs typeface="Times New Roman" pitchFamily="18" charset="0"/>
              </a:rPr>
              <a:t>planning </a:t>
            </a:r>
            <a:r>
              <a:rPr lang="en-US" altLang="ja-JP" sz="1600" u="none" dirty="0">
                <a:solidFill>
                  <a:srgbClr val="0070C0"/>
                </a:solidFill>
                <a:latin typeface="Times New Roman" pitchFamily="18" charset="0"/>
                <a:cs typeface="Times New Roman" pitchFamily="18" charset="0"/>
              </a:rPr>
              <a:t>of </a:t>
            </a:r>
            <a:r>
              <a:rPr lang="en-US" altLang="ja-JP" sz="1600" u="none" dirty="0" err="1">
                <a:solidFill>
                  <a:srgbClr val="0070C0"/>
                </a:solidFill>
                <a:latin typeface="Times New Roman" pitchFamily="18" charset="0"/>
                <a:cs typeface="Times New Roman" pitchFamily="18" charset="0"/>
              </a:rPr>
              <a:t>Ogochi</a:t>
            </a:r>
            <a:r>
              <a:rPr lang="en-US" altLang="ja-JP" sz="1600" u="none" dirty="0">
                <a:solidFill>
                  <a:srgbClr val="0070C0"/>
                </a:solidFill>
                <a:latin typeface="Times New Roman" pitchFamily="18" charset="0"/>
                <a:cs typeface="Times New Roman" pitchFamily="18" charset="0"/>
              </a:rPr>
              <a:t> Dam (in </a:t>
            </a:r>
            <a:r>
              <a:rPr lang="en-US" altLang="ja-JP" sz="1600" u="none" dirty="0" err="1">
                <a:solidFill>
                  <a:srgbClr val="0070C0"/>
                </a:solidFill>
                <a:latin typeface="Times New Roman" pitchFamily="18" charset="0"/>
                <a:cs typeface="Times New Roman" pitchFamily="18" charset="0"/>
              </a:rPr>
              <a:t>Okutama</a:t>
            </a:r>
            <a:r>
              <a:rPr lang="en-US" altLang="ja-JP" sz="1600" u="none" dirty="0">
                <a:solidFill>
                  <a:srgbClr val="0070C0"/>
                </a:solidFill>
                <a:latin typeface="Times New Roman" pitchFamily="18" charset="0"/>
                <a:cs typeface="Times New Roman" pitchFamily="18" charset="0"/>
              </a:rPr>
              <a:t>-Cho, Tokyo) formulated before the </a:t>
            </a:r>
          </a:p>
          <a:p>
            <a:r>
              <a:rPr lang="en-US" altLang="ja-JP" sz="1600" u="none" dirty="0">
                <a:solidFill>
                  <a:srgbClr val="0070C0"/>
                </a:solidFill>
                <a:latin typeface="Times New Roman" pitchFamily="18" charset="0"/>
                <a:cs typeface="Times New Roman" pitchFamily="18" charset="0"/>
              </a:rPr>
              <a:t>    World War II, a large scale submersion had been estimated; from this, an issue on inhabitants, </a:t>
            </a:r>
          </a:p>
          <a:p>
            <a:r>
              <a:rPr lang="en-US" altLang="ja-JP" sz="1600" u="none" dirty="0">
                <a:solidFill>
                  <a:srgbClr val="0070C0"/>
                </a:solidFill>
                <a:latin typeface="Times New Roman" pitchFamily="18" charset="0"/>
                <a:cs typeface="Times New Roman" pitchFamily="18" charset="0"/>
              </a:rPr>
              <a:t>    whose land and houses would be submerged, became obvious. </a:t>
            </a:r>
          </a:p>
          <a:p>
            <a:pPr>
              <a:spcBef>
                <a:spcPts val="1200"/>
              </a:spcBef>
            </a:pPr>
            <a:r>
              <a:rPr lang="en-US" altLang="ja-JP" sz="1600" u="none" dirty="0" smtClean="0">
                <a:solidFill>
                  <a:srgbClr val="0070C0"/>
                </a:solidFill>
                <a:latin typeface="Times New Roman" pitchFamily="18" charset="0"/>
                <a:cs typeface="Times New Roman" pitchFamily="18" charset="0"/>
                <a:sym typeface="Wingdings" pitchFamily="2" charset="2"/>
              </a:rPr>
              <a:t></a:t>
            </a:r>
            <a:r>
              <a:rPr lang="en-US" altLang="ja-JP" sz="1600" u="none" dirty="0">
                <a:solidFill>
                  <a:srgbClr val="0070C0"/>
                </a:solidFill>
                <a:latin typeface="Times New Roman" pitchFamily="18" charset="0"/>
                <a:cs typeface="Times New Roman" pitchFamily="18" charset="0"/>
              </a:rPr>
              <a:t>After the World War II, to cope with requirements for water-utilization and flood control, a </a:t>
            </a:r>
          </a:p>
          <a:p>
            <a:r>
              <a:rPr lang="en-US" altLang="ja-JP" sz="1600" u="none" dirty="0">
                <a:solidFill>
                  <a:srgbClr val="0070C0"/>
                </a:solidFill>
                <a:latin typeface="Times New Roman" pitchFamily="18" charset="0"/>
                <a:cs typeface="Times New Roman" pitchFamily="18" charset="0"/>
              </a:rPr>
              <a:t>    large size and multi-purpose dam has dominated; with this, the scale of the submerged area </a:t>
            </a:r>
          </a:p>
          <a:p>
            <a:r>
              <a:rPr lang="en-US" altLang="ja-JP" sz="1600" u="none" dirty="0">
                <a:solidFill>
                  <a:srgbClr val="0070C0"/>
                </a:solidFill>
                <a:latin typeface="Times New Roman" pitchFamily="18" charset="0"/>
                <a:cs typeface="Times New Roman" pitchFamily="18" charset="0"/>
              </a:rPr>
              <a:t>    became larger, too.</a:t>
            </a:r>
            <a:endParaRPr lang="ja-JP" altLang="ja-JP" sz="1600" u="none" dirty="0">
              <a:solidFill>
                <a:srgbClr val="0070C0"/>
              </a:solidFill>
              <a:latin typeface="Times New Roman" pitchFamily="18" charset="0"/>
              <a:cs typeface="Times New Roman" pitchFamily="18" charset="0"/>
            </a:endParaRPr>
          </a:p>
          <a:p>
            <a:r>
              <a:rPr lang="en-US" altLang="ja-JP" sz="1600" u="none" dirty="0">
                <a:solidFill>
                  <a:schemeClr val="tx1"/>
                </a:solidFill>
                <a:latin typeface="Times New Roman" pitchFamily="18" charset="0"/>
                <a:cs typeface="Times New Roman" pitchFamily="18" charset="0"/>
              </a:rPr>
              <a:t>    </a:t>
            </a:r>
            <a:r>
              <a:rPr lang="en-US" altLang="ja-JP" sz="1600" u="none" dirty="0">
                <a:solidFill>
                  <a:schemeClr val="tx1"/>
                </a:solidFill>
                <a:latin typeface="ＭＳ 明朝" pitchFamily="17" charset="-128"/>
                <a:ea typeface="ＭＳ 明朝" pitchFamily="17" charset="-128"/>
                <a:cs typeface="Times New Roman" pitchFamily="18" charset="0"/>
              </a:rPr>
              <a:t>※ </a:t>
            </a:r>
            <a:r>
              <a:rPr lang="en-US" altLang="ja-JP" sz="1600" u="none" dirty="0">
                <a:solidFill>
                  <a:schemeClr val="tx1"/>
                </a:solidFill>
                <a:latin typeface="Times New Roman" pitchFamily="18" charset="0"/>
                <a:cs typeface="Times New Roman" pitchFamily="18" charset="0"/>
              </a:rPr>
              <a:t>Ensuring the electric power for post-war reconstruction </a:t>
            </a:r>
            <a:r>
              <a:rPr lang="en-US" altLang="ja-JP" sz="1600" u="none" dirty="0">
                <a:solidFill>
                  <a:schemeClr val="tx1"/>
                </a:solidFill>
                <a:latin typeface="Times New Roman" pitchFamily="18" charset="0"/>
                <a:cs typeface="Times New Roman" pitchFamily="18" charset="0"/>
                <a:sym typeface="Wingdings" pitchFamily="2" charset="2"/>
              </a:rPr>
              <a:t></a:t>
            </a:r>
            <a:r>
              <a:rPr lang="en-US" altLang="ja-JP" sz="1600" u="none" dirty="0">
                <a:solidFill>
                  <a:schemeClr val="tx1"/>
                </a:solidFill>
                <a:latin typeface="Times New Roman" pitchFamily="18" charset="0"/>
                <a:cs typeface="Times New Roman" pitchFamily="18" charset="0"/>
              </a:rPr>
              <a:t> Rapid increase </a:t>
            </a:r>
            <a:r>
              <a:rPr lang="en-US" altLang="ja-JP" sz="1600" u="none" dirty="0" smtClean="0">
                <a:solidFill>
                  <a:schemeClr val="tx1"/>
                </a:solidFill>
                <a:latin typeface="Times New Roman" pitchFamily="18" charset="0"/>
                <a:cs typeface="Times New Roman" pitchFamily="18" charset="0"/>
              </a:rPr>
              <a:t>of </a:t>
            </a:r>
            <a:r>
              <a:rPr lang="en-US" altLang="ja-JP" sz="1600" u="none" dirty="0">
                <a:solidFill>
                  <a:schemeClr val="tx1"/>
                </a:solidFill>
                <a:latin typeface="Times New Roman" pitchFamily="18" charset="0"/>
                <a:cs typeface="Times New Roman" pitchFamily="18" charset="0"/>
              </a:rPr>
              <a:t>power   </a:t>
            </a:r>
          </a:p>
          <a:p>
            <a:r>
              <a:rPr lang="en-US" altLang="ja-JP" sz="1600" u="none" dirty="0">
                <a:solidFill>
                  <a:schemeClr val="tx1"/>
                </a:solidFill>
                <a:latin typeface="Times New Roman" pitchFamily="18" charset="0"/>
                <a:cs typeface="Times New Roman" pitchFamily="18" charset="0"/>
              </a:rPr>
              <a:t>          </a:t>
            </a:r>
            <a:r>
              <a:rPr lang="en-US" altLang="ja-JP" sz="1600" u="none" dirty="0" smtClean="0">
                <a:solidFill>
                  <a:schemeClr val="tx1"/>
                </a:solidFill>
                <a:latin typeface="Times New Roman" pitchFamily="18" charset="0"/>
                <a:cs typeface="Times New Roman" pitchFamily="18" charset="0"/>
              </a:rPr>
              <a:t>dams </a:t>
            </a:r>
            <a:r>
              <a:rPr lang="en-US" altLang="ja-JP" sz="1600" u="none" dirty="0">
                <a:solidFill>
                  <a:schemeClr val="tx1"/>
                </a:solidFill>
                <a:latin typeface="Times New Roman" pitchFamily="18" charset="0"/>
                <a:cs typeface="Times New Roman" pitchFamily="18" charset="0"/>
              </a:rPr>
              <a:t>(Electric Power Development Co., Ltd. has been established in 1952)</a:t>
            </a:r>
          </a:p>
          <a:p>
            <a:r>
              <a:rPr lang="en-US" altLang="ja-JP" sz="1600" u="none" dirty="0">
                <a:solidFill>
                  <a:schemeClr val="tx1"/>
                </a:solidFill>
                <a:latin typeface="Times New Roman" pitchFamily="18" charset="0"/>
                <a:cs typeface="Times New Roman" pitchFamily="18" charset="0"/>
              </a:rPr>
              <a:t>    </a:t>
            </a:r>
            <a:r>
              <a:rPr lang="en-US" altLang="ja-JP" sz="1600" u="none" dirty="0">
                <a:solidFill>
                  <a:schemeClr val="tx1"/>
                </a:solidFill>
                <a:latin typeface="ＭＳ 明朝" pitchFamily="17" charset="-128"/>
                <a:ea typeface="ＭＳ 明朝" pitchFamily="17" charset="-128"/>
              </a:rPr>
              <a:t>※ </a:t>
            </a:r>
            <a:r>
              <a:rPr lang="en-US" altLang="ja-JP" sz="1600" u="none" dirty="0">
                <a:solidFill>
                  <a:schemeClr val="tx1"/>
                </a:solidFill>
                <a:latin typeface="Times New Roman" pitchFamily="18" charset="0"/>
                <a:cs typeface="Times New Roman" pitchFamily="18" charset="0"/>
              </a:rPr>
              <a:t>Severe flood occurrence in post-war era </a:t>
            </a:r>
            <a:r>
              <a:rPr lang="en-US" altLang="ja-JP" sz="1600" u="none" dirty="0">
                <a:solidFill>
                  <a:schemeClr val="tx1"/>
                </a:solidFill>
                <a:latin typeface="Times New Roman" pitchFamily="18" charset="0"/>
                <a:cs typeface="Times New Roman" pitchFamily="18" charset="0"/>
                <a:sym typeface="Wingdings" pitchFamily="2" charset="2"/>
              </a:rPr>
              <a:t></a:t>
            </a:r>
            <a:r>
              <a:rPr lang="en-US" altLang="ja-JP" sz="1600" u="none" dirty="0">
                <a:solidFill>
                  <a:schemeClr val="tx1"/>
                </a:solidFill>
                <a:latin typeface="Times New Roman" pitchFamily="18" charset="0"/>
                <a:cs typeface="Times New Roman" pitchFamily="18" charset="0"/>
              </a:rPr>
              <a:t>Having caused an idea to control flood by a </a:t>
            </a:r>
          </a:p>
          <a:p>
            <a:r>
              <a:rPr lang="en-US" altLang="ja-JP" sz="1600" u="none" dirty="0">
                <a:solidFill>
                  <a:schemeClr val="tx1"/>
                </a:solidFill>
                <a:latin typeface="Times New Roman" pitchFamily="18" charset="0"/>
                <a:cs typeface="Times New Roman" pitchFamily="18" charset="0"/>
              </a:rPr>
              <a:t>          dam </a:t>
            </a:r>
            <a:r>
              <a:rPr lang="en-US" altLang="ja-JP" sz="1600" u="none" dirty="0">
                <a:solidFill>
                  <a:schemeClr val="tx1"/>
                </a:solidFill>
                <a:latin typeface="Times New Roman" pitchFamily="18" charset="0"/>
                <a:cs typeface="Times New Roman" pitchFamily="18" charset="0"/>
                <a:sym typeface="Wingdings" pitchFamily="2" charset="2"/>
              </a:rPr>
              <a:t></a:t>
            </a:r>
            <a:r>
              <a:rPr lang="en-US" altLang="ja-JP" sz="1600" u="none" dirty="0">
                <a:solidFill>
                  <a:schemeClr val="tx1"/>
                </a:solidFill>
                <a:latin typeface="Times New Roman" pitchFamily="18" charset="0"/>
                <a:cs typeface="Times New Roman" pitchFamily="18" charset="0"/>
              </a:rPr>
              <a:t> Special Multi-Purpose Dam Law has been </a:t>
            </a:r>
            <a:r>
              <a:rPr lang="en-US" altLang="ja-JP" sz="1600" u="none" dirty="0" smtClean="0">
                <a:solidFill>
                  <a:schemeClr val="tx1"/>
                </a:solidFill>
                <a:latin typeface="Times New Roman" pitchFamily="18" charset="0"/>
                <a:cs typeface="Times New Roman" pitchFamily="18" charset="0"/>
              </a:rPr>
              <a:t>enacted </a:t>
            </a:r>
            <a:r>
              <a:rPr lang="en-US" altLang="ja-JP" sz="1600" u="none" dirty="0">
                <a:solidFill>
                  <a:schemeClr val="tx1"/>
                </a:solidFill>
                <a:latin typeface="Times New Roman" pitchFamily="18" charset="0"/>
                <a:cs typeface="Times New Roman" pitchFamily="18" charset="0"/>
              </a:rPr>
              <a:t>in 1957</a:t>
            </a:r>
          </a:p>
          <a:p>
            <a:pPr>
              <a:spcBef>
                <a:spcPts val="1200"/>
              </a:spcBef>
            </a:pPr>
            <a:r>
              <a:rPr lang="en-US" altLang="ja-JP" sz="1600" u="none" dirty="0" smtClean="0">
                <a:solidFill>
                  <a:srgbClr val="0070C0"/>
                </a:solidFill>
                <a:latin typeface="Times New Roman" pitchFamily="18" charset="0"/>
                <a:cs typeface="Times New Roman" pitchFamily="18" charset="0"/>
                <a:sym typeface="Wingdings" pitchFamily="2" charset="2"/>
              </a:rPr>
              <a:t> </a:t>
            </a:r>
            <a:r>
              <a:rPr lang="en-US" altLang="ja-JP" sz="1600" u="none" dirty="0">
                <a:solidFill>
                  <a:srgbClr val="0070C0"/>
                </a:solidFill>
                <a:latin typeface="Times New Roman" pitchFamily="18" charset="0"/>
                <a:cs typeface="Times New Roman" pitchFamily="18" charset="0"/>
              </a:rPr>
              <a:t>Protest campaign against construction of Matsubara/</a:t>
            </a:r>
            <a:r>
              <a:rPr lang="en-US" altLang="ja-JP" sz="1600" u="none" dirty="0" err="1">
                <a:solidFill>
                  <a:srgbClr val="0070C0"/>
                </a:solidFill>
                <a:latin typeface="Times New Roman" pitchFamily="18" charset="0"/>
                <a:cs typeface="Times New Roman" pitchFamily="18" charset="0"/>
              </a:rPr>
              <a:t>Shimouke</a:t>
            </a:r>
            <a:r>
              <a:rPr lang="en-US" altLang="ja-JP" sz="1600" u="none" dirty="0">
                <a:solidFill>
                  <a:srgbClr val="0070C0"/>
                </a:solidFill>
                <a:latin typeface="Times New Roman" pitchFamily="18" charset="0"/>
                <a:cs typeface="Times New Roman" pitchFamily="18" charset="0"/>
              </a:rPr>
              <a:t> Dam in 1950s.</a:t>
            </a:r>
            <a:endParaRPr lang="ja-JP" altLang="ja-JP" sz="1600" u="none" dirty="0">
              <a:solidFill>
                <a:srgbClr val="0070C0"/>
              </a:solidFill>
              <a:latin typeface="Times New Roman" pitchFamily="18" charset="0"/>
              <a:cs typeface="Times New Roman" pitchFamily="18" charset="0"/>
            </a:endParaRPr>
          </a:p>
          <a:p>
            <a:r>
              <a:rPr lang="en-US" altLang="ja-JP" sz="1600" u="none" dirty="0">
                <a:solidFill>
                  <a:schemeClr val="tx1"/>
                </a:solidFill>
                <a:latin typeface="Times New Roman" pitchFamily="18" charset="0"/>
                <a:cs typeface="Times New Roman" pitchFamily="18" charset="0"/>
              </a:rPr>
              <a:t>     </a:t>
            </a:r>
            <a:r>
              <a:rPr lang="en-US" altLang="ja-JP" sz="1600" u="none" dirty="0">
                <a:solidFill>
                  <a:schemeClr val="tx1"/>
                </a:solidFill>
                <a:latin typeface="ＭＳ 明朝" pitchFamily="17" charset="-128"/>
                <a:ea typeface="ＭＳ 明朝" pitchFamily="17" charset="-128"/>
              </a:rPr>
              <a:t>※ </a:t>
            </a:r>
            <a:r>
              <a:rPr lang="en-US" altLang="ja-JP" sz="1600" u="none" dirty="0">
                <a:solidFill>
                  <a:schemeClr val="tx1"/>
                </a:solidFill>
                <a:latin typeface="Times New Roman" pitchFamily="18" charset="0"/>
                <a:cs typeface="Times New Roman" pitchFamily="18" charset="0"/>
              </a:rPr>
              <a:t>A vision for resettlement of habitation had not been shown to inhabitants, whose lands </a:t>
            </a:r>
          </a:p>
          <a:p>
            <a:r>
              <a:rPr lang="en-US" altLang="ja-JP" sz="1600" u="none" dirty="0">
                <a:solidFill>
                  <a:schemeClr val="tx1"/>
                </a:solidFill>
                <a:latin typeface="Times New Roman" pitchFamily="18" charset="0"/>
                <a:cs typeface="Times New Roman" pitchFamily="18" charset="0"/>
              </a:rPr>
              <a:t>           and houses would be submerged; this was the main reason that had caused severe protest </a:t>
            </a:r>
          </a:p>
          <a:p>
            <a:r>
              <a:rPr lang="en-US" altLang="ja-JP" sz="1600" u="none" dirty="0">
                <a:solidFill>
                  <a:schemeClr val="tx1"/>
                </a:solidFill>
                <a:latin typeface="Times New Roman" pitchFamily="18" charset="0"/>
                <a:cs typeface="Times New Roman" pitchFamily="18" charset="0"/>
              </a:rPr>
              <a:t>           campaign.</a:t>
            </a:r>
          </a:p>
          <a:p>
            <a:pPr>
              <a:spcBef>
                <a:spcPts val="1200"/>
              </a:spcBef>
              <a:buFont typeface="Wingdings" pitchFamily="2" charset="2"/>
              <a:buChar char="¡"/>
            </a:pPr>
            <a:r>
              <a:rPr lang="en-US" altLang="ja-JP" sz="1600" u="none" dirty="0" smtClean="0">
                <a:solidFill>
                  <a:srgbClr val="0070C0"/>
                </a:solidFill>
                <a:latin typeface="Times New Roman" pitchFamily="18" charset="0"/>
                <a:cs typeface="Times New Roman" pitchFamily="18" charset="0"/>
              </a:rPr>
              <a:t>With </a:t>
            </a:r>
            <a:r>
              <a:rPr lang="en-US" altLang="ja-JP" sz="1600" u="none" dirty="0">
                <a:solidFill>
                  <a:srgbClr val="0070C0"/>
                </a:solidFill>
                <a:latin typeface="Times New Roman" pitchFamily="18" charset="0"/>
                <a:cs typeface="Times New Roman" pitchFamily="18" charset="0"/>
              </a:rPr>
              <a:t>the above-mentioned events as a turning point, the following policies have been </a:t>
            </a:r>
          </a:p>
          <a:p>
            <a:r>
              <a:rPr lang="en-US" altLang="ja-JP" sz="1600" u="none" dirty="0">
                <a:solidFill>
                  <a:srgbClr val="0070C0"/>
                </a:solidFill>
                <a:latin typeface="Times New Roman" pitchFamily="18" charset="0"/>
                <a:cs typeface="Times New Roman" pitchFamily="18" charset="0"/>
              </a:rPr>
              <a:t>    formulated.</a:t>
            </a:r>
            <a:endParaRPr lang="ja-JP" altLang="ja-JP" sz="1600" u="none" dirty="0">
              <a:solidFill>
                <a:srgbClr val="0070C0"/>
              </a:solidFill>
              <a:latin typeface="Times New Roman" pitchFamily="18" charset="0"/>
              <a:cs typeface="Times New Roman" pitchFamily="18" charset="0"/>
            </a:endParaRPr>
          </a:p>
          <a:p>
            <a:r>
              <a:rPr lang="en-US" altLang="ja-JP" sz="1600" u="none" dirty="0">
                <a:solidFill>
                  <a:schemeClr val="tx1"/>
                </a:solidFill>
                <a:latin typeface="Times New Roman" pitchFamily="18" charset="0"/>
                <a:cs typeface="Times New Roman" pitchFamily="18" charset="0"/>
              </a:rPr>
              <a:t>    </a:t>
            </a:r>
            <a:r>
              <a:rPr lang="en-US" altLang="ja-JP" sz="1600" u="none" dirty="0">
                <a:solidFill>
                  <a:schemeClr val="tx1"/>
                </a:solidFill>
                <a:latin typeface="ＭＳ 明朝" pitchFamily="17" charset="-128"/>
                <a:ea typeface="ＭＳ 明朝" pitchFamily="17" charset="-128"/>
              </a:rPr>
              <a:t>▽ </a:t>
            </a:r>
            <a:r>
              <a:rPr lang="en-US" altLang="ja-JP" sz="1600" u="none" dirty="0">
                <a:solidFill>
                  <a:schemeClr val="tx1"/>
                </a:solidFill>
                <a:latin typeface="Times New Roman" pitchFamily="18" charset="0"/>
                <a:cs typeface="Times New Roman" pitchFamily="18" charset="0"/>
              </a:rPr>
              <a:t>“Outline of Loss Compensation Standard with Land Acquisition for Public Use”: </a:t>
            </a:r>
          </a:p>
          <a:p>
            <a:r>
              <a:rPr lang="en-US" altLang="ja-JP" sz="1600" u="none" dirty="0">
                <a:solidFill>
                  <a:schemeClr val="tx1"/>
                </a:solidFill>
                <a:latin typeface="Times New Roman" pitchFamily="18" charset="0"/>
                <a:cs typeface="Times New Roman" pitchFamily="18" charset="0"/>
              </a:rPr>
              <a:t>          established in 1962 (Loss Compensation)</a:t>
            </a:r>
            <a:endParaRPr lang="ja-JP" altLang="ja-JP" sz="1600" u="none" dirty="0">
              <a:solidFill>
                <a:schemeClr val="tx1"/>
              </a:solidFill>
              <a:latin typeface="Times New Roman" pitchFamily="18" charset="0"/>
              <a:cs typeface="Times New Roman" pitchFamily="18" charset="0"/>
            </a:endParaRPr>
          </a:p>
          <a:p>
            <a:r>
              <a:rPr lang="en-US" altLang="ja-JP" sz="1600" u="none" dirty="0">
                <a:solidFill>
                  <a:schemeClr val="tx1"/>
                </a:solidFill>
                <a:latin typeface="Times New Roman" pitchFamily="18" charset="0"/>
                <a:cs typeface="Times New Roman" pitchFamily="18" charset="0"/>
              </a:rPr>
              <a:t>    </a:t>
            </a:r>
            <a:r>
              <a:rPr lang="en-US" altLang="ja-JP" sz="1600" u="none" dirty="0">
                <a:solidFill>
                  <a:schemeClr val="tx1"/>
                </a:solidFill>
                <a:latin typeface="ＭＳ 明朝" pitchFamily="17" charset="-128"/>
                <a:ea typeface="ＭＳ 明朝" pitchFamily="17" charset="-128"/>
              </a:rPr>
              <a:t>▽ </a:t>
            </a:r>
            <a:r>
              <a:rPr lang="en-US" altLang="ja-JP" sz="1600" u="none" dirty="0">
                <a:solidFill>
                  <a:schemeClr val="tx1"/>
                </a:solidFill>
                <a:latin typeface="Times New Roman" pitchFamily="18" charset="0"/>
                <a:cs typeface="Times New Roman" pitchFamily="18" charset="0"/>
              </a:rPr>
              <a:t>“Outline of Public Compensation Standard with Execution of Public Works”: established </a:t>
            </a:r>
          </a:p>
          <a:p>
            <a:r>
              <a:rPr lang="en-US" altLang="ja-JP" sz="1600" u="none" dirty="0">
                <a:solidFill>
                  <a:schemeClr val="tx1"/>
                </a:solidFill>
                <a:latin typeface="Times New Roman" pitchFamily="18" charset="0"/>
                <a:cs typeface="Times New Roman" pitchFamily="18" charset="0"/>
              </a:rPr>
              <a:t>          in 1967.  (Public Compensation)</a:t>
            </a:r>
            <a:endParaRPr lang="ja-JP" altLang="ja-JP" sz="1600" u="none" dirty="0">
              <a:solidFill>
                <a:schemeClr val="tx1"/>
              </a:solidFill>
              <a:latin typeface="Times New Roman" pitchFamily="18" charset="0"/>
              <a:cs typeface="Times New Roman" pitchFamily="18" charset="0"/>
            </a:endParaRPr>
          </a:p>
          <a:p>
            <a:r>
              <a:rPr lang="en-US" altLang="ja-JP" sz="1600" u="none" dirty="0">
                <a:solidFill>
                  <a:schemeClr val="tx1"/>
                </a:solidFill>
                <a:latin typeface="Times New Roman" pitchFamily="18" charset="0"/>
                <a:cs typeface="Times New Roman" pitchFamily="18" charset="0"/>
              </a:rPr>
              <a:t>                   Loss Compensation:  complete compensation of the property value.</a:t>
            </a:r>
            <a:endParaRPr lang="ja-JP" altLang="ja-JP" sz="1600" u="none" dirty="0">
              <a:solidFill>
                <a:schemeClr val="tx1"/>
              </a:solidFill>
              <a:latin typeface="Times New Roman" pitchFamily="18" charset="0"/>
              <a:cs typeface="Times New Roman" pitchFamily="18" charset="0"/>
            </a:endParaRPr>
          </a:p>
          <a:p>
            <a:r>
              <a:rPr lang="en-US" altLang="ja-JP" sz="1600" u="none" dirty="0">
                <a:solidFill>
                  <a:schemeClr val="tx1"/>
                </a:solidFill>
                <a:latin typeface="Times New Roman" pitchFamily="18" charset="0"/>
                <a:cs typeface="Times New Roman" pitchFamily="18" charset="0"/>
              </a:rPr>
              <a:t>                   Public Compensation:  restoration of functions with similar </a:t>
            </a:r>
            <a:r>
              <a:rPr lang="en-US" altLang="ja-JP" sz="1600" u="none" dirty="0" smtClean="0">
                <a:solidFill>
                  <a:schemeClr val="tx1"/>
                </a:solidFill>
                <a:latin typeface="Times New Roman" pitchFamily="18" charset="0"/>
                <a:cs typeface="Times New Roman" pitchFamily="18" charset="0"/>
              </a:rPr>
              <a:t>facilities</a:t>
            </a:r>
            <a:endParaRPr lang="ja-JP" altLang="en-US" sz="1200" b="0" u="none" dirty="0">
              <a:solidFill>
                <a:schemeClr val="tx1"/>
              </a:solidFill>
              <a:latin typeface="Times New Roman" pitchFamily="18" charset="0"/>
              <a:cs typeface="Times New Roman" pitchFamily="18" charset="0"/>
            </a:endParaRPr>
          </a:p>
        </p:txBody>
      </p:sp>
      <p:sp>
        <p:nvSpPr>
          <p:cNvPr id="133123" name="テキスト ボックス 2"/>
          <p:cNvSpPr txBox="1">
            <a:spLocks noChangeArrowheads="1"/>
          </p:cNvSpPr>
          <p:nvPr/>
        </p:nvSpPr>
        <p:spPr bwMode="auto">
          <a:xfrm>
            <a:off x="0" y="0"/>
            <a:ext cx="9144000" cy="707886"/>
          </a:xfrm>
          <a:prstGeom prst="rect">
            <a:avLst/>
          </a:prstGeom>
          <a:solidFill>
            <a:srgbClr val="3333FF"/>
          </a:solidFill>
          <a:ln w="9525">
            <a:noFill/>
            <a:miter lim="800000"/>
            <a:headEnd/>
            <a:tailEnd/>
          </a:ln>
        </p:spPr>
        <p:txBody>
          <a:bodyPr>
            <a:spAutoFit/>
          </a:bodyPr>
          <a:lstStyle/>
          <a:p>
            <a:pPr algn="ctr">
              <a:defRPr/>
            </a:pPr>
            <a:r>
              <a:rPr lang="en-US" altLang="ja-JP" sz="2000" u="none" dirty="0" smtClean="0">
                <a:solidFill>
                  <a:schemeClr val="bg1"/>
                </a:solidFill>
                <a:latin typeface="Times New Roman" pitchFamily="18" charset="0"/>
                <a:ea typeface="ＭＳ Ｐゴシック" pitchFamily="50" charset="-128"/>
                <a:cs typeface="Times New Roman" pitchFamily="18" charset="0"/>
              </a:rPr>
              <a:t>History </a:t>
            </a:r>
            <a:r>
              <a:rPr lang="en-US" altLang="ja-JP" sz="2000" u="none" dirty="0">
                <a:solidFill>
                  <a:schemeClr val="bg1"/>
                </a:solidFill>
                <a:latin typeface="Times New Roman" pitchFamily="18" charset="0"/>
                <a:ea typeface="ＭＳ Ｐゴシック" pitchFamily="50" charset="-128"/>
                <a:cs typeface="Times New Roman" pitchFamily="18" charset="0"/>
              </a:rPr>
              <a:t>of </a:t>
            </a:r>
            <a:r>
              <a:rPr lang="en-US" altLang="ja-JP" sz="2000" u="none" dirty="0" smtClean="0">
                <a:solidFill>
                  <a:schemeClr val="bg1"/>
                </a:solidFill>
                <a:latin typeface="Times New Roman" pitchFamily="18" charset="0"/>
                <a:ea typeface="ＭＳ Ｐゴシック" pitchFamily="50" charset="-128"/>
                <a:cs typeface="Times New Roman" pitchFamily="18" charset="0"/>
              </a:rPr>
              <a:t>the “Measures </a:t>
            </a:r>
            <a:r>
              <a:rPr lang="en-US" altLang="ja-JP" sz="2000" u="none" dirty="0">
                <a:solidFill>
                  <a:schemeClr val="bg1"/>
                </a:solidFill>
                <a:latin typeface="Times New Roman" pitchFamily="18" charset="0"/>
                <a:ea typeface="ＭＳ Ｐゴシック" pitchFamily="50" charset="-128"/>
                <a:cs typeface="Times New Roman" pitchFamily="18" charset="0"/>
              </a:rPr>
              <a:t>for Reservoir Area </a:t>
            </a:r>
            <a:r>
              <a:rPr lang="en-US" altLang="ja-JP" sz="2000" u="none" dirty="0" smtClean="0">
                <a:solidFill>
                  <a:schemeClr val="bg1"/>
                </a:solidFill>
                <a:latin typeface="Times New Roman" pitchFamily="18" charset="0"/>
                <a:ea typeface="ＭＳ Ｐゴシック" pitchFamily="50" charset="-128"/>
                <a:cs typeface="Times New Roman" pitchFamily="18" charset="0"/>
              </a:rPr>
              <a:t>Development”</a:t>
            </a:r>
            <a:endParaRPr lang="en-US" altLang="ja-JP" sz="2000" u="none" dirty="0">
              <a:solidFill>
                <a:schemeClr val="bg1"/>
              </a:solidFill>
              <a:latin typeface="Times New Roman" pitchFamily="18" charset="0"/>
              <a:ea typeface="ＭＳ Ｐゴシック" pitchFamily="50" charset="-128"/>
              <a:cs typeface="Times New Roman" pitchFamily="18" charset="0"/>
            </a:endParaRPr>
          </a:p>
          <a:p>
            <a:pPr algn="ctr">
              <a:defRPr/>
            </a:pPr>
            <a:r>
              <a:rPr lang="en-US" altLang="ja-JP" sz="2000" u="none" dirty="0">
                <a:solidFill>
                  <a:schemeClr val="bg1"/>
                </a:solidFill>
                <a:latin typeface="Times New Roman" pitchFamily="18" charset="0"/>
                <a:ea typeface="ＭＳ Ｐゴシック" pitchFamily="50" charset="-128"/>
                <a:cs typeface="Times New Roman" pitchFamily="18" charset="0"/>
              </a:rPr>
              <a:t>(</a:t>
            </a:r>
            <a:r>
              <a:rPr lang="en-US" altLang="ja-JP" u="none" dirty="0">
                <a:solidFill>
                  <a:schemeClr val="bg1"/>
                </a:solidFill>
                <a:latin typeface="Times New Roman" pitchFamily="18" charset="0"/>
                <a:ea typeface="ＭＳ Ｐゴシック" pitchFamily="50" charset="-128"/>
                <a:cs typeface="Times New Roman" pitchFamily="18" charset="0"/>
              </a:rPr>
              <a:t>before the Special </a:t>
            </a:r>
            <a:r>
              <a:rPr lang="en-US" altLang="ja-JP" u="none" dirty="0" smtClean="0">
                <a:solidFill>
                  <a:schemeClr val="bg1"/>
                </a:solidFill>
                <a:latin typeface="Times New Roman" pitchFamily="18" charset="0"/>
                <a:ea typeface="ＭＳ Ｐゴシック" pitchFamily="50" charset="-128"/>
                <a:cs typeface="Times New Roman" pitchFamily="18" charset="0"/>
              </a:rPr>
              <a:t>Measures Law for Reservoir </a:t>
            </a:r>
            <a:r>
              <a:rPr lang="en-US" altLang="ja-JP" u="none" dirty="0">
                <a:solidFill>
                  <a:schemeClr val="bg1"/>
                </a:solidFill>
                <a:latin typeface="Times New Roman" pitchFamily="18" charset="0"/>
                <a:ea typeface="ＭＳ Ｐゴシック" pitchFamily="50" charset="-128"/>
                <a:cs typeface="Times New Roman" pitchFamily="18" charset="0"/>
              </a:rPr>
              <a:t>Area </a:t>
            </a:r>
            <a:r>
              <a:rPr lang="en-US" altLang="ja-JP" u="none" dirty="0" smtClean="0">
                <a:solidFill>
                  <a:schemeClr val="bg1"/>
                </a:solidFill>
                <a:latin typeface="Times New Roman" pitchFamily="18" charset="0"/>
                <a:ea typeface="ＭＳ Ｐゴシック" pitchFamily="50" charset="-128"/>
                <a:cs typeface="Times New Roman" pitchFamily="18" charset="0"/>
              </a:rPr>
              <a:t>Development has </a:t>
            </a:r>
            <a:r>
              <a:rPr lang="en-US" altLang="ja-JP" u="none" dirty="0">
                <a:solidFill>
                  <a:schemeClr val="bg1"/>
                </a:solidFill>
                <a:latin typeface="Times New Roman" pitchFamily="18" charset="0"/>
                <a:ea typeface="ＭＳ Ｐゴシック" pitchFamily="50" charset="-128"/>
                <a:cs typeface="Times New Roman" pitchFamily="18" charset="0"/>
              </a:rPr>
              <a:t>been established</a:t>
            </a:r>
            <a:r>
              <a:rPr lang="en-US" altLang="ja-JP" u="none" dirty="0" smtClean="0">
                <a:solidFill>
                  <a:schemeClr val="bg1"/>
                </a:solidFill>
                <a:latin typeface="Times New Roman" pitchFamily="18" charset="0"/>
                <a:ea typeface="ＭＳ Ｐゴシック" pitchFamily="50" charset="-128"/>
                <a:cs typeface="Times New Roman" pitchFamily="18" charset="0"/>
              </a:rPr>
              <a:t>) </a:t>
            </a:r>
            <a:r>
              <a:rPr lang="ja-JP" altLang="en-US" sz="2000" b="0" u="none" dirty="0" smtClean="0">
                <a:solidFill>
                  <a:schemeClr val="bg1"/>
                </a:solidFill>
                <a:effectLst>
                  <a:outerShdw blurRad="38100" dist="38100" dir="2700000" algn="tl">
                    <a:srgbClr val="000000"/>
                  </a:outerShdw>
                </a:effectLst>
                <a:latin typeface="Arial" pitchFamily="34" charset="0"/>
                <a:ea typeface="ＭＳ Ｐゴシック" pitchFamily="50" charset="-128"/>
                <a:cs typeface="Times New Roman" pitchFamily="18" charset="0"/>
              </a:rPr>
              <a:t>①</a:t>
            </a:r>
            <a:endParaRPr lang="ja-JP" altLang="en-US" sz="2000" b="0" u="none" dirty="0">
              <a:solidFill>
                <a:schemeClr val="bg1"/>
              </a:solidFill>
              <a:effectLst>
                <a:outerShdw blurRad="38100" dist="38100" dir="2700000" algn="tl">
                  <a:srgbClr val="000000"/>
                </a:outerShdw>
              </a:effectLst>
              <a:latin typeface="Arial" pitchFamily="34" charset="0"/>
              <a:ea typeface="ＭＳ Ｐゴシック" pitchFamily="50" charset="-128"/>
              <a:cs typeface="Times New Roman" pitchFamily="18" charset="0"/>
            </a:endParaRPr>
          </a:p>
        </p:txBody>
      </p:sp>
      <p:sp>
        <p:nvSpPr>
          <p:cNvPr id="6148" name="Text Box 19"/>
          <p:cNvSpPr txBox="1">
            <a:spLocks noChangeArrowheads="1"/>
          </p:cNvSpPr>
          <p:nvPr/>
        </p:nvSpPr>
        <p:spPr bwMode="auto">
          <a:xfrm>
            <a:off x="8712200" y="6521450"/>
            <a:ext cx="431800" cy="336550"/>
          </a:xfrm>
          <a:prstGeom prst="rect">
            <a:avLst/>
          </a:prstGeom>
          <a:noFill/>
          <a:ln w="9525" algn="ctr">
            <a:noFill/>
            <a:miter lim="800000"/>
            <a:headEnd/>
            <a:tailEnd/>
          </a:ln>
        </p:spPr>
        <p:txBody>
          <a:bodyPr>
            <a:spAutoFit/>
          </a:bodyPr>
          <a:lstStyle/>
          <a:p>
            <a:pPr algn="ctr">
              <a:spcBef>
                <a:spcPct val="50000"/>
              </a:spcBef>
            </a:pPr>
            <a:r>
              <a:rPr lang="en-US" altLang="ja-JP" sz="1600" b="0" u="none">
                <a:solidFill>
                  <a:schemeClr val="tx1"/>
                </a:solidFill>
              </a:rPr>
              <a:t>4</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323850" y="667512"/>
            <a:ext cx="8663739" cy="6232475"/>
          </a:xfrm>
          <a:prstGeom prst="rect">
            <a:avLst/>
          </a:prstGeom>
          <a:noFill/>
          <a:ln w="9525" algn="ctr">
            <a:noFill/>
            <a:miter lim="800000"/>
            <a:headEnd/>
            <a:tailEnd/>
          </a:ln>
        </p:spPr>
        <p:txBody>
          <a:bodyPr wrap="square">
            <a:spAutoFit/>
          </a:bodyPr>
          <a:lstStyle/>
          <a:p>
            <a:pPr>
              <a:buFont typeface="Wingdings" pitchFamily="2" charset="2"/>
              <a:buChar char="¡"/>
            </a:pPr>
            <a:r>
              <a:rPr lang="en-US" altLang="ja-JP" sz="1600" u="none" dirty="0">
                <a:solidFill>
                  <a:srgbClr val="0070C0"/>
                </a:solidFill>
                <a:latin typeface="Times New Roman" pitchFamily="18" charset="0"/>
                <a:cs typeface="Times New Roman" pitchFamily="18" charset="0"/>
              </a:rPr>
              <a:t>As mentioned above, </a:t>
            </a:r>
            <a:r>
              <a:rPr lang="en-US" altLang="ja-JP" sz="1600" u="none" dirty="0" smtClean="0">
                <a:solidFill>
                  <a:srgbClr val="0070C0"/>
                </a:solidFill>
                <a:latin typeface="Times New Roman" pitchFamily="18" charset="0"/>
                <a:cs typeface="Times New Roman" pitchFamily="18" charset="0"/>
              </a:rPr>
              <a:t>general rules </a:t>
            </a:r>
            <a:r>
              <a:rPr lang="en-US" altLang="ja-JP" sz="1600" u="none" dirty="0">
                <a:solidFill>
                  <a:srgbClr val="0070C0"/>
                </a:solidFill>
                <a:latin typeface="Times New Roman" pitchFamily="18" charset="0"/>
                <a:cs typeface="Times New Roman" pitchFamily="18" charset="0"/>
              </a:rPr>
              <a:t>on compensation with </a:t>
            </a:r>
            <a:r>
              <a:rPr lang="en-US" altLang="ja-JP" sz="1600" u="none" dirty="0" smtClean="0">
                <a:solidFill>
                  <a:srgbClr val="0070C0"/>
                </a:solidFill>
                <a:latin typeface="Times New Roman" pitchFamily="18" charset="0"/>
                <a:cs typeface="Times New Roman" pitchFamily="18" charset="0"/>
              </a:rPr>
              <a:t>public </a:t>
            </a:r>
            <a:r>
              <a:rPr lang="en-US" altLang="ja-JP" sz="1600" u="none" dirty="0">
                <a:solidFill>
                  <a:srgbClr val="0070C0"/>
                </a:solidFill>
                <a:latin typeface="Times New Roman" pitchFamily="18" charset="0"/>
                <a:cs typeface="Times New Roman" pitchFamily="18" charset="0"/>
              </a:rPr>
              <a:t>works have been established; </a:t>
            </a:r>
          </a:p>
          <a:p>
            <a:r>
              <a:rPr lang="en-US" altLang="ja-JP" sz="1600" u="none" dirty="0">
                <a:solidFill>
                  <a:srgbClr val="0070C0"/>
                </a:solidFill>
                <a:latin typeface="Times New Roman" pitchFamily="18" charset="0"/>
                <a:cs typeface="Times New Roman" pitchFamily="18" charset="0"/>
              </a:rPr>
              <a:t>    however, considering from particularity with construction of a dam, granting compensation </a:t>
            </a:r>
          </a:p>
          <a:p>
            <a:r>
              <a:rPr lang="en-US" altLang="ja-JP" sz="1600" u="none" dirty="0">
                <a:solidFill>
                  <a:srgbClr val="0070C0"/>
                </a:solidFill>
                <a:latin typeface="Times New Roman" pitchFamily="18" charset="0"/>
                <a:cs typeface="Times New Roman" pitchFamily="18" charset="0"/>
              </a:rPr>
              <a:t>    only was not enough as the response to those concerned, whose lands and houses would be </a:t>
            </a:r>
          </a:p>
          <a:p>
            <a:r>
              <a:rPr lang="en-US" altLang="ja-JP" sz="1600" u="none" dirty="0">
                <a:solidFill>
                  <a:srgbClr val="0070C0"/>
                </a:solidFill>
                <a:latin typeface="Times New Roman" pitchFamily="18" charset="0"/>
                <a:cs typeface="Times New Roman" pitchFamily="18" charset="0"/>
              </a:rPr>
              <a:t>    submerged (local residents, regional governments).</a:t>
            </a:r>
            <a:endParaRPr lang="ja-JP" altLang="ja-JP" sz="1600" u="none" dirty="0">
              <a:solidFill>
                <a:srgbClr val="0070C0"/>
              </a:solidFill>
              <a:latin typeface="Times New Roman" pitchFamily="18" charset="0"/>
              <a:cs typeface="Times New Roman" pitchFamily="18" charset="0"/>
            </a:endParaRPr>
          </a:p>
          <a:p>
            <a:r>
              <a:rPr lang="en-US" altLang="ja-JP" sz="1600" u="none" dirty="0">
                <a:latin typeface="Times New Roman" pitchFamily="18" charset="0"/>
                <a:cs typeface="Times New Roman" pitchFamily="18" charset="0"/>
              </a:rPr>
              <a:t>    </a:t>
            </a:r>
            <a:r>
              <a:rPr lang="ja-JP" altLang="ja-JP" sz="1600" u="none" dirty="0">
                <a:latin typeface="Times New Roman" pitchFamily="18" charset="0"/>
                <a:cs typeface="Times New Roman" pitchFamily="18" charset="0"/>
              </a:rPr>
              <a:t>▽ </a:t>
            </a:r>
            <a:r>
              <a:rPr lang="en-US" altLang="ja-JP" sz="1600" u="none" dirty="0">
                <a:latin typeface="Times New Roman" pitchFamily="18" charset="0"/>
                <a:cs typeface="Times New Roman" pitchFamily="18" charset="0"/>
              </a:rPr>
              <a:t>Special measures as given below were considered necessary:</a:t>
            </a:r>
            <a:endParaRPr lang="ja-JP" altLang="ja-JP" sz="1600" u="none" dirty="0">
              <a:latin typeface="Times New Roman" pitchFamily="18" charset="0"/>
              <a:cs typeface="Times New Roman" pitchFamily="18" charset="0"/>
            </a:endParaRPr>
          </a:p>
          <a:p>
            <a:r>
              <a:rPr lang="en-US" altLang="ja-JP" sz="1600" u="none" dirty="0">
                <a:latin typeface="Times New Roman" pitchFamily="18" charset="0"/>
                <a:cs typeface="Times New Roman" pitchFamily="18" charset="0"/>
              </a:rPr>
              <a:t>         </a:t>
            </a:r>
            <a:r>
              <a:rPr lang="en-US" altLang="ja-JP" sz="1600" u="none" dirty="0">
                <a:solidFill>
                  <a:schemeClr val="tx1"/>
                </a:solidFill>
                <a:latin typeface="Times New Roman" pitchFamily="18" charset="0"/>
                <a:cs typeface="Times New Roman" pitchFamily="18" charset="0"/>
                <a:sym typeface="Wingdings" pitchFamily="2" charset="2"/>
              </a:rPr>
              <a:t> </a:t>
            </a:r>
            <a:r>
              <a:rPr lang="en-US" altLang="ja-JP" sz="1600" u="none" dirty="0">
                <a:solidFill>
                  <a:schemeClr val="tx1"/>
                </a:solidFill>
                <a:latin typeface="Times New Roman" pitchFamily="18" charset="0"/>
                <a:cs typeface="Times New Roman" pitchFamily="18" charset="0"/>
              </a:rPr>
              <a:t>Ensuring resettlement of habitation of residents, whose properties would be submerged.</a:t>
            </a:r>
            <a:endParaRPr lang="ja-JP" altLang="ja-JP" sz="1600" u="none" dirty="0">
              <a:solidFill>
                <a:schemeClr val="tx1"/>
              </a:solidFill>
              <a:latin typeface="Times New Roman" pitchFamily="18" charset="0"/>
              <a:cs typeface="Times New Roman" pitchFamily="18" charset="0"/>
            </a:endParaRPr>
          </a:p>
          <a:p>
            <a:r>
              <a:rPr lang="en-US" altLang="ja-JP" sz="1600" u="none" dirty="0">
                <a:solidFill>
                  <a:schemeClr val="tx1"/>
                </a:solidFill>
                <a:latin typeface="Times New Roman" pitchFamily="18" charset="0"/>
                <a:cs typeface="Times New Roman" pitchFamily="18" charset="0"/>
              </a:rPr>
              <a:t>         </a:t>
            </a:r>
            <a:r>
              <a:rPr lang="en-US" altLang="ja-JP" sz="1600" u="none" dirty="0">
                <a:solidFill>
                  <a:schemeClr val="tx1"/>
                </a:solidFill>
                <a:latin typeface="Times New Roman" pitchFamily="18" charset="0"/>
                <a:cs typeface="Times New Roman" pitchFamily="18" charset="0"/>
                <a:sym typeface="Wingdings" pitchFamily="2" charset="2"/>
              </a:rPr>
              <a:t> </a:t>
            </a:r>
            <a:r>
              <a:rPr lang="en-US" altLang="ja-JP" sz="1600" u="none" dirty="0">
                <a:solidFill>
                  <a:schemeClr val="tx1"/>
                </a:solidFill>
                <a:latin typeface="Times New Roman" pitchFamily="18" charset="0"/>
                <a:cs typeface="Times New Roman" pitchFamily="18" charset="0"/>
              </a:rPr>
              <a:t>Preventing occurrence of depopulation caused by the construction of the dam.</a:t>
            </a:r>
            <a:endParaRPr lang="ja-JP" altLang="ja-JP" sz="1600" u="none" dirty="0">
              <a:solidFill>
                <a:schemeClr val="tx1"/>
              </a:solidFill>
              <a:latin typeface="Times New Roman" pitchFamily="18" charset="0"/>
              <a:cs typeface="Times New Roman" pitchFamily="18" charset="0"/>
            </a:endParaRPr>
          </a:p>
          <a:p>
            <a:r>
              <a:rPr lang="en-US" altLang="ja-JP" sz="1600" u="none" dirty="0">
                <a:solidFill>
                  <a:schemeClr val="tx1"/>
                </a:solidFill>
                <a:latin typeface="Times New Roman" pitchFamily="18" charset="0"/>
                <a:cs typeface="Times New Roman" pitchFamily="18" charset="0"/>
              </a:rPr>
              <a:t>         </a:t>
            </a:r>
            <a:r>
              <a:rPr lang="en-US" altLang="ja-JP" sz="1600" u="none" dirty="0">
                <a:solidFill>
                  <a:schemeClr val="tx1"/>
                </a:solidFill>
                <a:latin typeface="Times New Roman" pitchFamily="18" charset="0"/>
                <a:cs typeface="Times New Roman" pitchFamily="18" charset="0"/>
                <a:sym typeface="Wingdings" pitchFamily="2" charset="2"/>
              </a:rPr>
              <a:t> </a:t>
            </a:r>
            <a:r>
              <a:rPr lang="en-US" altLang="ja-JP" sz="1600" u="none" dirty="0">
                <a:solidFill>
                  <a:schemeClr val="tx1"/>
                </a:solidFill>
                <a:latin typeface="Times New Roman" pitchFamily="18" charset="0"/>
                <a:cs typeface="Times New Roman" pitchFamily="18" charset="0"/>
              </a:rPr>
              <a:t>Preventing the regional governments from worsening </a:t>
            </a:r>
            <a:r>
              <a:rPr lang="en-US" altLang="ja-JP" sz="1600" u="none" dirty="0" smtClean="0">
                <a:solidFill>
                  <a:schemeClr val="tx1"/>
                </a:solidFill>
                <a:latin typeface="Times New Roman" pitchFamily="18" charset="0"/>
                <a:cs typeface="Times New Roman" pitchFamily="18" charset="0"/>
              </a:rPr>
              <a:t>their </a:t>
            </a:r>
            <a:r>
              <a:rPr lang="en-US" altLang="ja-JP" sz="1600" u="none" dirty="0">
                <a:solidFill>
                  <a:schemeClr val="tx1"/>
                </a:solidFill>
                <a:latin typeface="Times New Roman" pitchFamily="18" charset="0"/>
                <a:cs typeface="Times New Roman" pitchFamily="18" charset="0"/>
              </a:rPr>
              <a:t>financial conditions.</a:t>
            </a:r>
            <a:endParaRPr lang="ja-JP" altLang="ja-JP" sz="1600" u="none" dirty="0">
              <a:solidFill>
                <a:schemeClr val="tx1"/>
              </a:solidFill>
              <a:latin typeface="Times New Roman" pitchFamily="18" charset="0"/>
              <a:cs typeface="Times New Roman" pitchFamily="18" charset="0"/>
            </a:endParaRPr>
          </a:p>
          <a:p>
            <a:r>
              <a:rPr lang="en-US" altLang="ja-JP" sz="1600" u="none" dirty="0">
                <a:solidFill>
                  <a:schemeClr val="tx1"/>
                </a:solidFill>
                <a:latin typeface="Times New Roman" pitchFamily="18" charset="0"/>
                <a:cs typeface="Times New Roman" pitchFamily="18" charset="0"/>
              </a:rPr>
              <a:t>         </a:t>
            </a:r>
            <a:r>
              <a:rPr lang="en-US" altLang="ja-JP" sz="1600" u="none" dirty="0">
                <a:solidFill>
                  <a:schemeClr val="tx1"/>
                </a:solidFill>
                <a:latin typeface="Times New Roman" pitchFamily="18" charset="0"/>
                <a:cs typeface="Times New Roman" pitchFamily="18" charset="0"/>
                <a:sym typeface="Wingdings" pitchFamily="2" charset="2"/>
              </a:rPr>
              <a:t> </a:t>
            </a:r>
            <a:r>
              <a:rPr lang="en-US" altLang="ja-JP" sz="1600" u="none" dirty="0" smtClean="0">
                <a:solidFill>
                  <a:schemeClr val="tx1"/>
                </a:solidFill>
                <a:latin typeface="Times New Roman" pitchFamily="18" charset="0"/>
                <a:cs typeface="Times New Roman" pitchFamily="18" charset="0"/>
                <a:sym typeface="Wingdings" pitchFamily="2" charset="2"/>
              </a:rPr>
              <a:t>Adjusting</a:t>
            </a:r>
            <a:r>
              <a:rPr lang="en-US" altLang="ja-JP" sz="1600" u="none" dirty="0" smtClean="0">
                <a:solidFill>
                  <a:schemeClr val="tx1"/>
                </a:solidFill>
                <a:latin typeface="Times New Roman" pitchFamily="18" charset="0"/>
                <a:cs typeface="Times New Roman" pitchFamily="18" charset="0"/>
              </a:rPr>
              <a:t> </a:t>
            </a:r>
            <a:r>
              <a:rPr lang="en-US" altLang="ja-JP" sz="1600" u="none" dirty="0">
                <a:solidFill>
                  <a:schemeClr val="tx1"/>
                </a:solidFill>
                <a:latin typeface="Times New Roman" pitchFamily="18" charset="0"/>
                <a:cs typeface="Times New Roman" pitchFamily="18" charset="0"/>
              </a:rPr>
              <a:t>the conflicting interests caused by the construction of the dam.</a:t>
            </a:r>
          </a:p>
          <a:p>
            <a:pPr>
              <a:spcBef>
                <a:spcPts val="1200"/>
              </a:spcBef>
            </a:pPr>
            <a:r>
              <a:rPr lang="en-US" altLang="ja-JP" sz="1600" u="none" dirty="0" smtClean="0">
                <a:solidFill>
                  <a:srgbClr val="0070C0"/>
                </a:solidFill>
                <a:latin typeface="Times New Roman" pitchFamily="18" charset="0"/>
                <a:cs typeface="Times New Roman" pitchFamily="18" charset="0"/>
                <a:sym typeface="Wingdings" pitchFamily="2" charset="2"/>
              </a:rPr>
              <a:t> History</a:t>
            </a:r>
            <a:r>
              <a:rPr lang="en-US" altLang="ja-JP" sz="1600" u="none" dirty="0" smtClean="0">
                <a:solidFill>
                  <a:srgbClr val="0070C0"/>
                </a:solidFill>
                <a:latin typeface="Times New Roman" pitchFamily="18" charset="0"/>
                <a:cs typeface="Times New Roman" pitchFamily="18" charset="0"/>
              </a:rPr>
              <a:t> </a:t>
            </a:r>
            <a:r>
              <a:rPr lang="en-US" altLang="ja-JP" sz="1600" u="none" dirty="0">
                <a:solidFill>
                  <a:srgbClr val="0070C0"/>
                </a:solidFill>
                <a:latin typeface="Times New Roman" pitchFamily="18" charset="0"/>
                <a:cs typeface="Times New Roman" pitchFamily="18" charset="0"/>
              </a:rPr>
              <a:t>until the Special </a:t>
            </a:r>
            <a:r>
              <a:rPr lang="en-US" altLang="ja-JP" sz="1600" u="none" dirty="0" smtClean="0">
                <a:solidFill>
                  <a:srgbClr val="0070C0"/>
                </a:solidFill>
                <a:latin typeface="Times New Roman" pitchFamily="18" charset="0"/>
                <a:cs typeface="Times New Roman" pitchFamily="18" charset="0"/>
              </a:rPr>
              <a:t>Measures Law for Reservoir Area Development has </a:t>
            </a:r>
            <a:r>
              <a:rPr lang="en-US" altLang="ja-JP" sz="1600" u="none" dirty="0">
                <a:solidFill>
                  <a:srgbClr val="0070C0"/>
                </a:solidFill>
                <a:latin typeface="Times New Roman" pitchFamily="18" charset="0"/>
                <a:cs typeface="Times New Roman" pitchFamily="18" charset="0"/>
              </a:rPr>
              <a:t>been established.</a:t>
            </a:r>
            <a:endParaRPr lang="ja-JP" altLang="ja-JP" sz="1600" u="none" dirty="0">
              <a:solidFill>
                <a:srgbClr val="0070C0"/>
              </a:solidFill>
              <a:latin typeface="Times New Roman" pitchFamily="18" charset="0"/>
              <a:cs typeface="Times New Roman" pitchFamily="18" charset="0"/>
            </a:endParaRPr>
          </a:p>
          <a:p>
            <a:r>
              <a:rPr lang="en-US" altLang="ja-JP" sz="1600" u="none" dirty="0">
                <a:solidFill>
                  <a:schemeClr val="tx1"/>
                </a:solidFill>
                <a:latin typeface="Times New Roman" pitchFamily="18" charset="0"/>
                <a:cs typeface="Times New Roman" pitchFamily="18" charset="0"/>
              </a:rPr>
              <a:t>     1966: Request from Oita Prefecture (response to the situation in Matsubara/</a:t>
            </a:r>
            <a:r>
              <a:rPr lang="en-US" altLang="ja-JP" sz="1600" u="none" dirty="0" err="1">
                <a:solidFill>
                  <a:schemeClr val="tx1"/>
                </a:solidFill>
                <a:latin typeface="Times New Roman" pitchFamily="18" charset="0"/>
                <a:cs typeface="Times New Roman" pitchFamily="18" charset="0"/>
              </a:rPr>
              <a:t>Shimouke</a:t>
            </a:r>
            <a:r>
              <a:rPr lang="en-US" altLang="ja-JP" sz="1600" u="none" dirty="0">
                <a:solidFill>
                  <a:schemeClr val="tx1"/>
                </a:solidFill>
                <a:latin typeface="Times New Roman" pitchFamily="18" charset="0"/>
                <a:cs typeface="Times New Roman" pitchFamily="18" charset="0"/>
              </a:rPr>
              <a:t> Dam)</a:t>
            </a:r>
            <a:r>
              <a:rPr lang="ja-JP" altLang="ja-JP" sz="1600" u="none" dirty="0">
                <a:solidFill>
                  <a:schemeClr val="tx1"/>
                </a:solidFill>
                <a:latin typeface="Times New Roman" pitchFamily="18" charset="0"/>
                <a:cs typeface="Times New Roman" pitchFamily="18" charset="0"/>
              </a:rPr>
              <a:t>　　　　　　　　　　</a:t>
            </a:r>
          </a:p>
          <a:p>
            <a:r>
              <a:rPr lang="en-US" altLang="ja-JP" sz="1600" u="none" dirty="0">
                <a:solidFill>
                  <a:schemeClr val="tx1"/>
                </a:solidFill>
                <a:latin typeface="Times New Roman" pitchFamily="18" charset="0"/>
                <a:cs typeface="Times New Roman" pitchFamily="18" charset="0"/>
              </a:rPr>
              <a:t>     1969: Request from Association of Prefectural Governors (response to the construction of    </a:t>
            </a:r>
          </a:p>
          <a:p>
            <a:r>
              <a:rPr lang="en-US" altLang="ja-JP" sz="1600" u="none" dirty="0">
                <a:solidFill>
                  <a:schemeClr val="tx1"/>
                </a:solidFill>
                <a:latin typeface="Times New Roman" pitchFamily="18" charset="0"/>
                <a:cs typeface="Times New Roman" pitchFamily="18" charset="0"/>
              </a:rPr>
              <a:t>               </a:t>
            </a:r>
            <a:r>
              <a:rPr lang="en-US" altLang="ja-JP" sz="1600" u="none" dirty="0" err="1" smtClean="0">
                <a:solidFill>
                  <a:schemeClr val="tx1"/>
                </a:solidFill>
                <a:latin typeface="Times New Roman" pitchFamily="18" charset="0"/>
                <a:cs typeface="Times New Roman" pitchFamily="18" charset="0"/>
              </a:rPr>
              <a:t>Yanba</a:t>
            </a:r>
            <a:r>
              <a:rPr lang="en-US" altLang="ja-JP" sz="1600" u="none" dirty="0" smtClean="0">
                <a:solidFill>
                  <a:schemeClr val="tx1"/>
                </a:solidFill>
                <a:latin typeface="Times New Roman" pitchFamily="18" charset="0"/>
                <a:cs typeface="Times New Roman" pitchFamily="18" charset="0"/>
              </a:rPr>
              <a:t> </a:t>
            </a:r>
            <a:r>
              <a:rPr lang="en-US" altLang="ja-JP" sz="1600" u="none" dirty="0">
                <a:solidFill>
                  <a:schemeClr val="tx1"/>
                </a:solidFill>
                <a:latin typeface="Times New Roman" pitchFamily="18" charset="0"/>
                <a:cs typeface="Times New Roman" pitchFamily="18" charset="0"/>
              </a:rPr>
              <a:t>Dam).</a:t>
            </a:r>
            <a:endParaRPr lang="ja-JP" altLang="ja-JP" sz="1600" u="none" dirty="0">
              <a:solidFill>
                <a:schemeClr val="tx1"/>
              </a:solidFill>
              <a:latin typeface="Times New Roman" pitchFamily="18" charset="0"/>
              <a:cs typeface="Times New Roman" pitchFamily="18" charset="0"/>
            </a:endParaRPr>
          </a:p>
          <a:p>
            <a:r>
              <a:rPr lang="en-US" altLang="ja-JP" sz="1600" u="none" dirty="0">
                <a:latin typeface="Times New Roman" pitchFamily="18" charset="0"/>
                <a:cs typeface="Times New Roman" pitchFamily="18" charset="0"/>
              </a:rPr>
              <a:t>     </a:t>
            </a:r>
            <a:r>
              <a:rPr lang="en-US" altLang="ja-JP" sz="1600" u="none" dirty="0">
                <a:solidFill>
                  <a:schemeClr val="tx1"/>
                </a:solidFill>
                <a:latin typeface="Times New Roman" pitchFamily="18" charset="0"/>
                <a:cs typeface="Times New Roman" pitchFamily="18" charset="0"/>
              </a:rPr>
              <a:t>1972:  Inauguration of Tanaka Cabinet</a:t>
            </a:r>
            <a:endParaRPr lang="ja-JP" altLang="ja-JP" sz="1600" u="none" dirty="0">
              <a:solidFill>
                <a:schemeClr val="tx1"/>
              </a:solidFill>
              <a:latin typeface="Times New Roman" pitchFamily="18" charset="0"/>
              <a:cs typeface="Times New Roman" pitchFamily="18" charset="0"/>
            </a:endParaRPr>
          </a:p>
          <a:p>
            <a:r>
              <a:rPr lang="en-US" altLang="ja-JP" sz="1600" u="none" dirty="0">
                <a:solidFill>
                  <a:schemeClr val="tx1"/>
                </a:solidFill>
                <a:latin typeface="Times New Roman" pitchFamily="18" charset="0"/>
                <a:cs typeface="Times New Roman" pitchFamily="18" charset="0"/>
              </a:rPr>
              <a:t>                </a:t>
            </a:r>
            <a:r>
              <a:rPr lang="en-US" altLang="ja-JP" sz="1600" u="none" dirty="0" smtClean="0">
                <a:solidFill>
                  <a:schemeClr val="tx1"/>
                </a:solidFill>
                <a:latin typeface="Times New Roman" pitchFamily="18" charset="0"/>
                <a:cs typeface="Times New Roman" pitchFamily="18" charset="0"/>
                <a:sym typeface="Wingdings"/>
              </a:rPr>
              <a:t> </a:t>
            </a:r>
            <a:r>
              <a:rPr lang="en-US" altLang="ja-JP" sz="1600" u="none" dirty="0" smtClean="0">
                <a:solidFill>
                  <a:schemeClr val="tx1"/>
                </a:solidFill>
                <a:latin typeface="Times New Roman" pitchFamily="18" charset="0"/>
                <a:cs typeface="Times New Roman" pitchFamily="18" charset="0"/>
              </a:rPr>
              <a:t>Biwa </a:t>
            </a:r>
            <a:r>
              <a:rPr lang="en-US" altLang="ja-JP" sz="1600" u="none" dirty="0">
                <a:solidFill>
                  <a:schemeClr val="tx1"/>
                </a:solidFill>
                <a:latin typeface="Times New Roman" pitchFamily="18" charset="0"/>
                <a:cs typeface="Times New Roman" pitchFamily="18" charset="0"/>
              </a:rPr>
              <a:t>Lake General Development Special Measures Law has been </a:t>
            </a:r>
            <a:r>
              <a:rPr lang="en-US" altLang="ja-JP" sz="1600" u="none" dirty="0" smtClean="0">
                <a:solidFill>
                  <a:schemeClr val="tx1"/>
                </a:solidFill>
                <a:latin typeface="Times New Roman" pitchFamily="18" charset="0"/>
                <a:cs typeface="Times New Roman" pitchFamily="18" charset="0"/>
              </a:rPr>
              <a:t>established </a:t>
            </a:r>
            <a:r>
              <a:rPr lang="en-US" altLang="ja-JP" sz="1600" u="none" dirty="0" smtClean="0">
                <a:solidFill>
                  <a:schemeClr val="tx1"/>
                </a:solidFill>
                <a:latin typeface="Times New Roman" pitchFamily="18" charset="0"/>
                <a:cs typeface="Times New Roman" pitchFamily="18" charset="0"/>
                <a:sym typeface="Wingdings" pitchFamily="2" charset="2"/>
              </a:rPr>
              <a:t></a:t>
            </a:r>
            <a:endParaRPr lang="ja-JP" altLang="ja-JP" sz="1600" u="none" dirty="0">
              <a:solidFill>
                <a:schemeClr val="tx1"/>
              </a:solidFill>
              <a:latin typeface="Times New Roman" pitchFamily="18" charset="0"/>
              <a:cs typeface="Times New Roman" pitchFamily="18" charset="0"/>
            </a:endParaRPr>
          </a:p>
          <a:p>
            <a:r>
              <a:rPr lang="en-US" altLang="ja-JP" sz="1600" u="none" dirty="0">
                <a:solidFill>
                  <a:schemeClr val="tx1"/>
                </a:solidFill>
                <a:latin typeface="Times New Roman" pitchFamily="18" charset="0"/>
                <a:cs typeface="Times New Roman" pitchFamily="18" charset="0"/>
              </a:rPr>
              <a:t>                </a:t>
            </a:r>
            <a:r>
              <a:rPr lang="en-US" altLang="ja-JP" sz="1600" u="none" dirty="0" smtClean="0">
                <a:solidFill>
                  <a:schemeClr val="tx1"/>
                </a:solidFill>
                <a:latin typeface="Times New Roman" pitchFamily="18" charset="0"/>
                <a:cs typeface="Times New Roman" pitchFamily="18" charset="0"/>
              </a:rPr>
              <a:t>   Formulation </a:t>
            </a:r>
            <a:r>
              <a:rPr lang="en-US" altLang="ja-JP" sz="1600" u="none" dirty="0">
                <a:solidFill>
                  <a:schemeClr val="tx1"/>
                </a:solidFill>
                <a:latin typeface="Times New Roman" pitchFamily="18" charset="0"/>
                <a:cs typeface="Times New Roman" pitchFamily="18" charset="0"/>
              </a:rPr>
              <a:t>of general development </a:t>
            </a:r>
            <a:r>
              <a:rPr lang="en-US" altLang="ja-JP" sz="1600" u="none" dirty="0" smtClean="0">
                <a:solidFill>
                  <a:schemeClr val="tx1"/>
                </a:solidFill>
                <a:latin typeface="Times New Roman" pitchFamily="18" charset="0"/>
                <a:cs typeface="Times New Roman" pitchFamily="18" charset="0"/>
              </a:rPr>
              <a:t>plan / increasing </a:t>
            </a:r>
            <a:r>
              <a:rPr lang="en-US" altLang="ja-JP" sz="1600" u="none" dirty="0">
                <a:solidFill>
                  <a:schemeClr val="tx1"/>
                </a:solidFill>
                <a:latin typeface="Times New Roman" pitchFamily="18" charset="0"/>
                <a:cs typeface="Times New Roman" pitchFamily="18" charset="0"/>
              </a:rPr>
              <a:t>contribution percentage by the    </a:t>
            </a:r>
          </a:p>
          <a:p>
            <a:r>
              <a:rPr lang="en-US" altLang="ja-JP" sz="1600" u="none" dirty="0">
                <a:solidFill>
                  <a:schemeClr val="tx1"/>
                </a:solidFill>
                <a:latin typeface="Times New Roman" pitchFamily="18" charset="0"/>
                <a:cs typeface="Times New Roman" pitchFamily="18" charset="0"/>
              </a:rPr>
              <a:t>                </a:t>
            </a:r>
            <a:r>
              <a:rPr lang="en-US" altLang="ja-JP" sz="1600" u="none" dirty="0" smtClean="0">
                <a:solidFill>
                  <a:schemeClr val="tx1"/>
                </a:solidFill>
                <a:latin typeface="Times New Roman" pitchFamily="18" charset="0"/>
                <a:cs typeface="Times New Roman" pitchFamily="18" charset="0"/>
              </a:rPr>
              <a:t>   state / Burden </a:t>
            </a:r>
            <a:r>
              <a:rPr lang="en-US" altLang="ja-JP" sz="1600" u="none" dirty="0">
                <a:solidFill>
                  <a:schemeClr val="tx1"/>
                </a:solidFill>
                <a:latin typeface="Times New Roman" pitchFamily="18" charset="0"/>
                <a:cs typeface="Times New Roman" pitchFamily="18" charset="0"/>
              </a:rPr>
              <a:t>to be shouldered by the downstream/measures for resettlement of </a:t>
            </a:r>
            <a:r>
              <a:rPr lang="en-US" altLang="ja-JP" sz="1600" u="none" dirty="0" smtClean="0">
                <a:solidFill>
                  <a:schemeClr val="tx1"/>
                </a:solidFill>
                <a:latin typeface="Times New Roman" pitchFamily="18" charset="0"/>
                <a:cs typeface="Times New Roman" pitchFamily="18" charset="0"/>
              </a:rPr>
              <a:t>   </a:t>
            </a:r>
          </a:p>
          <a:p>
            <a:r>
              <a:rPr lang="en-US" altLang="ja-JP" sz="1600" u="none" dirty="0" smtClean="0">
                <a:solidFill>
                  <a:schemeClr val="tx1"/>
                </a:solidFill>
                <a:latin typeface="Times New Roman" pitchFamily="18" charset="0"/>
                <a:cs typeface="Times New Roman" pitchFamily="18" charset="0"/>
              </a:rPr>
              <a:t>                   habitation</a:t>
            </a:r>
            <a:r>
              <a:rPr lang="en-US" altLang="ja-JP" sz="1600" u="none" dirty="0">
                <a:solidFill>
                  <a:schemeClr val="tx1"/>
                </a:solidFill>
                <a:latin typeface="Times New Roman" pitchFamily="18" charset="0"/>
                <a:cs typeface="Times New Roman" pitchFamily="18" charset="0"/>
              </a:rPr>
              <a:t>.</a:t>
            </a:r>
            <a:endParaRPr lang="ja-JP" altLang="ja-JP" sz="1600" u="none" dirty="0">
              <a:solidFill>
                <a:schemeClr val="tx1"/>
              </a:solidFill>
              <a:latin typeface="Times New Roman" pitchFamily="18" charset="0"/>
              <a:cs typeface="Times New Roman" pitchFamily="18" charset="0"/>
            </a:endParaRPr>
          </a:p>
          <a:p>
            <a:r>
              <a:rPr lang="en-US" altLang="ja-JP" sz="1600" u="none" dirty="0">
                <a:solidFill>
                  <a:schemeClr val="tx1"/>
                </a:solidFill>
                <a:latin typeface="Times New Roman" pitchFamily="18" charset="0"/>
                <a:cs typeface="Times New Roman" pitchFamily="18" charset="0"/>
              </a:rPr>
              <a:t>                </a:t>
            </a:r>
            <a:r>
              <a:rPr lang="en-US" altLang="ja-JP" sz="1600" u="none" dirty="0" smtClean="0">
                <a:solidFill>
                  <a:schemeClr val="tx1"/>
                </a:solidFill>
                <a:latin typeface="Times New Roman" pitchFamily="18" charset="0"/>
                <a:cs typeface="Times New Roman" pitchFamily="18" charset="0"/>
                <a:sym typeface="Wingdings"/>
              </a:rPr>
              <a:t> </a:t>
            </a:r>
            <a:r>
              <a:rPr lang="en-US" altLang="ja-JP" sz="1600" u="none" dirty="0" smtClean="0">
                <a:solidFill>
                  <a:schemeClr val="tx1"/>
                </a:solidFill>
                <a:latin typeface="Times New Roman" pitchFamily="18" charset="0"/>
                <a:cs typeface="Times New Roman" pitchFamily="18" charset="0"/>
              </a:rPr>
              <a:t>Another </a:t>
            </a:r>
            <a:r>
              <a:rPr lang="en-US" altLang="ja-JP" sz="1600" u="none" dirty="0">
                <a:solidFill>
                  <a:schemeClr val="tx1"/>
                </a:solidFill>
                <a:latin typeface="Times New Roman" pitchFamily="18" charset="0"/>
                <a:cs typeface="Times New Roman" pitchFamily="18" charset="0"/>
              </a:rPr>
              <a:t>request from Association of Prefectural Governors</a:t>
            </a:r>
            <a:endParaRPr lang="ja-JP" altLang="ja-JP" sz="1600" u="none" dirty="0">
              <a:solidFill>
                <a:schemeClr val="tx1"/>
              </a:solidFill>
              <a:latin typeface="Times New Roman" pitchFamily="18" charset="0"/>
              <a:cs typeface="Times New Roman" pitchFamily="18" charset="0"/>
            </a:endParaRPr>
          </a:p>
          <a:p>
            <a:r>
              <a:rPr lang="en-US" altLang="ja-JP" sz="1600" u="none" dirty="0">
                <a:solidFill>
                  <a:schemeClr val="tx1"/>
                </a:solidFill>
                <a:latin typeface="Times New Roman" pitchFamily="18" charset="0"/>
                <a:cs typeface="Times New Roman" pitchFamily="18" charset="0"/>
              </a:rPr>
              <a:t>                </a:t>
            </a:r>
            <a:r>
              <a:rPr lang="en-US" altLang="ja-JP" sz="1600" u="none" dirty="0" smtClean="0">
                <a:solidFill>
                  <a:schemeClr val="tx1"/>
                </a:solidFill>
                <a:latin typeface="Times New Roman" pitchFamily="18" charset="0"/>
                <a:cs typeface="Times New Roman" pitchFamily="18" charset="0"/>
                <a:sym typeface="Wingdings"/>
              </a:rPr>
              <a:t> </a:t>
            </a:r>
            <a:r>
              <a:rPr lang="en-US" altLang="ja-JP" sz="1600" u="none" dirty="0" smtClean="0">
                <a:solidFill>
                  <a:schemeClr val="tx1"/>
                </a:solidFill>
                <a:latin typeface="Times New Roman" pitchFamily="18" charset="0"/>
                <a:cs typeface="Times New Roman" pitchFamily="18" charset="0"/>
              </a:rPr>
              <a:t>Conference </a:t>
            </a:r>
            <a:r>
              <a:rPr lang="en-US" altLang="ja-JP" sz="1600" u="none" dirty="0">
                <a:solidFill>
                  <a:schemeClr val="tx1"/>
                </a:solidFill>
                <a:latin typeface="Times New Roman" pitchFamily="18" charset="0"/>
                <a:cs typeface="Times New Roman" pitchFamily="18" charset="0"/>
              </a:rPr>
              <a:t>of Parliamentary Vice Minister related to Reservoir Area Development      </a:t>
            </a:r>
          </a:p>
          <a:p>
            <a:r>
              <a:rPr lang="en-US" altLang="ja-JP" sz="1600" u="none" dirty="0">
                <a:solidFill>
                  <a:schemeClr val="tx1"/>
                </a:solidFill>
                <a:latin typeface="Times New Roman" pitchFamily="18" charset="0"/>
                <a:cs typeface="Times New Roman" pitchFamily="18" charset="0"/>
              </a:rPr>
              <a:t>                </a:t>
            </a:r>
            <a:r>
              <a:rPr lang="en-US" altLang="ja-JP" sz="1600" u="none" dirty="0" smtClean="0">
                <a:solidFill>
                  <a:schemeClr val="tx1"/>
                </a:solidFill>
                <a:latin typeface="Times New Roman" pitchFamily="18" charset="0"/>
                <a:cs typeface="Times New Roman" pitchFamily="18" charset="0"/>
              </a:rPr>
              <a:t>   Issues</a:t>
            </a:r>
            <a:endParaRPr lang="en-US" altLang="ja-JP" sz="1600" u="none" dirty="0">
              <a:solidFill>
                <a:schemeClr val="tx1"/>
              </a:solidFill>
              <a:latin typeface="Times New Roman" pitchFamily="18" charset="0"/>
              <a:cs typeface="Times New Roman" pitchFamily="18" charset="0"/>
            </a:endParaRPr>
          </a:p>
          <a:p>
            <a:r>
              <a:rPr lang="en-US" altLang="ja-JP" sz="1600" u="none" dirty="0">
                <a:solidFill>
                  <a:schemeClr val="tx1"/>
                </a:solidFill>
                <a:latin typeface="Times New Roman" pitchFamily="18" charset="0"/>
                <a:cs typeface="Times New Roman" pitchFamily="18" charset="0"/>
              </a:rPr>
              <a:t> </a:t>
            </a:r>
            <a:endParaRPr lang="ja-JP" altLang="ja-JP" sz="1600" u="none" dirty="0">
              <a:solidFill>
                <a:schemeClr val="tx1"/>
              </a:solidFill>
              <a:latin typeface="Times New Roman" pitchFamily="18" charset="0"/>
              <a:cs typeface="Times New Roman" pitchFamily="18" charset="0"/>
            </a:endParaRPr>
          </a:p>
          <a:p>
            <a:pPr>
              <a:spcBef>
                <a:spcPts val="600"/>
              </a:spcBef>
            </a:pPr>
            <a:r>
              <a:rPr lang="en-US" altLang="ja-JP" u="none" dirty="0">
                <a:latin typeface="Times New Roman" pitchFamily="18" charset="0"/>
                <a:cs typeface="Times New Roman" pitchFamily="18" charset="0"/>
              </a:rPr>
              <a:t>     1973:  Special </a:t>
            </a:r>
            <a:r>
              <a:rPr lang="en-US" altLang="ja-JP" u="none" dirty="0" smtClean="0">
                <a:latin typeface="Times New Roman" pitchFamily="18" charset="0"/>
                <a:cs typeface="Times New Roman" pitchFamily="18" charset="0"/>
              </a:rPr>
              <a:t>Measures Law for Reservoir </a:t>
            </a:r>
            <a:r>
              <a:rPr lang="en-US" altLang="ja-JP" u="none" dirty="0">
                <a:latin typeface="Times New Roman" pitchFamily="18" charset="0"/>
                <a:cs typeface="Times New Roman" pitchFamily="18" charset="0"/>
              </a:rPr>
              <a:t>Area </a:t>
            </a:r>
            <a:r>
              <a:rPr lang="en-US" altLang="ja-JP" u="none" dirty="0" smtClean="0">
                <a:latin typeface="Times New Roman" pitchFamily="18" charset="0"/>
                <a:cs typeface="Times New Roman" pitchFamily="18" charset="0"/>
              </a:rPr>
              <a:t>Development has been enacted.</a:t>
            </a:r>
            <a:endParaRPr lang="ja-JP" altLang="ja-JP" u="none" dirty="0">
              <a:latin typeface="Times New Roman" pitchFamily="18" charset="0"/>
              <a:cs typeface="Times New Roman" pitchFamily="18" charset="0"/>
            </a:endParaRPr>
          </a:p>
          <a:p>
            <a:endParaRPr lang="ja-JP" altLang="en-US" sz="1600" b="0" u="none" dirty="0">
              <a:solidFill>
                <a:schemeClr val="tx1"/>
              </a:solidFill>
              <a:latin typeface="Times New Roman" pitchFamily="18" charset="0"/>
              <a:cs typeface="Times New Roman" pitchFamily="18" charset="0"/>
            </a:endParaRPr>
          </a:p>
        </p:txBody>
      </p:sp>
      <p:sp>
        <p:nvSpPr>
          <p:cNvPr id="133123" name="テキスト ボックス 2"/>
          <p:cNvSpPr txBox="1">
            <a:spLocks noChangeArrowheads="1"/>
          </p:cNvSpPr>
          <p:nvPr/>
        </p:nvSpPr>
        <p:spPr bwMode="auto">
          <a:xfrm>
            <a:off x="0" y="0"/>
            <a:ext cx="9144000" cy="677108"/>
          </a:xfrm>
          <a:prstGeom prst="rect">
            <a:avLst/>
          </a:prstGeom>
          <a:solidFill>
            <a:srgbClr val="3333FF"/>
          </a:solidFill>
          <a:ln w="9525">
            <a:noFill/>
            <a:miter lim="800000"/>
            <a:headEnd/>
            <a:tailEnd/>
          </a:ln>
        </p:spPr>
        <p:txBody>
          <a:bodyPr>
            <a:spAutoFit/>
          </a:bodyPr>
          <a:lstStyle/>
          <a:p>
            <a:pPr algn="ctr">
              <a:defRPr/>
            </a:pPr>
            <a:r>
              <a:rPr lang="en-US" altLang="ja-JP" sz="2000" u="none" dirty="0" smtClean="0">
                <a:solidFill>
                  <a:schemeClr val="bg1"/>
                </a:solidFill>
                <a:latin typeface="Times New Roman" pitchFamily="18" charset="0"/>
                <a:ea typeface="ＭＳ Ｐゴシック" pitchFamily="50" charset="-128"/>
                <a:cs typeface="Times New Roman" pitchFamily="18" charset="0"/>
              </a:rPr>
              <a:t>History </a:t>
            </a:r>
            <a:r>
              <a:rPr lang="en-US" altLang="ja-JP" sz="2000" u="none" dirty="0">
                <a:solidFill>
                  <a:schemeClr val="bg1"/>
                </a:solidFill>
                <a:latin typeface="Times New Roman" pitchFamily="18" charset="0"/>
                <a:ea typeface="ＭＳ Ｐゴシック" pitchFamily="50" charset="-128"/>
                <a:cs typeface="Times New Roman" pitchFamily="18" charset="0"/>
              </a:rPr>
              <a:t>of </a:t>
            </a:r>
            <a:r>
              <a:rPr lang="en-US" altLang="ja-JP" sz="2000" u="none" dirty="0" smtClean="0">
                <a:solidFill>
                  <a:schemeClr val="bg1"/>
                </a:solidFill>
                <a:latin typeface="Times New Roman" pitchFamily="18" charset="0"/>
                <a:ea typeface="ＭＳ Ｐゴシック" pitchFamily="50" charset="-128"/>
                <a:cs typeface="Times New Roman" pitchFamily="18" charset="0"/>
              </a:rPr>
              <a:t>the “Measures </a:t>
            </a:r>
            <a:r>
              <a:rPr lang="en-US" altLang="ja-JP" sz="2000" u="none" dirty="0">
                <a:solidFill>
                  <a:schemeClr val="bg1"/>
                </a:solidFill>
                <a:latin typeface="Times New Roman" pitchFamily="18" charset="0"/>
                <a:ea typeface="ＭＳ Ｐゴシック" pitchFamily="50" charset="-128"/>
                <a:cs typeface="Times New Roman" pitchFamily="18" charset="0"/>
              </a:rPr>
              <a:t>for Reservoir Area </a:t>
            </a:r>
            <a:r>
              <a:rPr lang="en-US" altLang="ja-JP" sz="2000" u="none" dirty="0" smtClean="0">
                <a:solidFill>
                  <a:schemeClr val="bg1"/>
                </a:solidFill>
                <a:latin typeface="Times New Roman" pitchFamily="18" charset="0"/>
                <a:ea typeface="ＭＳ Ｐゴシック" pitchFamily="50" charset="-128"/>
                <a:cs typeface="Times New Roman" pitchFamily="18" charset="0"/>
              </a:rPr>
              <a:t>Development”</a:t>
            </a:r>
            <a:endParaRPr lang="en-US" altLang="ja-JP" sz="2000" u="none" dirty="0">
              <a:solidFill>
                <a:schemeClr val="bg1"/>
              </a:solidFill>
              <a:latin typeface="Times New Roman" pitchFamily="18" charset="0"/>
              <a:ea typeface="ＭＳ Ｐゴシック" pitchFamily="50" charset="-128"/>
              <a:cs typeface="Times New Roman" pitchFamily="18" charset="0"/>
            </a:endParaRPr>
          </a:p>
          <a:p>
            <a:pPr algn="ctr">
              <a:defRPr/>
            </a:pPr>
            <a:r>
              <a:rPr lang="en-US" altLang="ja-JP" u="none" dirty="0" smtClean="0">
                <a:solidFill>
                  <a:schemeClr val="bg1"/>
                </a:solidFill>
                <a:latin typeface="Times New Roman" pitchFamily="18" charset="0"/>
                <a:ea typeface="ＭＳ Ｐゴシック" pitchFamily="50" charset="-128"/>
                <a:cs typeface="Times New Roman" pitchFamily="18" charset="0"/>
              </a:rPr>
              <a:t>(before </a:t>
            </a:r>
            <a:r>
              <a:rPr lang="en-US" altLang="ja-JP" u="none" dirty="0">
                <a:solidFill>
                  <a:schemeClr val="bg1"/>
                </a:solidFill>
                <a:latin typeface="Times New Roman" pitchFamily="18" charset="0"/>
                <a:ea typeface="ＭＳ Ｐゴシック" pitchFamily="50" charset="-128"/>
                <a:cs typeface="Times New Roman" pitchFamily="18" charset="0"/>
              </a:rPr>
              <a:t>the Special </a:t>
            </a:r>
            <a:r>
              <a:rPr lang="en-US" altLang="ja-JP" u="none" dirty="0" smtClean="0">
                <a:solidFill>
                  <a:schemeClr val="bg1"/>
                </a:solidFill>
                <a:latin typeface="Times New Roman" pitchFamily="18" charset="0"/>
                <a:ea typeface="ＭＳ Ｐゴシック" pitchFamily="50" charset="-128"/>
                <a:cs typeface="Times New Roman" pitchFamily="18" charset="0"/>
              </a:rPr>
              <a:t>Measures Law for Reservoir Area Development </a:t>
            </a:r>
            <a:r>
              <a:rPr lang="en-US" altLang="ja-JP" u="none" dirty="0">
                <a:solidFill>
                  <a:schemeClr val="bg1"/>
                </a:solidFill>
                <a:latin typeface="Times New Roman" pitchFamily="18" charset="0"/>
                <a:ea typeface="ＭＳ Ｐゴシック" pitchFamily="50" charset="-128"/>
                <a:cs typeface="Times New Roman" pitchFamily="18" charset="0"/>
              </a:rPr>
              <a:t>has been established</a:t>
            </a:r>
            <a:r>
              <a:rPr lang="en-US" altLang="ja-JP" u="none" dirty="0" smtClean="0">
                <a:solidFill>
                  <a:schemeClr val="bg1"/>
                </a:solidFill>
                <a:latin typeface="Times New Roman" pitchFamily="18" charset="0"/>
                <a:ea typeface="ＭＳ Ｐゴシック" pitchFamily="50" charset="-128"/>
                <a:cs typeface="Times New Roman" pitchFamily="18" charset="0"/>
              </a:rPr>
              <a:t>) </a:t>
            </a:r>
            <a:r>
              <a:rPr lang="ja-JP" altLang="en-US" b="0" u="none" dirty="0">
                <a:solidFill>
                  <a:schemeClr val="bg1"/>
                </a:solidFill>
                <a:effectLst>
                  <a:outerShdw blurRad="38100" dist="38100" dir="2700000" algn="tl">
                    <a:srgbClr val="000000"/>
                  </a:outerShdw>
                </a:effectLst>
                <a:latin typeface="Arial" pitchFamily="34" charset="0"/>
                <a:ea typeface="ＭＳ Ｐゴシック" pitchFamily="50" charset="-128"/>
                <a:cs typeface="Times New Roman" pitchFamily="18" charset="0"/>
              </a:rPr>
              <a:t>②</a:t>
            </a:r>
          </a:p>
        </p:txBody>
      </p:sp>
      <p:sp>
        <p:nvSpPr>
          <p:cNvPr id="7173" name="Text Box 19"/>
          <p:cNvSpPr txBox="1">
            <a:spLocks noChangeArrowheads="1"/>
          </p:cNvSpPr>
          <p:nvPr/>
        </p:nvSpPr>
        <p:spPr bwMode="auto">
          <a:xfrm>
            <a:off x="8712200" y="6521450"/>
            <a:ext cx="431800" cy="336550"/>
          </a:xfrm>
          <a:prstGeom prst="rect">
            <a:avLst/>
          </a:prstGeom>
          <a:noFill/>
          <a:ln w="9525" algn="ctr">
            <a:noFill/>
            <a:miter lim="800000"/>
            <a:headEnd/>
            <a:tailEnd/>
          </a:ln>
        </p:spPr>
        <p:txBody>
          <a:bodyPr>
            <a:spAutoFit/>
          </a:bodyPr>
          <a:lstStyle/>
          <a:p>
            <a:pPr algn="ctr">
              <a:spcBef>
                <a:spcPct val="50000"/>
              </a:spcBef>
            </a:pPr>
            <a:r>
              <a:rPr lang="en-US" altLang="ja-JP" sz="1600" b="0" u="none">
                <a:solidFill>
                  <a:schemeClr val="tx1"/>
                </a:solidFill>
              </a:rPr>
              <a:t>5</a:t>
            </a:r>
          </a:p>
        </p:txBody>
      </p:sp>
      <p:sp>
        <p:nvSpPr>
          <p:cNvPr id="6" name="AutoShape 5"/>
          <p:cNvSpPr>
            <a:spLocks noChangeArrowheads="1"/>
          </p:cNvSpPr>
          <p:nvPr/>
        </p:nvSpPr>
        <p:spPr bwMode="auto">
          <a:xfrm>
            <a:off x="4001836" y="5919036"/>
            <a:ext cx="846890" cy="337386"/>
          </a:xfrm>
          <a:prstGeom prst="downArrow">
            <a:avLst>
              <a:gd name="adj1" fmla="val 50000"/>
              <a:gd name="adj2" fmla="val 47972"/>
            </a:avLst>
          </a:prstGeom>
          <a:solidFill>
            <a:srgbClr val="FF0000"/>
          </a:solidFill>
          <a:ln w="9525" algn="ctr">
            <a:solidFill>
              <a:schemeClr val="tx1"/>
            </a:solidFill>
            <a:miter lim="800000"/>
            <a:headEnd/>
            <a:tailEnd/>
          </a:ln>
        </p:spPr>
        <p:txBody>
          <a:bodyPr wrap="none" anchor="ctr"/>
          <a:lstStyle/>
          <a:p>
            <a:pPr algn="ctr"/>
            <a:endParaRPr lang="ja-JP" altLang="en-US" b="0" u="none">
              <a:solidFill>
                <a:schemeClr val="tx1"/>
              </a:solidFill>
              <a:latin typeface="Arial" pitchFamily="34" charset="0"/>
              <a:ea typeface="ＭＳ Ｐゴシック" pitchFamily="50"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水源地域_後"/>
          <p:cNvPicPr>
            <a:picLocks noChangeAspect="1" noChangeArrowheads="1"/>
          </p:cNvPicPr>
          <p:nvPr/>
        </p:nvPicPr>
        <p:blipFill>
          <a:blip r:embed="rId3" cstate="print"/>
          <a:srcRect/>
          <a:stretch>
            <a:fillRect/>
          </a:stretch>
        </p:blipFill>
        <p:spPr bwMode="auto">
          <a:xfrm>
            <a:off x="4870450" y="4243388"/>
            <a:ext cx="4165600" cy="2273300"/>
          </a:xfrm>
          <a:prstGeom prst="rect">
            <a:avLst/>
          </a:prstGeom>
          <a:noFill/>
          <a:ln w="9525">
            <a:noFill/>
            <a:miter lim="800000"/>
            <a:headEnd/>
            <a:tailEnd/>
          </a:ln>
        </p:spPr>
      </p:pic>
      <p:pic>
        <p:nvPicPr>
          <p:cNvPr id="8195" name="Picture 4" descr="水源地域_前"/>
          <p:cNvPicPr>
            <a:picLocks noChangeAspect="1" noChangeArrowheads="1"/>
          </p:cNvPicPr>
          <p:nvPr/>
        </p:nvPicPr>
        <p:blipFill>
          <a:blip r:embed="rId4" cstate="print"/>
          <a:srcRect/>
          <a:stretch>
            <a:fillRect/>
          </a:stretch>
        </p:blipFill>
        <p:spPr bwMode="auto">
          <a:xfrm>
            <a:off x="425450" y="557213"/>
            <a:ext cx="4167188" cy="2366962"/>
          </a:xfrm>
          <a:prstGeom prst="rect">
            <a:avLst/>
          </a:prstGeom>
          <a:noFill/>
          <a:ln w="9525">
            <a:noFill/>
            <a:miter lim="800000"/>
            <a:headEnd/>
            <a:tailEnd/>
          </a:ln>
        </p:spPr>
      </p:pic>
      <p:sp>
        <p:nvSpPr>
          <p:cNvPr id="8196" name="AutoShape 5"/>
          <p:cNvSpPr>
            <a:spLocks noChangeArrowheads="1"/>
          </p:cNvSpPr>
          <p:nvPr/>
        </p:nvSpPr>
        <p:spPr bwMode="auto">
          <a:xfrm>
            <a:off x="3714750" y="798513"/>
            <a:ext cx="2116138" cy="590550"/>
          </a:xfrm>
          <a:prstGeom prst="roundRect">
            <a:avLst>
              <a:gd name="adj" fmla="val 16667"/>
            </a:avLst>
          </a:prstGeom>
          <a:solidFill>
            <a:srgbClr val="FF0000"/>
          </a:solidFill>
          <a:ln w="38100" cmpd="dbl">
            <a:solidFill>
              <a:schemeClr val="tx1"/>
            </a:solidFill>
            <a:round/>
            <a:headEnd/>
            <a:tailEnd/>
          </a:ln>
        </p:spPr>
        <p:txBody>
          <a:bodyPr wrap="none" anchor="ctr"/>
          <a:lstStyle/>
          <a:p>
            <a:pPr algn="ctr"/>
            <a:r>
              <a:rPr lang="en-US" altLang="ja-JP" sz="1600" b="0" u="none">
                <a:solidFill>
                  <a:schemeClr val="bg1"/>
                </a:solidFill>
                <a:latin typeface="Times New Roman" pitchFamily="18" charset="0"/>
                <a:cs typeface="Times New Roman" pitchFamily="18" charset="0"/>
              </a:rPr>
              <a:t>Before the construction </a:t>
            </a:r>
          </a:p>
          <a:p>
            <a:pPr algn="ctr"/>
            <a:r>
              <a:rPr lang="en-US" altLang="ja-JP" sz="1600" b="0" u="none">
                <a:solidFill>
                  <a:schemeClr val="bg1"/>
                </a:solidFill>
                <a:latin typeface="Times New Roman" pitchFamily="18" charset="0"/>
                <a:cs typeface="Times New Roman" pitchFamily="18" charset="0"/>
              </a:rPr>
              <a:t>of a dam</a:t>
            </a:r>
            <a:endParaRPr lang="ja-JP" altLang="en-US" sz="1600" b="0" u="none">
              <a:solidFill>
                <a:schemeClr val="bg1"/>
              </a:solidFill>
              <a:latin typeface="Times New Roman" pitchFamily="18" charset="0"/>
              <a:cs typeface="Times New Roman" pitchFamily="18" charset="0"/>
            </a:endParaRPr>
          </a:p>
        </p:txBody>
      </p:sp>
      <p:sp>
        <p:nvSpPr>
          <p:cNvPr id="8197" name="AutoShape 6"/>
          <p:cNvSpPr>
            <a:spLocks noChangeArrowheads="1"/>
          </p:cNvSpPr>
          <p:nvPr/>
        </p:nvSpPr>
        <p:spPr bwMode="auto">
          <a:xfrm>
            <a:off x="7307263" y="4448175"/>
            <a:ext cx="1836737" cy="646113"/>
          </a:xfrm>
          <a:prstGeom prst="roundRect">
            <a:avLst>
              <a:gd name="adj" fmla="val 16667"/>
            </a:avLst>
          </a:prstGeom>
          <a:solidFill>
            <a:srgbClr val="FF0000"/>
          </a:solidFill>
          <a:ln w="38100" cmpd="dbl">
            <a:solidFill>
              <a:schemeClr val="tx1"/>
            </a:solidFill>
            <a:round/>
            <a:headEnd/>
            <a:tailEnd/>
          </a:ln>
        </p:spPr>
        <p:txBody>
          <a:bodyPr wrap="none" anchor="ctr"/>
          <a:lstStyle/>
          <a:p>
            <a:pPr algn="ctr"/>
            <a:r>
              <a:rPr lang="en-US" altLang="ja-JP" sz="1600" b="0" u="none">
                <a:solidFill>
                  <a:schemeClr val="bg1"/>
                </a:solidFill>
                <a:latin typeface="Times New Roman" pitchFamily="18" charset="0"/>
                <a:cs typeface="Times New Roman" pitchFamily="18" charset="0"/>
              </a:rPr>
              <a:t>After the construction </a:t>
            </a:r>
          </a:p>
          <a:p>
            <a:pPr algn="ctr"/>
            <a:r>
              <a:rPr lang="en-US" altLang="ja-JP" sz="1600" b="0" u="none">
                <a:solidFill>
                  <a:schemeClr val="bg1"/>
                </a:solidFill>
                <a:latin typeface="Times New Roman" pitchFamily="18" charset="0"/>
                <a:cs typeface="Times New Roman" pitchFamily="18" charset="0"/>
              </a:rPr>
              <a:t>of a dam</a:t>
            </a:r>
            <a:endParaRPr lang="ja-JP" altLang="en-US" sz="1600" b="0" u="none">
              <a:solidFill>
                <a:schemeClr val="bg1"/>
              </a:solidFill>
              <a:latin typeface="Times New Roman" pitchFamily="18" charset="0"/>
              <a:cs typeface="Times New Roman" pitchFamily="18" charset="0"/>
            </a:endParaRPr>
          </a:p>
        </p:txBody>
      </p:sp>
      <p:grpSp>
        <p:nvGrpSpPr>
          <p:cNvPr id="8198" name="Group 27"/>
          <p:cNvGrpSpPr>
            <a:grpSpLocks/>
          </p:cNvGrpSpPr>
          <p:nvPr/>
        </p:nvGrpSpPr>
        <p:grpSpPr bwMode="auto">
          <a:xfrm>
            <a:off x="0" y="3068638"/>
            <a:ext cx="2384425" cy="2714625"/>
            <a:chOff x="1675" y="1689"/>
            <a:chExt cx="1502" cy="1710"/>
          </a:xfrm>
        </p:grpSpPr>
        <p:sp>
          <p:nvSpPr>
            <p:cNvPr id="8211" name="AutoShape 7"/>
            <p:cNvSpPr>
              <a:spLocks noChangeArrowheads="1"/>
            </p:cNvSpPr>
            <p:nvPr/>
          </p:nvSpPr>
          <p:spPr bwMode="auto">
            <a:xfrm>
              <a:off x="1675" y="1689"/>
              <a:ext cx="1502" cy="1710"/>
            </a:xfrm>
            <a:prstGeom prst="roundRect">
              <a:avLst>
                <a:gd name="adj" fmla="val 16667"/>
              </a:avLst>
            </a:prstGeom>
            <a:solidFill>
              <a:srgbClr val="CCFFFF"/>
            </a:solidFill>
            <a:ln w="9525" algn="ctr">
              <a:solidFill>
                <a:schemeClr val="tx1"/>
              </a:solidFill>
              <a:round/>
              <a:headEnd/>
              <a:tailEnd/>
            </a:ln>
          </p:spPr>
          <p:txBody>
            <a:bodyPr/>
            <a:lstStyle/>
            <a:p>
              <a:pPr algn="ctr"/>
              <a:r>
                <a:rPr lang="ja-JP" altLang="en-US" sz="1400" b="0" u="none">
                  <a:solidFill>
                    <a:srgbClr val="0000CC"/>
                  </a:solidFill>
                </a:rPr>
                <a:t>■</a:t>
              </a:r>
              <a:r>
                <a:rPr lang="en-US" altLang="ja-JP" sz="1400" u="none">
                  <a:latin typeface="Times New Roman" pitchFamily="18" charset="0"/>
                  <a:cs typeface="Times New Roman" pitchFamily="18" charset="0"/>
                </a:rPr>
                <a:t>Compensation by the builder of the dam</a:t>
              </a:r>
              <a:endParaRPr lang="ja-JP" altLang="ja-JP" sz="1400" u="none">
                <a:latin typeface="Times New Roman" pitchFamily="18" charset="0"/>
                <a:cs typeface="Times New Roman" pitchFamily="18" charset="0"/>
              </a:endParaRPr>
            </a:p>
            <a:p>
              <a:pPr algn="ctr"/>
              <a:endParaRPr lang="ja-JP" altLang="en-US" sz="1400" b="0" u="none">
                <a:solidFill>
                  <a:srgbClr val="0000CC"/>
                </a:solidFill>
              </a:endParaRPr>
            </a:p>
          </p:txBody>
        </p:sp>
        <p:pic>
          <p:nvPicPr>
            <p:cNvPr id="8212" name="Picture 8" descr="水源地域_一般補償"/>
            <p:cNvPicPr>
              <a:picLocks noChangeAspect="1" noChangeArrowheads="1"/>
            </p:cNvPicPr>
            <p:nvPr/>
          </p:nvPicPr>
          <p:blipFill>
            <a:blip r:embed="rId5" cstate="print"/>
            <a:srcRect/>
            <a:stretch>
              <a:fillRect/>
            </a:stretch>
          </p:blipFill>
          <p:spPr bwMode="auto">
            <a:xfrm>
              <a:off x="2563" y="2221"/>
              <a:ext cx="590" cy="402"/>
            </a:xfrm>
            <a:prstGeom prst="rect">
              <a:avLst/>
            </a:prstGeom>
            <a:noFill/>
            <a:ln w="9525">
              <a:noFill/>
              <a:miter lim="800000"/>
              <a:headEnd/>
              <a:tailEnd/>
            </a:ln>
          </p:spPr>
        </p:pic>
        <p:sp>
          <p:nvSpPr>
            <p:cNvPr id="8213" name="AutoShape 9"/>
            <p:cNvSpPr>
              <a:spLocks noChangeArrowheads="1"/>
            </p:cNvSpPr>
            <p:nvPr/>
          </p:nvSpPr>
          <p:spPr bwMode="auto">
            <a:xfrm>
              <a:off x="1773" y="2083"/>
              <a:ext cx="732" cy="231"/>
            </a:xfrm>
            <a:prstGeom prst="roundRect">
              <a:avLst>
                <a:gd name="adj" fmla="val 16667"/>
              </a:avLst>
            </a:prstGeom>
            <a:solidFill>
              <a:srgbClr val="3366FF"/>
            </a:solidFill>
            <a:ln w="9525">
              <a:solidFill>
                <a:schemeClr val="tx1"/>
              </a:solidFill>
              <a:round/>
              <a:headEnd/>
              <a:tailEnd/>
            </a:ln>
          </p:spPr>
          <p:txBody>
            <a:bodyPr wrap="none" anchor="ctr"/>
            <a:lstStyle/>
            <a:p>
              <a:pPr algn="ctr"/>
              <a:r>
                <a:rPr lang="en-US" altLang="ja-JP" sz="1200" u="none">
                  <a:solidFill>
                    <a:schemeClr val="bg1"/>
                  </a:solidFill>
                  <a:latin typeface="Times New Roman" pitchFamily="18" charset="0"/>
                  <a:cs typeface="Times New Roman" pitchFamily="18" charset="0"/>
                </a:rPr>
                <a:t>General </a:t>
              </a:r>
            </a:p>
            <a:p>
              <a:pPr algn="ctr"/>
              <a:r>
                <a:rPr lang="en-US" altLang="ja-JP" sz="1200" u="none">
                  <a:solidFill>
                    <a:schemeClr val="bg1"/>
                  </a:solidFill>
                  <a:latin typeface="Times New Roman" pitchFamily="18" charset="0"/>
                  <a:cs typeface="Times New Roman" pitchFamily="18" charset="0"/>
                </a:rPr>
                <a:t>Compensation</a:t>
              </a:r>
              <a:endParaRPr lang="ja-JP" altLang="en-US" sz="1200" b="0" u="none">
                <a:solidFill>
                  <a:schemeClr val="bg1"/>
                </a:solidFill>
                <a:latin typeface="Times New Roman" pitchFamily="18" charset="0"/>
                <a:cs typeface="Times New Roman" pitchFamily="18" charset="0"/>
              </a:endParaRPr>
            </a:p>
          </p:txBody>
        </p:sp>
        <p:pic>
          <p:nvPicPr>
            <p:cNvPr id="8214" name="Picture 11" descr="水源地域_公共補償"/>
            <p:cNvPicPr>
              <a:picLocks noChangeAspect="1" noChangeArrowheads="1"/>
            </p:cNvPicPr>
            <p:nvPr/>
          </p:nvPicPr>
          <p:blipFill>
            <a:blip r:embed="rId6" cstate="print"/>
            <a:srcRect/>
            <a:stretch>
              <a:fillRect/>
            </a:stretch>
          </p:blipFill>
          <p:spPr bwMode="auto">
            <a:xfrm>
              <a:off x="2581" y="2801"/>
              <a:ext cx="554" cy="459"/>
            </a:xfrm>
            <a:prstGeom prst="rect">
              <a:avLst/>
            </a:prstGeom>
            <a:noFill/>
            <a:ln w="9525">
              <a:noFill/>
              <a:miter lim="800000"/>
              <a:headEnd/>
              <a:tailEnd/>
            </a:ln>
          </p:spPr>
        </p:pic>
        <p:sp>
          <p:nvSpPr>
            <p:cNvPr id="8215" name="AutoShape 12"/>
            <p:cNvSpPr>
              <a:spLocks noChangeArrowheads="1"/>
            </p:cNvSpPr>
            <p:nvPr/>
          </p:nvSpPr>
          <p:spPr bwMode="auto">
            <a:xfrm>
              <a:off x="1780" y="2703"/>
              <a:ext cx="754" cy="233"/>
            </a:xfrm>
            <a:prstGeom prst="roundRect">
              <a:avLst>
                <a:gd name="adj" fmla="val 16667"/>
              </a:avLst>
            </a:prstGeom>
            <a:solidFill>
              <a:srgbClr val="3366FF"/>
            </a:solidFill>
            <a:ln w="9525">
              <a:solidFill>
                <a:schemeClr val="tx1"/>
              </a:solidFill>
              <a:round/>
              <a:headEnd/>
              <a:tailEnd/>
            </a:ln>
          </p:spPr>
          <p:txBody>
            <a:bodyPr wrap="none" anchor="ctr"/>
            <a:lstStyle/>
            <a:p>
              <a:pPr algn="ctr"/>
              <a:r>
                <a:rPr lang="en-US" altLang="ja-JP" sz="1200" b="0" u="none">
                  <a:solidFill>
                    <a:schemeClr val="bg1"/>
                  </a:solidFill>
                  <a:latin typeface="Times New Roman" pitchFamily="18" charset="0"/>
                </a:rPr>
                <a:t>Public </a:t>
              </a:r>
            </a:p>
            <a:p>
              <a:pPr algn="ctr"/>
              <a:r>
                <a:rPr lang="en-US" altLang="ja-JP" sz="1200" b="0" u="none">
                  <a:solidFill>
                    <a:schemeClr val="bg1"/>
                  </a:solidFill>
                  <a:latin typeface="Times New Roman" pitchFamily="18" charset="0"/>
                </a:rPr>
                <a:t>Compensation</a:t>
              </a:r>
              <a:endParaRPr lang="ja-JP" altLang="en-US" sz="1200" b="0" u="none">
                <a:solidFill>
                  <a:schemeClr val="bg1"/>
                </a:solidFill>
                <a:latin typeface="Times New Roman" pitchFamily="18" charset="0"/>
              </a:endParaRPr>
            </a:p>
          </p:txBody>
        </p:sp>
        <p:sp>
          <p:nvSpPr>
            <p:cNvPr id="8216" name="Text Box 13"/>
            <p:cNvSpPr txBox="1">
              <a:spLocks noChangeArrowheads="1"/>
            </p:cNvSpPr>
            <p:nvPr/>
          </p:nvSpPr>
          <p:spPr bwMode="auto">
            <a:xfrm>
              <a:off x="1765" y="2307"/>
              <a:ext cx="780" cy="349"/>
            </a:xfrm>
            <a:prstGeom prst="rect">
              <a:avLst/>
            </a:prstGeom>
            <a:noFill/>
            <a:ln w="9525">
              <a:noFill/>
              <a:miter lim="800000"/>
              <a:headEnd/>
              <a:tailEnd/>
            </a:ln>
          </p:spPr>
          <p:txBody>
            <a:bodyPr lIns="0" tIns="0" rIns="0" bIns="0">
              <a:spAutoFit/>
            </a:bodyPr>
            <a:lstStyle/>
            <a:p>
              <a:r>
                <a:rPr lang="ja-JP" altLang="en-US" sz="1200" b="0" u="none">
                  <a:solidFill>
                    <a:schemeClr val="tx1"/>
                  </a:solidFill>
                  <a:latin typeface="Times New Roman" pitchFamily="18" charset="0"/>
                </a:rPr>
                <a:t>・</a:t>
              </a:r>
              <a:r>
                <a:rPr lang="en-US" altLang="ja-JP" sz="1200" b="0" u="none" dirty="0">
                  <a:solidFill>
                    <a:schemeClr val="tx1"/>
                  </a:solidFill>
                  <a:latin typeface="Times New Roman" pitchFamily="18" charset="0"/>
                </a:rPr>
                <a:t>Housing</a:t>
              </a:r>
              <a:endParaRPr lang="ja-JP" altLang="en-US" sz="1200" b="0" u="none">
                <a:solidFill>
                  <a:schemeClr val="tx1"/>
                </a:solidFill>
                <a:latin typeface="Times New Roman" pitchFamily="18" charset="0"/>
              </a:endParaRPr>
            </a:p>
            <a:p>
              <a:r>
                <a:rPr lang="ja-JP" altLang="en-US" sz="1200" b="0" u="none">
                  <a:solidFill>
                    <a:schemeClr val="tx1"/>
                  </a:solidFill>
                  <a:latin typeface="Times New Roman" pitchFamily="18" charset="0"/>
                </a:rPr>
                <a:t>・</a:t>
              </a:r>
              <a:r>
                <a:rPr lang="en-US" altLang="ja-JP" sz="1200" b="0" u="none" dirty="0">
                  <a:solidFill>
                    <a:schemeClr val="tx1"/>
                  </a:solidFill>
                  <a:latin typeface="Times New Roman" pitchFamily="18" charset="0"/>
                </a:rPr>
                <a:t>Agricultural land</a:t>
              </a:r>
              <a:endParaRPr lang="ja-JP" altLang="en-US" sz="1200" b="0" u="none">
                <a:solidFill>
                  <a:schemeClr val="tx1"/>
                </a:solidFill>
                <a:latin typeface="Times New Roman" pitchFamily="18" charset="0"/>
              </a:endParaRPr>
            </a:p>
            <a:p>
              <a:r>
                <a:rPr lang="ja-JP" altLang="en-US" sz="1200" b="0" u="none">
                  <a:solidFill>
                    <a:schemeClr val="tx1"/>
                  </a:solidFill>
                  <a:latin typeface="Times New Roman" pitchFamily="18" charset="0"/>
                </a:rPr>
                <a:t>・</a:t>
              </a:r>
              <a:r>
                <a:rPr lang="en-US" altLang="ja-JP" sz="1200" b="0" u="none" dirty="0">
                  <a:solidFill>
                    <a:schemeClr val="tx1"/>
                  </a:solidFill>
                  <a:latin typeface="Times New Roman" pitchFamily="18" charset="0"/>
                </a:rPr>
                <a:t>Forest</a:t>
              </a:r>
              <a:endParaRPr lang="ja-JP" altLang="en-US" sz="1200" b="0" u="none">
                <a:solidFill>
                  <a:schemeClr val="tx1"/>
                </a:solidFill>
                <a:latin typeface="Times New Roman" pitchFamily="18" charset="0"/>
              </a:endParaRPr>
            </a:p>
          </p:txBody>
        </p:sp>
        <p:sp>
          <p:nvSpPr>
            <p:cNvPr id="8217" name="Text Box 14"/>
            <p:cNvSpPr txBox="1">
              <a:spLocks noChangeArrowheads="1"/>
            </p:cNvSpPr>
            <p:nvPr/>
          </p:nvSpPr>
          <p:spPr bwMode="auto">
            <a:xfrm>
              <a:off x="1780" y="2937"/>
              <a:ext cx="838" cy="349"/>
            </a:xfrm>
            <a:prstGeom prst="rect">
              <a:avLst/>
            </a:prstGeom>
            <a:noFill/>
            <a:ln w="9525">
              <a:noFill/>
              <a:miter lim="800000"/>
              <a:headEnd/>
              <a:tailEnd/>
            </a:ln>
          </p:spPr>
          <p:txBody>
            <a:bodyPr lIns="0" tIns="0" rIns="0" bIns="0">
              <a:spAutoFit/>
            </a:bodyPr>
            <a:lstStyle/>
            <a:p>
              <a:r>
                <a:rPr lang="ja-JP" altLang="en-US" sz="1200" b="0" u="none">
                  <a:solidFill>
                    <a:schemeClr val="tx1"/>
                  </a:solidFill>
                  <a:latin typeface="Times New Roman" pitchFamily="18" charset="0"/>
                </a:rPr>
                <a:t>・</a:t>
              </a:r>
              <a:r>
                <a:rPr lang="en-US" altLang="ja-JP" sz="1200" b="0" u="none" dirty="0">
                  <a:solidFill>
                    <a:schemeClr val="tx1"/>
                  </a:solidFill>
                  <a:latin typeface="Times New Roman" pitchFamily="18" charset="0"/>
                </a:rPr>
                <a:t>Roads</a:t>
              </a:r>
              <a:endParaRPr lang="ja-JP" altLang="en-US" sz="1200" b="0" u="none">
                <a:solidFill>
                  <a:schemeClr val="tx1"/>
                </a:solidFill>
                <a:latin typeface="Times New Roman" pitchFamily="18" charset="0"/>
              </a:endParaRPr>
            </a:p>
            <a:p>
              <a:r>
                <a:rPr lang="ja-JP" altLang="en-US" sz="1200" b="0" u="none">
                  <a:solidFill>
                    <a:schemeClr val="tx1"/>
                  </a:solidFill>
                  <a:latin typeface="Times New Roman" pitchFamily="18" charset="0"/>
                </a:rPr>
                <a:t>・</a:t>
              </a:r>
              <a:r>
                <a:rPr lang="en-US" altLang="ja-JP" sz="1200" b="0" u="none" dirty="0">
                  <a:solidFill>
                    <a:schemeClr val="tx1"/>
                  </a:solidFill>
                  <a:latin typeface="Times New Roman" pitchFamily="18" charset="0"/>
                </a:rPr>
                <a:t>Municipal offices</a:t>
              </a:r>
              <a:endParaRPr lang="ja-JP" altLang="en-US" sz="1200" b="0" u="none">
                <a:solidFill>
                  <a:schemeClr val="tx1"/>
                </a:solidFill>
                <a:latin typeface="Times New Roman" pitchFamily="18" charset="0"/>
              </a:endParaRPr>
            </a:p>
            <a:p>
              <a:r>
                <a:rPr lang="ja-JP" altLang="en-US" sz="1200" b="0" u="none">
                  <a:solidFill>
                    <a:schemeClr val="tx1"/>
                  </a:solidFill>
                  <a:latin typeface="Times New Roman" pitchFamily="18" charset="0"/>
                </a:rPr>
                <a:t>・</a:t>
              </a:r>
              <a:r>
                <a:rPr lang="en-US" altLang="ja-JP" sz="1200" b="0" u="none" dirty="0">
                  <a:solidFill>
                    <a:schemeClr val="tx1"/>
                  </a:solidFill>
                  <a:latin typeface="Times New Roman" pitchFamily="18" charset="0"/>
                </a:rPr>
                <a:t>Schools</a:t>
              </a:r>
              <a:endParaRPr lang="ja-JP" altLang="en-US" sz="1200" b="0" u="none">
                <a:solidFill>
                  <a:schemeClr val="tx1"/>
                </a:solidFill>
                <a:latin typeface="Times New Roman" pitchFamily="18" charset="0"/>
              </a:endParaRPr>
            </a:p>
          </p:txBody>
        </p:sp>
      </p:grpSp>
      <p:sp>
        <p:nvSpPr>
          <p:cNvPr id="8199" name="AutoShape 15"/>
          <p:cNvSpPr>
            <a:spLocks noChangeArrowheads="1"/>
          </p:cNvSpPr>
          <p:nvPr/>
        </p:nvSpPr>
        <p:spPr bwMode="auto">
          <a:xfrm rot="3149035">
            <a:off x="4039394" y="2940844"/>
            <a:ext cx="2757488" cy="47625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rot="10800000" vert="eaVert" wrap="none" anchor="ctr"/>
          <a:lstStyle/>
          <a:p>
            <a:endParaRPr lang="ja-JP" altLang="en-US"/>
          </a:p>
        </p:txBody>
      </p:sp>
      <p:grpSp>
        <p:nvGrpSpPr>
          <p:cNvPr id="8200" name="Group 26"/>
          <p:cNvGrpSpPr>
            <a:grpSpLocks/>
          </p:cNvGrpSpPr>
          <p:nvPr/>
        </p:nvGrpSpPr>
        <p:grpSpPr bwMode="auto">
          <a:xfrm>
            <a:off x="2449513" y="2767013"/>
            <a:ext cx="2941637" cy="2301875"/>
            <a:chOff x="68" y="1669"/>
            <a:chExt cx="1575" cy="1297"/>
          </a:xfrm>
        </p:grpSpPr>
        <p:sp>
          <p:nvSpPr>
            <p:cNvPr id="8209" name="AutoShape 16"/>
            <p:cNvSpPr>
              <a:spLocks noChangeArrowheads="1"/>
            </p:cNvSpPr>
            <p:nvPr/>
          </p:nvSpPr>
          <p:spPr bwMode="auto">
            <a:xfrm>
              <a:off x="68" y="1669"/>
              <a:ext cx="1575" cy="1297"/>
            </a:xfrm>
            <a:prstGeom prst="roundRect">
              <a:avLst>
                <a:gd name="adj" fmla="val 16667"/>
              </a:avLst>
            </a:prstGeom>
            <a:solidFill>
              <a:srgbClr val="99FF99"/>
            </a:solidFill>
            <a:ln w="9525" algn="ctr">
              <a:solidFill>
                <a:schemeClr val="tx1"/>
              </a:solidFill>
              <a:round/>
              <a:headEnd/>
              <a:tailEnd/>
            </a:ln>
          </p:spPr>
          <p:txBody>
            <a:bodyPr/>
            <a:lstStyle/>
            <a:p>
              <a:pPr algn="ctr"/>
              <a:r>
                <a:rPr lang="ja-JP" altLang="en-US" sz="1400" b="0" u="none" dirty="0">
                  <a:solidFill>
                    <a:srgbClr val="008000"/>
                  </a:solidFill>
                </a:rPr>
                <a:t>■</a:t>
              </a:r>
              <a:r>
                <a:rPr lang="en-US" altLang="ja-JP" sz="1400" b="0" u="none" dirty="0">
                  <a:solidFill>
                    <a:srgbClr val="008000"/>
                  </a:solidFill>
                  <a:latin typeface="Times New Roman" pitchFamily="18" charset="0"/>
                  <a:cs typeface="Times New Roman" pitchFamily="18" charset="0"/>
                </a:rPr>
                <a:t>Renovation Project under Special </a:t>
              </a:r>
              <a:r>
                <a:rPr lang="en-US" altLang="ja-JP" sz="1400" b="0" u="none" dirty="0" smtClean="0">
                  <a:solidFill>
                    <a:srgbClr val="008000"/>
                  </a:solidFill>
                  <a:latin typeface="Times New Roman" pitchFamily="18" charset="0"/>
                  <a:cs typeface="Times New Roman" pitchFamily="18" charset="0"/>
                </a:rPr>
                <a:t>Measures Law </a:t>
              </a:r>
              <a:r>
                <a:rPr lang="en-US" altLang="ja-JP" sz="1400" b="0" u="none" dirty="0">
                  <a:solidFill>
                    <a:srgbClr val="008000"/>
                  </a:solidFill>
                  <a:latin typeface="Times New Roman" pitchFamily="18" charset="0"/>
                  <a:cs typeface="Times New Roman" pitchFamily="18" charset="0"/>
                </a:rPr>
                <a:t>for </a:t>
              </a:r>
              <a:r>
                <a:rPr lang="en-US" altLang="ja-JP" sz="1400" b="0" u="none" dirty="0" smtClean="0">
                  <a:solidFill>
                    <a:srgbClr val="008000"/>
                  </a:solidFill>
                  <a:latin typeface="Times New Roman" pitchFamily="18" charset="0"/>
                  <a:cs typeface="Times New Roman" pitchFamily="18" charset="0"/>
                </a:rPr>
                <a:t>Reservoir Area Development</a:t>
              </a:r>
              <a:endParaRPr lang="en-US" altLang="ja-JP" sz="1400" b="0" u="none" dirty="0">
                <a:solidFill>
                  <a:srgbClr val="008000"/>
                </a:solidFill>
                <a:latin typeface="Times New Roman" pitchFamily="18" charset="0"/>
                <a:cs typeface="Times New Roman" pitchFamily="18" charset="0"/>
              </a:endParaRPr>
            </a:p>
            <a:p>
              <a:r>
                <a:rPr lang="ja-JP" altLang="en-US" sz="1200" b="0" u="none" dirty="0">
                  <a:solidFill>
                    <a:schemeClr val="tx1"/>
                  </a:solidFill>
                </a:rPr>
                <a:t>・</a:t>
              </a:r>
              <a:r>
                <a:rPr lang="en-US" altLang="ja-JP" sz="1200" b="0" u="none" dirty="0">
                  <a:solidFill>
                    <a:schemeClr val="tx1"/>
                  </a:solidFill>
                  <a:latin typeface="Times New Roman" pitchFamily="18" charset="0"/>
                  <a:cs typeface="Times New Roman" pitchFamily="18" charset="0"/>
                </a:rPr>
                <a:t>Maintenance of </a:t>
              </a:r>
            </a:p>
            <a:p>
              <a:r>
                <a:rPr lang="en-US" altLang="ja-JP" sz="1200" b="0" u="none" dirty="0">
                  <a:solidFill>
                    <a:schemeClr val="tx1"/>
                  </a:solidFill>
                  <a:latin typeface="Times New Roman" pitchFamily="18" charset="0"/>
                  <a:cs typeface="Times New Roman" pitchFamily="18" charset="0"/>
                </a:rPr>
                <a:t>     living environment</a:t>
              </a:r>
              <a:endParaRPr lang="ja-JP" altLang="en-US" sz="1200" b="0" u="none" dirty="0">
                <a:solidFill>
                  <a:schemeClr val="tx1"/>
                </a:solidFill>
                <a:latin typeface="Times New Roman" pitchFamily="18" charset="0"/>
                <a:cs typeface="Times New Roman" pitchFamily="18" charset="0"/>
              </a:endParaRPr>
            </a:p>
            <a:p>
              <a:r>
                <a:rPr lang="ja-JP" altLang="en-US" sz="1200" b="0" u="none" dirty="0">
                  <a:solidFill>
                    <a:schemeClr val="tx1"/>
                  </a:solidFill>
                </a:rPr>
                <a:t>・</a:t>
              </a:r>
              <a:r>
                <a:rPr lang="en-US" altLang="ja-JP" sz="1200" b="0" u="none" dirty="0">
                  <a:solidFill>
                    <a:schemeClr val="tx1"/>
                  </a:solidFill>
                  <a:latin typeface="Times New Roman" pitchFamily="18" charset="0"/>
                  <a:cs typeface="Times New Roman" pitchFamily="18" charset="0"/>
                </a:rPr>
                <a:t>Improvement of </a:t>
              </a:r>
            </a:p>
            <a:p>
              <a:r>
                <a:rPr lang="en-US" altLang="ja-JP" sz="1200" b="0" u="none" dirty="0">
                  <a:solidFill>
                    <a:schemeClr val="tx1"/>
                  </a:solidFill>
                  <a:latin typeface="Times New Roman" pitchFamily="18" charset="0"/>
                  <a:cs typeface="Times New Roman" pitchFamily="18" charset="0"/>
                </a:rPr>
                <a:t>     industrial infra.</a:t>
              </a:r>
              <a:endParaRPr lang="ja-JP" altLang="en-US" sz="1200" b="0" u="none" dirty="0">
                <a:solidFill>
                  <a:schemeClr val="tx1"/>
                </a:solidFill>
              </a:endParaRPr>
            </a:p>
            <a:p>
              <a:r>
                <a:rPr lang="ja-JP" altLang="en-US" sz="1200" b="0" u="none" dirty="0">
                  <a:solidFill>
                    <a:schemeClr val="tx1"/>
                  </a:solidFill>
                </a:rPr>
                <a:t>・</a:t>
              </a:r>
              <a:r>
                <a:rPr lang="en-US" altLang="ja-JP" sz="1200" b="0" u="none" dirty="0">
                  <a:solidFill>
                    <a:schemeClr val="tx1"/>
                  </a:solidFill>
                  <a:latin typeface="Times New Roman" pitchFamily="18" charset="0"/>
                  <a:cs typeface="Times New Roman" pitchFamily="18" charset="0"/>
                </a:rPr>
                <a:t>Welfare facility</a:t>
              </a:r>
              <a:endParaRPr lang="ja-JP" altLang="en-US" sz="1200" b="0" u="none" dirty="0">
                <a:solidFill>
                  <a:schemeClr val="tx1"/>
                </a:solidFill>
              </a:endParaRPr>
            </a:p>
            <a:p>
              <a:r>
                <a:rPr lang="ja-JP" altLang="en-US" sz="1200" b="0" u="none" dirty="0">
                  <a:solidFill>
                    <a:schemeClr val="tx1"/>
                  </a:solidFill>
                </a:rPr>
                <a:t>・</a:t>
              </a:r>
              <a:r>
                <a:rPr lang="en-US" altLang="ja-JP" sz="1200" b="0" u="none" dirty="0">
                  <a:solidFill>
                    <a:schemeClr val="tx1"/>
                  </a:solidFill>
                  <a:latin typeface="Times New Roman" pitchFamily="18" charset="0"/>
                  <a:cs typeface="Times New Roman" pitchFamily="18" charset="0"/>
                </a:rPr>
                <a:t>Water quality preservation facility</a:t>
              </a:r>
              <a:endParaRPr lang="ja-JP" altLang="en-US" sz="1200" b="0" u="none" dirty="0">
                <a:solidFill>
                  <a:schemeClr val="tx1"/>
                </a:solidFill>
              </a:endParaRPr>
            </a:p>
            <a:p>
              <a:r>
                <a:rPr lang="ja-JP" altLang="en-US" sz="1200" b="0" u="none" dirty="0">
                  <a:solidFill>
                    <a:schemeClr val="tx1"/>
                  </a:solidFill>
                </a:rPr>
                <a:t>・</a:t>
              </a:r>
              <a:r>
                <a:rPr lang="en-US" altLang="ja-JP" sz="1200" b="0" u="none" dirty="0">
                  <a:solidFill>
                    <a:schemeClr val="tx1"/>
                  </a:solidFill>
                  <a:latin typeface="Times New Roman" pitchFamily="18" charset="0"/>
                  <a:cs typeface="Times New Roman" pitchFamily="18" charset="0"/>
                </a:rPr>
                <a:t>Disaster prevention facility</a:t>
              </a:r>
              <a:endParaRPr lang="ja-JP" altLang="en-US" sz="1200" b="0" u="none" dirty="0">
                <a:solidFill>
                  <a:schemeClr val="tx1"/>
                </a:solidFill>
                <a:latin typeface="Times New Roman" pitchFamily="18" charset="0"/>
                <a:cs typeface="Times New Roman" pitchFamily="18" charset="0"/>
              </a:endParaRPr>
            </a:p>
            <a:p>
              <a:r>
                <a:rPr lang="ja-JP" altLang="en-US" sz="1200" b="0" u="none" dirty="0">
                  <a:solidFill>
                    <a:schemeClr val="tx1"/>
                  </a:solidFill>
                </a:rPr>
                <a:t>・</a:t>
              </a:r>
              <a:r>
                <a:rPr lang="en-US" altLang="ja-JP" sz="1200" b="0" u="none" dirty="0">
                  <a:solidFill>
                    <a:schemeClr val="tx1"/>
                  </a:solidFill>
                  <a:latin typeface="Times New Roman" pitchFamily="18" charset="0"/>
                  <a:cs typeface="Times New Roman" pitchFamily="18" charset="0"/>
                </a:rPr>
                <a:t>Sightseeing, recreation facilities, etc.</a:t>
              </a:r>
              <a:endParaRPr lang="ja-JP" altLang="en-US" sz="1200" b="0" u="none" dirty="0">
                <a:solidFill>
                  <a:schemeClr val="tx1"/>
                </a:solidFill>
                <a:latin typeface="Times New Roman" pitchFamily="18" charset="0"/>
                <a:cs typeface="Times New Roman" pitchFamily="18" charset="0"/>
              </a:endParaRPr>
            </a:p>
          </p:txBody>
        </p:sp>
        <p:pic>
          <p:nvPicPr>
            <p:cNvPr id="8210" name="Picture 18" descr="水源地域_水源地域整備事業"/>
            <p:cNvPicPr>
              <a:picLocks noChangeAspect="1" noChangeArrowheads="1"/>
            </p:cNvPicPr>
            <p:nvPr/>
          </p:nvPicPr>
          <p:blipFill>
            <a:blip r:embed="rId7" cstate="print"/>
            <a:srcRect/>
            <a:stretch>
              <a:fillRect/>
            </a:stretch>
          </p:blipFill>
          <p:spPr bwMode="auto">
            <a:xfrm>
              <a:off x="948" y="2102"/>
              <a:ext cx="665" cy="549"/>
            </a:xfrm>
            <a:prstGeom prst="rect">
              <a:avLst/>
            </a:prstGeom>
            <a:noFill/>
            <a:ln w="9525">
              <a:noFill/>
              <a:miter lim="800000"/>
              <a:headEnd/>
              <a:tailEnd/>
            </a:ln>
          </p:spPr>
        </p:pic>
      </p:grpSp>
      <p:sp>
        <p:nvSpPr>
          <p:cNvPr id="106519" name="Text Box 23"/>
          <p:cNvSpPr txBox="1">
            <a:spLocks noChangeArrowheads="1"/>
          </p:cNvSpPr>
          <p:nvPr/>
        </p:nvSpPr>
        <p:spPr bwMode="auto">
          <a:xfrm>
            <a:off x="2505493" y="5515310"/>
            <a:ext cx="2319170" cy="1108075"/>
          </a:xfrm>
          <a:prstGeom prst="rect">
            <a:avLst/>
          </a:prstGeom>
          <a:solidFill>
            <a:srgbClr val="66FF33"/>
          </a:solidFill>
          <a:ln w="9525">
            <a:solidFill>
              <a:schemeClr val="tx1"/>
            </a:solidFill>
            <a:miter lim="800000"/>
            <a:headEnd/>
            <a:tailEnd/>
          </a:ln>
          <a:effectLst>
            <a:outerShdw dist="107763" dir="2700000" algn="ctr" rotWithShape="0">
              <a:schemeClr val="bg2"/>
            </a:outerShdw>
          </a:effectLst>
        </p:spPr>
        <p:txBody>
          <a:bodyPr wrap="square" lIns="0" tIns="0" rIns="0" bIns="0">
            <a:spAutoFit/>
          </a:bodyPr>
          <a:lstStyle/>
          <a:p>
            <a:pPr>
              <a:defRPr/>
            </a:pPr>
            <a:r>
              <a:rPr lang="ja-JP" altLang="en-US" sz="1200" b="0" u="none" dirty="0">
                <a:solidFill>
                  <a:schemeClr val="tx1"/>
                </a:solidFill>
                <a:latin typeface="Times New Roman" pitchFamily="18" charset="0"/>
                <a:ea typeface="HGP創英角ｺﾞｼｯｸUB" pitchFamily="50" charset="-128"/>
                <a:cs typeface="+mn-cs"/>
              </a:rPr>
              <a:t>　</a:t>
            </a:r>
            <a:r>
              <a:rPr lang="ja-JP" altLang="en-US" sz="1200" b="0" u="none" dirty="0">
                <a:latin typeface="Times New Roman" pitchFamily="18" charset="0"/>
                <a:ea typeface="HGP創英角ｺﾞｼｯｸUB" pitchFamily="50" charset="-128"/>
                <a:cs typeface="+mn-cs"/>
              </a:rPr>
              <a:t>○</a:t>
            </a:r>
            <a:r>
              <a:rPr lang="en-US" altLang="ja-JP" sz="1200" b="0" u="none" dirty="0">
                <a:latin typeface="Times New Roman" pitchFamily="18" charset="0"/>
                <a:ea typeface="HGP創英角ｺﾞｼｯｸUB" pitchFamily="50" charset="-128"/>
                <a:cs typeface="Times New Roman" pitchFamily="18" charset="0"/>
              </a:rPr>
              <a:t>Designated dam, etc.</a:t>
            </a:r>
            <a:endParaRPr lang="ja-JP" altLang="en-US" sz="1200" b="0" u="none" dirty="0">
              <a:latin typeface="Times New Roman" pitchFamily="18" charset="0"/>
              <a:ea typeface="HGP創英角ｺﾞｼｯｸUB" pitchFamily="50" charset="-128"/>
              <a:cs typeface="+mn-cs"/>
            </a:endParaRPr>
          </a:p>
          <a:p>
            <a:pPr>
              <a:defRPr/>
            </a:pPr>
            <a:r>
              <a:rPr lang="ja-JP" altLang="en-US" sz="1200" b="0" u="none" dirty="0">
                <a:solidFill>
                  <a:schemeClr val="tx1"/>
                </a:solidFill>
                <a:latin typeface="Times New Roman" pitchFamily="18" charset="0"/>
                <a:ea typeface="HGP創英角ｺﾞｼｯｸUB" pitchFamily="50" charset="-128"/>
                <a:cs typeface="+mn-cs"/>
              </a:rPr>
              <a:t>　　</a:t>
            </a:r>
            <a:r>
              <a:rPr lang="en-US" altLang="ja-JP" sz="1200" b="0" u="none" dirty="0">
                <a:solidFill>
                  <a:schemeClr val="tx1"/>
                </a:solidFill>
                <a:latin typeface="Times New Roman" pitchFamily="18" charset="0"/>
                <a:ea typeface="HGP創英角ｺﾞｼｯｸUB" pitchFamily="50" charset="-128"/>
                <a:cs typeface="Times New Roman" pitchFamily="18" charset="0"/>
              </a:rPr>
              <a:t>96 dams plus </a:t>
            </a:r>
            <a:r>
              <a:rPr lang="en-US" altLang="ja-JP" sz="1200" b="0" u="none" dirty="0" err="1">
                <a:solidFill>
                  <a:schemeClr val="tx1"/>
                </a:solidFill>
                <a:latin typeface="Times New Roman" pitchFamily="18" charset="0"/>
                <a:ea typeface="HGP創英角ｺﾞｼｯｸUB" pitchFamily="50" charset="-128"/>
                <a:cs typeface="Times New Roman" pitchFamily="18" charset="0"/>
              </a:rPr>
              <a:t>Kasumigaura</a:t>
            </a:r>
            <a:endParaRPr lang="ja-JP" altLang="en-US" sz="1200" b="0" u="none" dirty="0">
              <a:solidFill>
                <a:schemeClr val="tx1"/>
              </a:solidFill>
              <a:latin typeface="Times New Roman" pitchFamily="18" charset="0"/>
              <a:ea typeface="HGP創英角ｺﾞｼｯｸUB" pitchFamily="50" charset="-128"/>
              <a:cs typeface="+mn-cs"/>
            </a:endParaRPr>
          </a:p>
          <a:p>
            <a:pPr>
              <a:defRPr/>
            </a:pPr>
            <a:r>
              <a:rPr lang="ja-JP" altLang="en-US" sz="1200" b="0" u="none" dirty="0">
                <a:latin typeface="Times New Roman" pitchFamily="18" charset="0"/>
                <a:ea typeface="HGP創英角ｺﾞｼｯｸUB" pitchFamily="50" charset="-128"/>
                <a:cs typeface="+mn-cs"/>
              </a:rPr>
              <a:t>　○</a:t>
            </a:r>
            <a:r>
              <a:rPr lang="en-US" altLang="ja-JP" sz="1200" b="0" u="none" dirty="0">
                <a:latin typeface="Times New Roman" pitchFamily="18" charset="0"/>
                <a:ea typeface="HGP創英角ｺﾞｼｯｸUB" pitchFamily="50" charset="-128"/>
                <a:cs typeface="+mn-cs"/>
              </a:rPr>
              <a:t>Determination of  </a:t>
            </a:r>
          </a:p>
          <a:p>
            <a:pPr>
              <a:defRPr/>
            </a:pPr>
            <a:r>
              <a:rPr lang="en-US" altLang="ja-JP" sz="1200" b="0" u="none" dirty="0">
                <a:latin typeface="Times New Roman" pitchFamily="18" charset="0"/>
                <a:ea typeface="HGP創英角ｺﾞｼｯｸUB" pitchFamily="50" charset="-128"/>
                <a:cs typeface="+mn-cs"/>
              </a:rPr>
              <a:t>         </a:t>
            </a:r>
            <a:r>
              <a:rPr lang="en-US" altLang="ja-JP" sz="1200" b="0" u="none" dirty="0" smtClean="0">
                <a:latin typeface="Times New Roman" pitchFamily="18" charset="0"/>
                <a:ea typeface="HGP創英角ｺﾞｼｯｸUB" pitchFamily="50" charset="-128"/>
                <a:cs typeface="+mn-cs"/>
              </a:rPr>
              <a:t>Maintenance </a:t>
            </a:r>
            <a:r>
              <a:rPr lang="en-US" altLang="ja-JP" sz="1200" b="0" u="none" dirty="0">
                <a:latin typeface="Times New Roman" pitchFamily="18" charset="0"/>
                <a:ea typeface="HGP創英角ｺﾞｼｯｸUB" pitchFamily="50" charset="-128"/>
                <a:cs typeface="+mn-cs"/>
              </a:rPr>
              <a:t>plan</a:t>
            </a:r>
            <a:endParaRPr lang="ja-JP" altLang="en-US" sz="1200" b="0" u="none" dirty="0">
              <a:latin typeface="Times New Roman" pitchFamily="18" charset="0"/>
              <a:ea typeface="HGP創英角ｺﾞｼｯｸUB" pitchFamily="50" charset="-128"/>
              <a:cs typeface="+mn-cs"/>
            </a:endParaRPr>
          </a:p>
          <a:p>
            <a:pPr>
              <a:defRPr/>
            </a:pPr>
            <a:r>
              <a:rPr lang="ja-JP" altLang="en-US" sz="1200" b="0" u="none" dirty="0">
                <a:solidFill>
                  <a:schemeClr val="tx1"/>
                </a:solidFill>
                <a:latin typeface="Times New Roman" pitchFamily="18" charset="0"/>
                <a:ea typeface="HGP創英角ｺﾞｼｯｸUB" pitchFamily="50" charset="-128"/>
                <a:cs typeface="+mn-cs"/>
              </a:rPr>
              <a:t>　　</a:t>
            </a:r>
            <a:r>
              <a:rPr lang="en-US" altLang="ja-JP" sz="1200" b="0" u="none" dirty="0">
                <a:solidFill>
                  <a:schemeClr val="tx1"/>
                </a:solidFill>
                <a:latin typeface="Times New Roman" pitchFamily="18" charset="0"/>
                <a:ea typeface="HGP創英角ｺﾞｼｯｸUB" pitchFamily="50" charset="-128"/>
                <a:cs typeface="Times New Roman" pitchFamily="18" charset="0"/>
              </a:rPr>
              <a:t>89 dams plus </a:t>
            </a:r>
            <a:r>
              <a:rPr lang="en-US" altLang="ja-JP" sz="1200" b="0" u="none" dirty="0" err="1">
                <a:solidFill>
                  <a:schemeClr val="tx1"/>
                </a:solidFill>
                <a:latin typeface="Times New Roman" pitchFamily="18" charset="0"/>
                <a:ea typeface="HGP創英角ｺﾞｼｯｸUB" pitchFamily="50" charset="-128"/>
                <a:cs typeface="Times New Roman" pitchFamily="18" charset="0"/>
              </a:rPr>
              <a:t>Kasumigaura</a:t>
            </a:r>
            <a:r>
              <a:rPr lang="en-US" altLang="ja-JP" sz="1200" b="0" u="none" dirty="0">
                <a:solidFill>
                  <a:schemeClr val="tx1"/>
                </a:solidFill>
                <a:latin typeface="Times New Roman" pitchFamily="18" charset="0"/>
                <a:ea typeface="HGP創英角ｺﾞｼｯｸUB" pitchFamily="50" charset="-128"/>
                <a:cs typeface="Times New Roman" pitchFamily="18" charset="0"/>
              </a:rPr>
              <a:t>    </a:t>
            </a:r>
            <a:r>
              <a:rPr lang="en-US" altLang="ja-JP" sz="1200" b="0" u="none" dirty="0" smtClean="0">
                <a:solidFill>
                  <a:schemeClr val="tx1"/>
                </a:solidFill>
                <a:latin typeface="Times New Roman" pitchFamily="18" charset="0"/>
                <a:ea typeface="HGP創英角ｺﾞｼｯｸUB" pitchFamily="50" charset="-128"/>
                <a:cs typeface="Times New Roman" pitchFamily="18" charset="0"/>
              </a:rPr>
              <a:t>  </a:t>
            </a:r>
          </a:p>
          <a:p>
            <a:pPr>
              <a:defRPr/>
            </a:pPr>
            <a:r>
              <a:rPr lang="en-US" altLang="ja-JP" sz="1200" b="0" u="none" dirty="0" smtClean="0">
                <a:solidFill>
                  <a:schemeClr val="tx1"/>
                </a:solidFill>
                <a:latin typeface="Times New Roman" pitchFamily="18" charset="0"/>
                <a:ea typeface="HGP創英角ｺﾞｼｯｸUB" pitchFamily="50" charset="-128"/>
                <a:cs typeface="Times New Roman" pitchFamily="18" charset="0"/>
              </a:rPr>
              <a:t>                     </a:t>
            </a:r>
            <a:r>
              <a:rPr lang="ja-JP" altLang="en-US" sz="1200" b="0" u="none" dirty="0" smtClean="0">
                <a:solidFill>
                  <a:schemeClr val="tx1"/>
                </a:solidFill>
                <a:latin typeface="HGP創英角ｺﾞｼｯｸUB" pitchFamily="50" charset="-128"/>
                <a:ea typeface="HGP創英角ｺﾞｼｯｸUB" pitchFamily="50" charset="-128"/>
                <a:cs typeface="+mn-cs"/>
              </a:rPr>
              <a:t>（</a:t>
            </a:r>
            <a:r>
              <a:rPr lang="en-US" altLang="ja-JP" sz="1200" b="0" u="none" dirty="0">
                <a:solidFill>
                  <a:schemeClr val="tx1"/>
                </a:solidFill>
                <a:latin typeface="Times New Roman" pitchFamily="18" charset="0"/>
                <a:ea typeface="HGP創英角ｺﾞｼｯｸUB" pitchFamily="50" charset="-128"/>
                <a:cs typeface="Times New Roman" pitchFamily="18" charset="0"/>
              </a:rPr>
              <a:t>as of January </a:t>
            </a:r>
            <a:r>
              <a:rPr lang="id-ID" altLang="ja-JP" sz="1200" b="0" u="none" dirty="0" smtClean="0">
                <a:solidFill>
                  <a:schemeClr val="tx1"/>
                </a:solidFill>
                <a:latin typeface="Times New Roman" pitchFamily="18" charset="0"/>
                <a:ea typeface="HGP創英角ｺﾞｼｯｸUB" pitchFamily="50" charset="-128"/>
                <a:cs typeface="Times New Roman" pitchFamily="18" charset="0"/>
              </a:rPr>
              <a:t>2</a:t>
            </a:r>
            <a:r>
              <a:rPr lang="en-US" altLang="ja-JP" sz="1200" b="0" u="none" dirty="0" smtClean="0">
                <a:solidFill>
                  <a:schemeClr val="tx1"/>
                </a:solidFill>
                <a:latin typeface="Times New Roman" pitchFamily="18" charset="0"/>
                <a:ea typeface="HGP創英角ｺﾞｼｯｸUB" pitchFamily="50" charset="-128"/>
                <a:cs typeface="Times New Roman" pitchFamily="18" charset="0"/>
              </a:rPr>
              <a:t>010</a:t>
            </a:r>
            <a:r>
              <a:rPr lang="ja-JP" altLang="en-US" sz="1200" b="0" u="none" dirty="0">
                <a:solidFill>
                  <a:schemeClr val="tx1"/>
                </a:solidFill>
                <a:latin typeface="HGP創英角ｺﾞｼｯｸUB" pitchFamily="50" charset="-128"/>
                <a:ea typeface="HGP創英角ｺﾞｼｯｸUB" pitchFamily="50" charset="-128"/>
                <a:cs typeface="+mn-cs"/>
              </a:rPr>
              <a:t>）</a:t>
            </a:r>
          </a:p>
        </p:txBody>
      </p:sp>
      <p:sp>
        <p:nvSpPr>
          <p:cNvPr id="8202" name="AutoShape 22"/>
          <p:cNvSpPr>
            <a:spLocks noChangeArrowheads="1"/>
          </p:cNvSpPr>
          <p:nvPr/>
        </p:nvSpPr>
        <p:spPr bwMode="auto">
          <a:xfrm>
            <a:off x="5961413" y="2506663"/>
            <a:ext cx="3182587" cy="1874837"/>
          </a:xfrm>
          <a:prstGeom prst="roundRect">
            <a:avLst>
              <a:gd name="adj" fmla="val 16667"/>
            </a:avLst>
          </a:prstGeom>
          <a:solidFill>
            <a:srgbClr val="FFCCFF"/>
          </a:solidFill>
          <a:ln w="9525" algn="ctr">
            <a:solidFill>
              <a:schemeClr val="tx1"/>
            </a:solidFill>
            <a:round/>
            <a:headEnd/>
            <a:tailEnd/>
          </a:ln>
        </p:spPr>
        <p:txBody>
          <a:bodyPr/>
          <a:lstStyle/>
          <a:p>
            <a:pPr algn="ctr"/>
            <a:r>
              <a:rPr lang="ja-JP" altLang="en-US" sz="1400" b="0" u="none" dirty="0">
                <a:solidFill>
                  <a:srgbClr val="FF0066"/>
                </a:solidFill>
              </a:rPr>
              <a:t>■</a:t>
            </a:r>
            <a:r>
              <a:rPr lang="en-US" altLang="ja-JP" sz="1400" b="0" u="none" dirty="0">
                <a:solidFill>
                  <a:srgbClr val="FF0066"/>
                </a:solidFill>
                <a:latin typeface="Times New Roman" pitchFamily="18" charset="0"/>
                <a:cs typeface="Times New Roman" pitchFamily="18" charset="0"/>
              </a:rPr>
              <a:t>Non-structural measures for activation of reservoir area</a:t>
            </a:r>
            <a:endParaRPr lang="ja-JP" altLang="en-US" sz="1400" b="0" u="none" dirty="0">
              <a:solidFill>
                <a:srgbClr val="FF0066"/>
              </a:solidFill>
            </a:endParaRPr>
          </a:p>
          <a:p>
            <a:r>
              <a:rPr lang="ja-JP" altLang="en-US" sz="1200" b="0" u="none" dirty="0">
                <a:solidFill>
                  <a:schemeClr val="tx1"/>
                </a:solidFill>
              </a:rPr>
              <a:t>・</a:t>
            </a:r>
            <a:r>
              <a:rPr lang="en-US" altLang="ja-JP" sz="1200" b="0" u="none" dirty="0">
                <a:solidFill>
                  <a:schemeClr val="tx1"/>
                </a:solidFill>
                <a:latin typeface="Times New Roman" pitchFamily="18" charset="0"/>
                <a:cs typeface="Times New Roman" pitchFamily="18" charset="0"/>
              </a:rPr>
              <a:t>Training  to foster a leader for </a:t>
            </a:r>
          </a:p>
          <a:p>
            <a:r>
              <a:rPr lang="en-US" altLang="ja-JP" sz="1200" b="0" u="none" dirty="0">
                <a:solidFill>
                  <a:schemeClr val="tx1"/>
                </a:solidFill>
                <a:latin typeface="Times New Roman" pitchFamily="18" charset="0"/>
                <a:cs typeface="Times New Roman" pitchFamily="18" charset="0"/>
              </a:rPr>
              <a:t>     activation of reservoir area.</a:t>
            </a:r>
            <a:endParaRPr lang="ja-JP" altLang="en-US" sz="1200" b="0" u="none" dirty="0">
              <a:solidFill>
                <a:schemeClr val="tx1"/>
              </a:solidFill>
            </a:endParaRPr>
          </a:p>
          <a:p>
            <a:r>
              <a:rPr lang="ja-JP" altLang="en-US" sz="1200" b="0" u="none" dirty="0">
                <a:solidFill>
                  <a:schemeClr val="tx1"/>
                </a:solidFill>
              </a:rPr>
              <a:t>・</a:t>
            </a:r>
            <a:r>
              <a:rPr lang="en-US" altLang="ja-JP" sz="1200" b="0" u="none" dirty="0">
                <a:solidFill>
                  <a:schemeClr val="tx1"/>
                </a:solidFill>
                <a:latin typeface="Times New Roman" pitchFamily="18" charset="0"/>
                <a:cs typeface="Times New Roman" pitchFamily="18" charset="0"/>
              </a:rPr>
              <a:t>Dispatching an advisor on </a:t>
            </a:r>
          </a:p>
          <a:p>
            <a:r>
              <a:rPr lang="en-US" altLang="ja-JP" sz="1200" b="0" u="none" dirty="0">
                <a:solidFill>
                  <a:schemeClr val="tx1"/>
                </a:solidFill>
                <a:latin typeface="Times New Roman" pitchFamily="18" charset="0"/>
                <a:cs typeface="Times New Roman" pitchFamily="18" charset="0"/>
              </a:rPr>
              <a:t>      measures for </a:t>
            </a:r>
            <a:r>
              <a:rPr lang="en-US" altLang="ja-JP" sz="1200" b="0" u="none" dirty="0" smtClean="0">
                <a:solidFill>
                  <a:schemeClr val="tx1"/>
                </a:solidFill>
                <a:latin typeface="Times New Roman" pitchFamily="18" charset="0"/>
                <a:cs typeface="Times New Roman" pitchFamily="18" charset="0"/>
              </a:rPr>
              <a:t>reservoir area development.</a:t>
            </a:r>
            <a:endParaRPr lang="ja-JP" altLang="en-US" sz="1200" b="0" u="none" dirty="0">
              <a:solidFill>
                <a:schemeClr val="tx1"/>
              </a:solidFill>
            </a:endParaRPr>
          </a:p>
          <a:p>
            <a:r>
              <a:rPr lang="ja-JP" altLang="en-US" sz="1200" b="0" u="none" dirty="0">
                <a:solidFill>
                  <a:schemeClr val="tx1"/>
                </a:solidFill>
              </a:rPr>
              <a:t>・</a:t>
            </a:r>
            <a:r>
              <a:rPr lang="en-US" altLang="ja-JP" sz="1200" b="0" u="none" dirty="0">
                <a:solidFill>
                  <a:schemeClr val="tx1"/>
                </a:solidFill>
                <a:latin typeface="Times New Roman" pitchFamily="18" charset="0"/>
                <a:cs typeface="Times New Roman" pitchFamily="18" charset="0"/>
              </a:rPr>
              <a:t>Training of an advisor </a:t>
            </a:r>
            <a:r>
              <a:rPr lang="en-US" altLang="ja-JP" sz="1200" b="0" u="none" dirty="0" smtClean="0">
                <a:solidFill>
                  <a:schemeClr val="tx1"/>
                </a:solidFill>
                <a:latin typeface="Times New Roman" pitchFamily="18" charset="0"/>
                <a:cs typeface="Times New Roman" pitchFamily="18" charset="0"/>
              </a:rPr>
              <a:t>for resettlement </a:t>
            </a:r>
            <a:r>
              <a:rPr lang="en-US" altLang="ja-JP" sz="1200" b="0" u="none" dirty="0">
                <a:solidFill>
                  <a:schemeClr val="tx1"/>
                </a:solidFill>
                <a:latin typeface="Times New Roman" pitchFamily="18" charset="0"/>
                <a:cs typeface="Times New Roman" pitchFamily="18" charset="0"/>
              </a:rPr>
              <a:t>of </a:t>
            </a:r>
            <a:r>
              <a:rPr lang="en-US" altLang="ja-JP" sz="1200" b="0" u="none" dirty="0" smtClean="0">
                <a:solidFill>
                  <a:schemeClr val="tx1"/>
                </a:solidFill>
                <a:latin typeface="Times New Roman" pitchFamily="18" charset="0"/>
                <a:cs typeface="Times New Roman" pitchFamily="18" charset="0"/>
              </a:rPr>
              <a:t>      </a:t>
            </a:r>
          </a:p>
          <a:p>
            <a:r>
              <a:rPr lang="en-US" altLang="ja-JP" sz="1200" b="0" u="none" dirty="0" smtClean="0">
                <a:solidFill>
                  <a:schemeClr val="tx1"/>
                </a:solidFill>
                <a:latin typeface="Times New Roman" pitchFamily="18" charset="0"/>
                <a:cs typeface="Times New Roman" pitchFamily="18" charset="0"/>
              </a:rPr>
              <a:t>      habitation</a:t>
            </a:r>
            <a:r>
              <a:rPr lang="en-US" altLang="ja-JP" sz="1200" b="0" u="none" dirty="0">
                <a:solidFill>
                  <a:schemeClr val="tx1"/>
                </a:solidFill>
                <a:latin typeface="Times New Roman" pitchFamily="18" charset="0"/>
                <a:cs typeface="Times New Roman" pitchFamily="18" charset="0"/>
              </a:rPr>
              <a:t>.</a:t>
            </a:r>
            <a:endParaRPr lang="ja-JP" altLang="en-US" sz="1200" b="0" u="none" dirty="0">
              <a:solidFill>
                <a:schemeClr val="tx1"/>
              </a:solidFill>
            </a:endParaRPr>
          </a:p>
          <a:p>
            <a:r>
              <a:rPr lang="ja-JP" altLang="en-US" sz="1200" b="0" u="none" dirty="0">
                <a:solidFill>
                  <a:schemeClr val="tx1"/>
                </a:solidFill>
              </a:rPr>
              <a:t>・</a:t>
            </a:r>
            <a:r>
              <a:rPr lang="en-US" altLang="ja-JP" sz="1200" b="0" u="none" dirty="0">
                <a:solidFill>
                  <a:schemeClr val="tx1"/>
                </a:solidFill>
                <a:latin typeface="Times New Roman" pitchFamily="18" charset="0"/>
                <a:cs typeface="Times New Roman" pitchFamily="18" charset="0"/>
              </a:rPr>
              <a:t>Survey on activation of reservoir area</a:t>
            </a:r>
            <a:endParaRPr lang="ja-JP" altLang="en-US" sz="1200" b="0" u="none" dirty="0">
              <a:solidFill>
                <a:schemeClr val="tx1"/>
              </a:solidFill>
            </a:endParaRPr>
          </a:p>
        </p:txBody>
      </p:sp>
      <p:sp>
        <p:nvSpPr>
          <p:cNvPr id="8203" name="AutoShape 23"/>
          <p:cNvSpPr>
            <a:spLocks noChangeArrowheads="1"/>
          </p:cNvSpPr>
          <p:nvPr/>
        </p:nvSpPr>
        <p:spPr bwMode="auto">
          <a:xfrm>
            <a:off x="6092825" y="439738"/>
            <a:ext cx="2884488" cy="2030412"/>
          </a:xfrm>
          <a:prstGeom prst="roundRect">
            <a:avLst>
              <a:gd name="adj" fmla="val 16667"/>
            </a:avLst>
          </a:prstGeom>
          <a:solidFill>
            <a:srgbClr val="FFFF99"/>
          </a:solidFill>
          <a:ln w="9525" algn="ctr">
            <a:solidFill>
              <a:schemeClr val="tx1"/>
            </a:solidFill>
            <a:round/>
            <a:headEnd/>
            <a:tailEnd/>
          </a:ln>
        </p:spPr>
        <p:txBody>
          <a:bodyPr/>
          <a:lstStyle/>
          <a:p>
            <a:r>
              <a:rPr lang="ja-JP" altLang="en-US" sz="1400" b="0" u="none" dirty="0">
                <a:solidFill>
                  <a:srgbClr val="996633"/>
                </a:solidFill>
              </a:rPr>
              <a:t>■</a:t>
            </a:r>
            <a:r>
              <a:rPr lang="en-US" altLang="ja-JP" sz="1400" b="0" u="none" dirty="0">
                <a:solidFill>
                  <a:srgbClr val="996633"/>
                </a:solidFill>
                <a:latin typeface="Times New Roman" pitchFamily="18" charset="0"/>
                <a:cs typeface="Times New Roman" pitchFamily="18" charset="0"/>
              </a:rPr>
              <a:t>Measures for resettlement of </a:t>
            </a:r>
            <a:r>
              <a:rPr lang="en-US" altLang="ja-JP" sz="1400" b="0" u="none" dirty="0" smtClean="0">
                <a:solidFill>
                  <a:srgbClr val="996633"/>
                </a:solidFill>
                <a:latin typeface="Times New Roman" pitchFamily="18" charset="0"/>
                <a:cs typeface="Times New Roman" pitchFamily="18" charset="0"/>
              </a:rPr>
              <a:t>   </a:t>
            </a:r>
          </a:p>
          <a:p>
            <a:r>
              <a:rPr lang="en-US" altLang="ja-JP" sz="1400" b="0" u="none" dirty="0" smtClean="0">
                <a:solidFill>
                  <a:srgbClr val="996633"/>
                </a:solidFill>
                <a:latin typeface="Times New Roman" pitchFamily="18" charset="0"/>
                <a:cs typeface="Times New Roman" pitchFamily="18" charset="0"/>
              </a:rPr>
              <a:t>     habitation </a:t>
            </a:r>
            <a:r>
              <a:rPr lang="en-US" altLang="ja-JP" sz="1400" b="0" u="none" dirty="0">
                <a:solidFill>
                  <a:srgbClr val="996633"/>
                </a:solidFill>
                <a:latin typeface="Times New Roman" pitchFamily="18" charset="0"/>
                <a:cs typeface="Times New Roman" pitchFamily="18" charset="0"/>
              </a:rPr>
              <a:t>by </a:t>
            </a:r>
            <a:r>
              <a:rPr lang="en-US" altLang="ja-JP" sz="1400" b="0" u="none" dirty="0" smtClean="0">
                <a:solidFill>
                  <a:srgbClr val="996633"/>
                </a:solidFill>
                <a:latin typeface="Times New Roman" pitchFamily="18" charset="0"/>
                <a:cs typeface="Times New Roman" pitchFamily="18" charset="0"/>
              </a:rPr>
              <a:t>Reservoir Area</a:t>
            </a:r>
            <a:r>
              <a:rPr lang="en-US" altLang="ja-JP" sz="1400" b="0" u="none" dirty="0" smtClean="0">
                <a:latin typeface="Times New Roman" pitchFamily="18" charset="0"/>
                <a:cs typeface="Times New Roman" pitchFamily="18" charset="0"/>
              </a:rPr>
              <a:t> </a:t>
            </a:r>
          </a:p>
          <a:p>
            <a:r>
              <a:rPr lang="en-US" altLang="ja-JP" sz="1400" b="0" u="none" dirty="0" smtClean="0">
                <a:latin typeface="Times New Roman" pitchFamily="18" charset="0"/>
                <a:cs typeface="Times New Roman" pitchFamily="18" charset="0"/>
              </a:rPr>
              <a:t>     </a:t>
            </a:r>
            <a:r>
              <a:rPr lang="en-US" altLang="ja-JP" sz="1400" b="0" u="none" dirty="0" smtClean="0">
                <a:solidFill>
                  <a:srgbClr val="996633"/>
                </a:solidFill>
                <a:latin typeface="Times New Roman" pitchFamily="18" charset="0"/>
                <a:cs typeface="Times New Roman" pitchFamily="18" charset="0"/>
              </a:rPr>
              <a:t>Development Fund</a:t>
            </a:r>
            <a:endParaRPr lang="ja-JP" altLang="en-US" sz="1400" b="0" u="none" dirty="0">
              <a:solidFill>
                <a:srgbClr val="996633"/>
              </a:solidFill>
            </a:endParaRPr>
          </a:p>
          <a:p>
            <a:r>
              <a:rPr lang="ja-JP" altLang="en-US" sz="1200" b="0" u="none" dirty="0">
                <a:solidFill>
                  <a:schemeClr val="tx1"/>
                </a:solidFill>
              </a:rPr>
              <a:t>・</a:t>
            </a:r>
            <a:r>
              <a:rPr lang="en-US" altLang="ja-JP" sz="1200" b="0" u="none" dirty="0">
                <a:solidFill>
                  <a:schemeClr val="tx1"/>
                </a:solidFill>
                <a:latin typeface="Times New Roman" pitchFamily="18" charset="0"/>
                <a:cs typeface="Times New Roman" pitchFamily="18" charset="0"/>
              </a:rPr>
              <a:t>Arranging an advisor for  resettlement    </a:t>
            </a:r>
          </a:p>
          <a:p>
            <a:r>
              <a:rPr lang="en-US" altLang="ja-JP" sz="1200" b="0" u="none" dirty="0">
                <a:solidFill>
                  <a:schemeClr val="tx1"/>
                </a:solidFill>
                <a:latin typeface="Times New Roman" pitchFamily="18" charset="0"/>
                <a:cs typeface="Times New Roman" pitchFamily="18" charset="0"/>
              </a:rPr>
              <a:t>     of habitation</a:t>
            </a:r>
            <a:endParaRPr lang="ja-JP" altLang="en-US" sz="1200" b="0" u="none" dirty="0">
              <a:solidFill>
                <a:schemeClr val="tx1"/>
              </a:solidFill>
            </a:endParaRPr>
          </a:p>
          <a:p>
            <a:r>
              <a:rPr lang="ja-JP" altLang="en-US" sz="1200" b="0" u="none" dirty="0" smtClean="0">
                <a:solidFill>
                  <a:schemeClr val="tx1"/>
                </a:solidFill>
              </a:rPr>
              <a:t>・</a:t>
            </a:r>
            <a:r>
              <a:rPr lang="en-US" altLang="ja-JP" sz="1200" b="0" u="none" dirty="0" smtClean="0">
                <a:solidFill>
                  <a:schemeClr val="tx1"/>
                </a:solidFill>
                <a:latin typeface="Times New Roman" pitchFamily="18" charset="0"/>
                <a:cs typeface="Times New Roman" pitchFamily="18" charset="0"/>
              </a:rPr>
              <a:t>Subsidy for interest to acquire  </a:t>
            </a:r>
          </a:p>
          <a:p>
            <a:r>
              <a:rPr lang="en-US" altLang="ja-JP" sz="1200" b="0" u="none" dirty="0" smtClean="0">
                <a:solidFill>
                  <a:schemeClr val="tx1"/>
                </a:solidFill>
                <a:latin typeface="Times New Roman" pitchFamily="18" charset="0"/>
                <a:cs typeface="Times New Roman" pitchFamily="18" charset="0"/>
              </a:rPr>
              <a:t>     substitute land</a:t>
            </a:r>
            <a:endParaRPr lang="ja-JP" altLang="en-US" sz="1200" b="0" u="none" dirty="0" smtClean="0">
              <a:solidFill>
                <a:schemeClr val="tx1"/>
              </a:solidFill>
            </a:endParaRPr>
          </a:p>
          <a:p>
            <a:r>
              <a:rPr lang="ja-JP" altLang="en-US" sz="1200" b="0" u="none" dirty="0" smtClean="0">
                <a:solidFill>
                  <a:schemeClr val="tx1"/>
                </a:solidFill>
              </a:rPr>
              <a:t>・</a:t>
            </a:r>
            <a:r>
              <a:rPr lang="en-US" altLang="ja-JP" sz="1200" b="0" u="none" dirty="0">
                <a:solidFill>
                  <a:schemeClr val="tx1"/>
                </a:solidFill>
                <a:latin typeface="Times New Roman" pitchFamily="18" charset="0"/>
                <a:cs typeface="Times New Roman" pitchFamily="18" charset="0"/>
              </a:rPr>
              <a:t>Supporting urban development; </a:t>
            </a:r>
          </a:p>
          <a:p>
            <a:r>
              <a:rPr lang="en-US" altLang="ja-JP" sz="1200" b="0" u="none" dirty="0">
                <a:solidFill>
                  <a:schemeClr val="tx1"/>
                </a:solidFill>
                <a:latin typeface="Times New Roman" pitchFamily="18" charset="0"/>
                <a:cs typeface="Times New Roman" pitchFamily="18" charset="0"/>
              </a:rPr>
              <a:t>     developing water source forest.</a:t>
            </a:r>
            <a:endParaRPr lang="ja-JP" altLang="en-US" sz="1200" b="0" u="none" dirty="0">
              <a:solidFill>
                <a:srgbClr val="000000"/>
              </a:solidFill>
            </a:endParaRPr>
          </a:p>
        </p:txBody>
      </p:sp>
      <p:sp>
        <p:nvSpPr>
          <p:cNvPr id="8204" name="AutoShape 25"/>
          <p:cNvSpPr>
            <a:spLocks noChangeArrowheads="1"/>
          </p:cNvSpPr>
          <p:nvPr/>
        </p:nvSpPr>
        <p:spPr bwMode="auto">
          <a:xfrm rot="16928562" flipH="1">
            <a:off x="5299075" y="2700338"/>
            <a:ext cx="649288" cy="137636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390" y="9155"/>
                </a:moveTo>
                <a:cubicBezTo>
                  <a:pt x="19039" y="7320"/>
                  <a:pt x="18110" y="5646"/>
                  <a:pt x="16738" y="4378"/>
                </a:cubicBezTo>
                <a:lnTo>
                  <a:pt x="18132" y="2871"/>
                </a:lnTo>
                <a:cubicBezTo>
                  <a:pt x="19826" y="4436"/>
                  <a:pt x="20973" y="6503"/>
                  <a:pt x="21407" y="8768"/>
                </a:cubicBezTo>
                <a:lnTo>
                  <a:pt x="24059" y="8261"/>
                </a:lnTo>
                <a:lnTo>
                  <a:pt x="21100" y="12621"/>
                </a:lnTo>
                <a:lnTo>
                  <a:pt x="16739" y="9662"/>
                </a:lnTo>
                <a:lnTo>
                  <a:pt x="19390" y="9155"/>
                </a:lnTo>
                <a:close/>
              </a:path>
            </a:pathLst>
          </a:custGeom>
          <a:solidFill>
            <a:srgbClr val="FF6699"/>
          </a:solidFill>
          <a:ln w="9525" algn="ctr">
            <a:solidFill>
              <a:schemeClr val="tx1"/>
            </a:solidFill>
            <a:miter lim="800000"/>
            <a:headEnd/>
            <a:tailEnd/>
          </a:ln>
        </p:spPr>
        <p:txBody>
          <a:bodyPr vert="eaVert" anchor="ctr">
            <a:spAutoFit/>
          </a:bodyPr>
          <a:lstStyle/>
          <a:p>
            <a:endParaRPr lang="ja-JP" altLang="en-US"/>
          </a:p>
        </p:txBody>
      </p:sp>
      <p:sp>
        <p:nvSpPr>
          <p:cNvPr id="8205" name="AutoShape 26"/>
          <p:cNvSpPr>
            <a:spLocks noChangeArrowheads="1"/>
          </p:cNvSpPr>
          <p:nvPr/>
        </p:nvSpPr>
        <p:spPr bwMode="auto">
          <a:xfrm>
            <a:off x="3549317" y="5058138"/>
            <a:ext cx="276726" cy="440769"/>
          </a:xfrm>
          <a:prstGeom prst="downArrow">
            <a:avLst>
              <a:gd name="adj1" fmla="val 50000"/>
              <a:gd name="adj2" fmla="val 53816"/>
            </a:avLst>
          </a:prstGeom>
          <a:solidFill>
            <a:schemeClr val="accent1"/>
          </a:solidFill>
          <a:ln w="9525" algn="ctr">
            <a:solidFill>
              <a:schemeClr val="tx1"/>
            </a:solidFill>
            <a:miter lim="800000"/>
            <a:headEnd/>
            <a:tailEnd/>
          </a:ln>
        </p:spPr>
        <p:txBody>
          <a:bodyPr wrap="square" anchor="ctr">
            <a:spAutoFit/>
          </a:bodyPr>
          <a:lstStyle/>
          <a:p>
            <a:endParaRPr lang="ja-JP" altLang="en-US" b="0" u="none"/>
          </a:p>
        </p:txBody>
      </p:sp>
      <p:sp>
        <p:nvSpPr>
          <p:cNvPr id="133123" name="テキスト ボックス 2"/>
          <p:cNvSpPr txBox="1">
            <a:spLocks noChangeArrowheads="1"/>
          </p:cNvSpPr>
          <p:nvPr/>
        </p:nvSpPr>
        <p:spPr bwMode="auto">
          <a:xfrm>
            <a:off x="0" y="0"/>
            <a:ext cx="9144000" cy="400110"/>
          </a:xfrm>
          <a:prstGeom prst="rect">
            <a:avLst/>
          </a:prstGeom>
          <a:solidFill>
            <a:srgbClr val="3333FF"/>
          </a:solidFill>
          <a:ln w="9525">
            <a:noFill/>
            <a:miter lim="800000"/>
            <a:headEnd/>
            <a:tailEnd/>
          </a:ln>
        </p:spPr>
        <p:txBody>
          <a:bodyPr>
            <a:spAutoFit/>
          </a:bodyPr>
          <a:lstStyle/>
          <a:p>
            <a:pPr algn="ctr">
              <a:defRPr/>
            </a:pPr>
            <a:r>
              <a:rPr lang="en-US" altLang="ja-JP" sz="2000" u="none" dirty="0">
                <a:solidFill>
                  <a:schemeClr val="bg1"/>
                </a:solidFill>
                <a:latin typeface="Times New Roman" pitchFamily="18" charset="0"/>
                <a:cs typeface="Times New Roman" pitchFamily="18" charset="0"/>
              </a:rPr>
              <a:t>Overall Picture of </a:t>
            </a:r>
            <a:r>
              <a:rPr lang="en-US" altLang="ja-JP" sz="2000" u="none" dirty="0" smtClean="0">
                <a:solidFill>
                  <a:schemeClr val="bg1"/>
                </a:solidFill>
                <a:latin typeface="Times New Roman" pitchFamily="18" charset="0"/>
                <a:cs typeface="Times New Roman" pitchFamily="18" charset="0"/>
              </a:rPr>
              <a:t>the “Measures </a:t>
            </a:r>
            <a:r>
              <a:rPr lang="en-US" altLang="ja-JP" sz="2000" u="none" dirty="0">
                <a:solidFill>
                  <a:schemeClr val="bg1"/>
                </a:solidFill>
                <a:latin typeface="Times New Roman" pitchFamily="18" charset="0"/>
                <a:cs typeface="Times New Roman" pitchFamily="18" charset="0"/>
              </a:rPr>
              <a:t>for Reservoir Area </a:t>
            </a:r>
            <a:r>
              <a:rPr lang="en-US" altLang="ja-JP" sz="2000" u="none" dirty="0" smtClean="0">
                <a:solidFill>
                  <a:schemeClr val="bg1"/>
                </a:solidFill>
                <a:latin typeface="Times New Roman" pitchFamily="18" charset="0"/>
                <a:cs typeface="Times New Roman" pitchFamily="18" charset="0"/>
              </a:rPr>
              <a:t>Development” (Image</a:t>
            </a:r>
            <a:r>
              <a:rPr lang="en-US" altLang="ja-JP" sz="2000" u="none" dirty="0">
                <a:solidFill>
                  <a:schemeClr val="bg1"/>
                </a:solidFill>
                <a:latin typeface="Times New Roman" pitchFamily="18" charset="0"/>
                <a:cs typeface="Times New Roman" pitchFamily="18" charset="0"/>
              </a:rPr>
              <a:t>)</a:t>
            </a:r>
            <a:endParaRPr lang="ja-JP" altLang="en-US" sz="2000" b="0" u="none" dirty="0">
              <a:solidFill>
                <a:schemeClr val="bg1"/>
              </a:solidFill>
              <a:effectLst>
                <a:outerShdw blurRad="38100" dist="38100" dir="2700000" algn="tl">
                  <a:srgbClr val="000000">
                    <a:alpha val="43137"/>
                  </a:srgbClr>
                </a:outerShdw>
              </a:effectLst>
              <a:latin typeface="Arial" charset="0"/>
              <a:ea typeface="HGP創英角ｺﾞｼｯｸUB" pitchFamily="50" charset="-128"/>
              <a:cs typeface="+mn-cs"/>
            </a:endParaRPr>
          </a:p>
        </p:txBody>
      </p:sp>
      <p:sp>
        <p:nvSpPr>
          <p:cNvPr id="8207" name="AutoShape 25"/>
          <p:cNvSpPr>
            <a:spLocks noChangeArrowheads="1"/>
          </p:cNvSpPr>
          <p:nvPr/>
        </p:nvSpPr>
        <p:spPr bwMode="auto">
          <a:xfrm rot="5706921" flipH="1">
            <a:off x="5172075" y="2281238"/>
            <a:ext cx="649288" cy="137636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390" y="9155"/>
                </a:moveTo>
                <a:cubicBezTo>
                  <a:pt x="19039" y="7320"/>
                  <a:pt x="18110" y="5646"/>
                  <a:pt x="16738" y="4378"/>
                </a:cubicBezTo>
                <a:lnTo>
                  <a:pt x="18132" y="2871"/>
                </a:lnTo>
                <a:cubicBezTo>
                  <a:pt x="19826" y="4436"/>
                  <a:pt x="20973" y="6503"/>
                  <a:pt x="21407" y="8768"/>
                </a:cubicBezTo>
                <a:lnTo>
                  <a:pt x="24059" y="8261"/>
                </a:lnTo>
                <a:lnTo>
                  <a:pt x="21100" y="12621"/>
                </a:lnTo>
                <a:lnTo>
                  <a:pt x="16739" y="9662"/>
                </a:lnTo>
                <a:lnTo>
                  <a:pt x="19390" y="9155"/>
                </a:lnTo>
                <a:close/>
              </a:path>
            </a:pathLst>
          </a:custGeom>
          <a:solidFill>
            <a:srgbClr val="FF6699"/>
          </a:solidFill>
          <a:ln w="9525" algn="ctr">
            <a:solidFill>
              <a:schemeClr val="tx1"/>
            </a:solidFill>
            <a:miter lim="800000"/>
            <a:headEnd/>
            <a:tailEnd/>
          </a:ln>
        </p:spPr>
        <p:txBody>
          <a:bodyPr rot="10800000" vert="eaVert" anchor="ctr">
            <a:spAutoFit/>
          </a:bodyPr>
          <a:lstStyle/>
          <a:p>
            <a:endParaRPr lang="ja-JP" altLang="en-US"/>
          </a:p>
        </p:txBody>
      </p:sp>
      <p:sp>
        <p:nvSpPr>
          <p:cNvPr id="8208" name="Text Box 19"/>
          <p:cNvSpPr txBox="1">
            <a:spLocks noChangeArrowheads="1"/>
          </p:cNvSpPr>
          <p:nvPr/>
        </p:nvSpPr>
        <p:spPr bwMode="auto">
          <a:xfrm>
            <a:off x="8712200" y="6492875"/>
            <a:ext cx="431800" cy="336550"/>
          </a:xfrm>
          <a:prstGeom prst="rect">
            <a:avLst/>
          </a:prstGeom>
          <a:noFill/>
          <a:ln w="9525" algn="ctr">
            <a:noFill/>
            <a:miter lim="800000"/>
            <a:headEnd/>
            <a:tailEnd/>
          </a:ln>
        </p:spPr>
        <p:txBody>
          <a:bodyPr>
            <a:spAutoFit/>
          </a:bodyPr>
          <a:lstStyle/>
          <a:p>
            <a:pPr algn="ctr">
              <a:spcBef>
                <a:spcPct val="50000"/>
              </a:spcBef>
            </a:pPr>
            <a:r>
              <a:rPr lang="en-US" altLang="ja-JP" sz="1600" b="0" u="none">
                <a:solidFill>
                  <a:schemeClr val="tx1"/>
                </a:solidFill>
              </a:rPr>
              <a:t>6</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9"/>
          <p:cNvSpPr txBox="1">
            <a:spLocks noChangeArrowheads="1"/>
          </p:cNvSpPr>
          <p:nvPr/>
        </p:nvSpPr>
        <p:spPr bwMode="auto">
          <a:xfrm>
            <a:off x="8712200" y="6521450"/>
            <a:ext cx="431800" cy="336550"/>
          </a:xfrm>
          <a:prstGeom prst="rect">
            <a:avLst/>
          </a:prstGeom>
          <a:noFill/>
          <a:ln w="9525" algn="ctr">
            <a:noFill/>
            <a:miter lim="800000"/>
            <a:headEnd/>
            <a:tailEnd/>
          </a:ln>
        </p:spPr>
        <p:txBody>
          <a:bodyPr>
            <a:spAutoFit/>
          </a:bodyPr>
          <a:lstStyle/>
          <a:p>
            <a:pPr algn="ctr">
              <a:spcBef>
                <a:spcPct val="50000"/>
              </a:spcBef>
            </a:pPr>
            <a:r>
              <a:rPr lang="en-US" altLang="ja-JP" sz="1600" b="0" u="none">
                <a:solidFill>
                  <a:schemeClr val="tx1"/>
                </a:solidFill>
              </a:rPr>
              <a:t>7</a:t>
            </a:r>
          </a:p>
        </p:txBody>
      </p:sp>
      <p:sp>
        <p:nvSpPr>
          <p:cNvPr id="9219" name="Text Box 4"/>
          <p:cNvSpPr txBox="1">
            <a:spLocks noChangeArrowheads="1"/>
          </p:cNvSpPr>
          <p:nvPr/>
        </p:nvSpPr>
        <p:spPr bwMode="auto">
          <a:xfrm>
            <a:off x="608013" y="885824"/>
            <a:ext cx="8104187" cy="5078313"/>
          </a:xfrm>
          <a:prstGeom prst="rect">
            <a:avLst/>
          </a:prstGeom>
          <a:solidFill>
            <a:schemeClr val="bg1"/>
          </a:solidFill>
          <a:ln w="9525" algn="ctr">
            <a:noFill/>
            <a:miter lim="800000"/>
            <a:headEnd/>
            <a:tailEnd/>
          </a:ln>
        </p:spPr>
        <p:txBody>
          <a:bodyPr wrap="square">
            <a:spAutoFit/>
          </a:bodyPr>
          <a:lstStyle/>
          <a:p>
            <a:pPr marL="514350" indent="-514350">
              <a:buFont typeface="Arial" pitchFamily="34" charset="0"/>
              <a:buAutoNum type="arabicPeriod"/>
            </a:pPr>
            <a:r>
              <a:rPr lang="en-US" altLang="ja-JP" sz="3600" u="none" dirty="0">
                <a:solidFill>
                  <a:srgbClr val="E6E6E6"/>
                </a:solidFill>
                <a:latin typeface="Times New Roman" pitchFamily="18" charset="0"/>
                <a:ea typeface="ＭＳ Ｐゴシック" pitchFamily="50" charset="-128"/>
                <a:cs typeface="Times New Roman" pitchFamily="18" charset="0"/>
              </a:rPr>
              <a:t>What are </a:t>
            </a:r>
            <a:r>
              <a:rPr lang="en-US" altLang="ja-JP" sz="3600" u="none" dirty="0" smtClean="0">
                <a:solidFill>
                  <a:srgbClr val="E6E6E6"/>
                </a:solidFill>
                <a:latin typeface="Times New Roman" pitchFamily="18" charset="0"/>
                <a:ea typeface="ＭＳ Ｐゴシック" pitchFamily="50" charset="-128"/>
                <a:cs typeface="Times New Roman" pitchFamily="18" charset="0"/>
              </a:rPr>
              <a:t>the “Measures </a:t>
            </a:r>
            <a:r>
              <a:rPr lang="en-US" altLang="ja-JP" sz="3600" u="none" dirty="0">
                <a:solidFill>
                  <a:srgbClr val="E6E6E6"/>
                </a:solidFill>
                <a:latin typeface="Times New Roman" pitchFamily="18" charset="0"/>
                <a:ea typeface="ＭＳ Ｐゴシック" pitchFamily="50" charset="-128"/>
                <a:cs typeface="Times New Roman" pitchFamily="18" charset="0"/>
              </a:rPr>
              <a:t>for Reservoir </a:t>
            </a:r>
            <a:r>
              <a:rPr lang="en-US" altLang="ja-JP" sz="3600" u="none" dirty="0" smtClean="0">
                <a:solidFill>
                  <a:srgbClr val="E6E6E6"/>
                </a:solidFill>
                <a:latin typeface="Times New Roman" pitchFamily="18" charset="0"/>
                <a:ea typeface="ＭＳ Ｐゴシック" pitchFamily="50" charset="-128"/>
                <a:cs typeface="Times New Roman" pitchFamily="18" charset="0"/>
              </a:rPr>
              <a:t>Area </a:t>
            </a:r>
            <a:r>
              <a:rPr lang="en-US" altLang="ja-JP" sz="3600" u="none" dirty="0" smtClean="0">
                <a:solidFill>
                  <a:srgbClr val="DDDDDD"/>
                </a:solidFill>
                <a:latin typeface="Times New Roman" pitchFamily="18" charset="0"/>
                <a:ea typeface="ＭＳ Ｐゴシック" pitchFamily="50" charset="-128"/>
                <a:cs typeface="Times New Roman" pitchFamily="18" charset="0"/>
              </a:rPr>
              <a:t>Development”</a:t>
            </a:r>
            <a:r>
              <a:rPr lang="en-US" altLang="ja-JP" sz="3600" u="none" dirty="0" smtClean="0">
                <a:solidFill>
                  <a:srgbClr val="E6E6E6"/>
                </a:solidFill>
                <a:latin typeface="Times New Roman" pitchFamily="18" charset="0"/>
                <a:ea typeface="ＭＳ Ｐゴシック" pitchFamily="50" charset="-128"/>
                <a:cs typeface="Times New Roman" pitchFamily="18" charset="0"/>
              </a:rPr>
              <a:t>?</a:t>
            </a:r>
            <a:endParaRPr lang="ja-JP" altLang="ja-JP" sz="3600" u="none" dirty="0">
              <a:solidFill>
                <a:srgbClr val="E6E6E6"/>
              </a:solidFill>
              <a:latin typeface="Times New Roman" pitchFamily="18" charset="0"/>
              <a:ea typeface="ＭＳ Ｐゴシック" pitchFamily="50" charset="-128"/>
              <a:cs typeface="Times New Roman" pitchFamily="18" charset="0"/>
            </a:endParaRPr>
          </a:p>
          <a:p>
            <a:pPr marL="514350" indent="-514350">
              <a:buFont typeface="Arial" pitchFamily="34" charset="0"/>
              <a:buAutoNum type="arabicPeriod"/>
            </a:pPr>
            <a:r>
              <a:rPr lang="en-US" altLang="ja-JP" sz="3600" u="none" dirty="0">
                <a:latin typeface="Times New Roman" pitchFamily="18" charset="0"/>
                <a:ea typeface="ＭＳ Ｐゴシック" pitchFamily="50" charset="-128"/>
                <a:cs typeface="Times New Roman" pitchFamily="18" charset="0"/>
              </a:rPr>
              <a:t>What is the </a:t>
            </a:r>
            <a:r>
              <a:rPr lang="en-US" altLang="ja-JP" sz="3600" u="none" dirty="0" smtClean="0">
                <a:latin typeface="Times New Roman" pitchFamily="18" charset="0"/>
                <a:ea typeface="ＭＳ Ｐゴシック" pitchFamily="50" charset="-128"/>
                <a:cs typeface="Times New Roman" pitchFamily="18" charset="0"/>
              </a:rPr>
              <a:t>“Special Measures Law for Reservoir Area Development”?</a:t>
            </a:r>
            <a:endParaRPr lang="ja-JP" altLang="ja-JP" sz="3600" u="none" dirty="0">
              <a:latin typeface="Times New Roman" pitchFamily="18" charset="0"/>
              <a:ea typeface="ＭＳ Ｐゴシック" pitchFamily="50" charset="-128"/>
              <a:cs typeface="Times New Roman" pitchFamily="18" charset="0"/>
            </a:endParaRPr>
          </a:p>
          <a:p>
            <a:pPr marL="514350" indent="-514350">
              <a:buFont typeface="Arial" pitchFamily="34" charset="0"/>
              <a:buAutoNum type="arabicPeriod"/>
            </a:pPr>
            <a:r>
              <a:rPr lang="en-US" altLang="ja-JP" sz="3600" u="none" dirty="0">
                <a:solidFill>
                  <a:srgbClr val="D9D9D9"/>
                </a:solidFill>
                <a:latin typeface="Times New Roman" pitchFamily="18" charset="0"/>
                <a:ea typeface="ＭＳ Ｐゴシック" pitchFamily="50" charset="-128"/>
                <a:cs typeface="Times New Roman" pitchFamily="18" charset="0"/>
              </a:rPr>
              <a:t>Non-structural Measure / Community Development</a:t>
            </a:r>
            <a:endParaRPr lang="ja-JP" altLang="ja-JP" sz="3600" u="none" dirty="0">
              <a:solidFill>
                <a:srgbClr val="D9D9D9"/>
              </a:solidFill>
              <a:latin typeface="Times New Roman" pitchFamily="18" charset="0"/>
              <a:ea typeface="ＭＳ Ｐゴシック" pitchFamily="50" charset="-128"/>
              <a:cs typeface="Times New Roman" pitchFamily="18" charset="0"/>
            </a:endParaRPr>
          </a:p>
          <a:p>
            <a:pPr marL="514350" indent="-514350">
              <a:buFont typeface="Arial" pitchFamily="34" charset="0"/>
              <a:buAutoNum type="arabicPeriod"/>
            </a:pPr>
            <a:r>
              <a:rPr lang="en-US" altLang="ja-JP" sz="3600" u="none" dirty="0" smtClean="0">
                <a:solidFill>
                  <a:srgbClr val="DDDDDD"/>
                </a:solidFill>
                <a:latin typeface="Times New Roman" pitchFamily="18" charset="0"/>
                <a:ea typeface="ＭＳ Ｐゴシック" pitchFamily="50" charset="-128"/>
                <a:cs typeface="Times New Roman" pitchFamily="18" charset="0"/>
              </a:rPr>
              <a:t>Reservoir Area Development Fund</a:t>
            </a:r>
            <a:endParaRPr lang="ja-JP" altLang="ja-JP" sz="3600" u="none" dirty="0">
              <a:solidFill>
                <a:srgbClr val="DDDDDD"/>
              </a:solidFill>
              <a:latin typeface="Times New Roman" pitchFamily="18" charset="0"/>
              <a:ea typeface="ＭＳ Ｐゴシック" pitchFamily="50" charset="-128"/>
              <a:cs typeface="Times New Roman" pitchFamily="18" charset="0"/>
            </a:endParaRPr>
          </a:p>
          <a:p>
            <a:pPr marL="514350" indent="-514350">
              <a:buFont typeface="Arial" pitchFamily="34" charset="0"/>
              <a:buAutoNum type="arabicPeriod"/>
            </a:pPr>
            <a:r>
              <a:rPr lang="en-US" altLang="ja-JP" sz="3600" u="none" dirty="0">
                <a:solidFill>
                  <a:srgbClr val="D9D9D9"/>
                </a:solidFill>
                <a:latin typeface="Times New Roman" pitchFamily="18" charset="0"/>
                <a:ea typeface="ＭＳ Ｐゴシック" pitchFamily="50" charset="-128"/>
                <a:cs typeface="Times New Roman" pitchFamily="18" charset="0"/>
              </a:rPr>
              <a:t>National Non-structural Measures</a:t>
            </a:r>
            <a:endParaRPr lang="ja-JP" altLang="en-US" sz="3600" b="0" u="none" dirty="0">
              <a:solidFill>
                <a:srgbClr val="DDDDDD"/>
              </a:solidFill>
              <a:ea typeface="ＭＳ Ｐゴシック" pitchFamily="50" charset="-128"/>
              <a:cs typeface="Times New Roman" pitchFamily="18" charset="0"/>
            </a:endParaRPr>
          </a:p>
          <a:p>
            <a:pPr marL="514350" indent="-514350">
              <a:buFont typeface="Arial" pitchFamily="34" charset="0"/>
              <a:buAutoNum type="arabicPeriod"/>
            </a:pPr>
            <a:endParaRPr lang="ja-JP" altLang="en-US" sz="3600" b="0" u="none" dirty="0">
              <a:solidFill>
                <a:srgbClr val="DDDDDD"/>
              </a:solidFill>
              <a:ea typeface="ＭＳ Ｐゴシック" pitchFamily="50" charset="-128"/>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333627" y="484632"/>
            <a:ext cx="8507412" cy="6247864"/>
          </a:xfrm>
          <a:prstGeom prst="rect">
            <a:avLst/>
          </a:prstGeom>
          <a:noFill/>
          <a:ln w="9525" algn="ctr">
            <a:noFill/>
            <a:miter lim="800000"/>
            <a:headEnd/>
            <a:tailEnd/>
          </a:ln>
        </p:spPr>
        <p:txBody>
          <a:bodyPr>
            <a:spAutoFit/>
          </a:bodyPr>
          <a:lstStyle/>
          <a:p>
            <a:pPr marL="342900" indent="-342900">
              <a:buFont typeface="+mj-ea"/>
              <a:buAutoNum type="circleNumDbPlain"/>
              <a:defRPr/>
            </a:pPr>
            <a:r>
              <a:rPr lang="en-US" altLang="ja-JP" sz="1600" u="none" dirty="0" smtClean="0">
                <a:solidFill>
                  <a:srgbClr val="0070C0"/>
                </a:solidFill>
                <a:latin typeface="Times New Roman" pitchFamily="18" charset="0"/>
                <a:cs typeface="Times New Roman" pitchFamily="18" charset="0"/>
              </a:rPr>
              <a:t>Purpose:</a:t>
            </a:r>
            <a:endParaRPr lang="ja-JP" altLang="ja-JP" sz="1600" u="none" dirty="0">
              <a:solidFill>
                <a:srgbClr val="0070C0"/>
              </a:solidFill>
              <a:latin typeface="Times New Roman" pitchFamily="18" charset="0"/>
              <a:cs typeface="Times New Roman" pitchFamily="18" charset="0"/>
            </a:endParaRPr>
          </a:p>
          <a:p>
            <a:pPr>
              <a:defRPr/>
            </a:pPr>
            <a:r>
              <a:rPr lang="en-US" altLang="ja-JP" sz="1600" u="none" dirty="0">
                <a:solidFill>
                  <a:schemeClr val="tx1"/>
                </a:solidFill>
                <a:latin typeface="Times New Roman" pitchFamily="18" charset="0"/>
                <a:cs typeface="Times New Roman" pitchFamily="18" charset="0"/>
              </a:rPr>
              <a:t>As to the water source area, where the basic conditions are changed remarkably by the construction of a dam, </a:t>
            </a:r>
            <a:r>
              <a:rPr lang="en-US" altLang="ja-JP" sz="1600" u="none" dirty="0" smtClean="0">
                <a:solidFill>
                  <a:schemeClr val="tx1"/>
                </a:solidFill>
                <a:latin typeface="Times New Roman" pitchFamily="18" charset="0"/>
                <a:cs typeface="Times New Roman" pitchFamily="18" charset="0"/>
              </a:rPr>
              <a:t>ensuring stability in inhabitants livelihood and improving public welfare through improvement of living environment, arrangement of industrial infrastructure and prevention of water quality in the dam from contamination, so as to promote the construction of a dam and to contribute to development of water resources and preservation of the national land.</a:t>
            </a:r>
            <a:endParaRPr lang="ja-JP" altLang="ja-JP" sz="1600" u="none" dirty="0">
              <a:solidFill>
                <a:schemeClr val="tx1"/>
              </a:solidFill>
              <a:latin typeface="Times New Roman" pitchFamily="18" charset="0"/>
              <a:cs typeface="Times New Roman" pitchFamily="18" charset="0"/>
            </a:endParaRPr>
          </a:p>
          <a:p>
            <a:pPr>
              <a:defRPr/>
            </a:pPr>
            <a:r>
              <a:rPr lang="en-US" altLang="ja-JP" sz="1600" u="none" dirty="0">
                <a:latin typeface="Times New Roman" pitchFamily="18" charset="0"/>
                <a:cs typeface="Times New Roman" pitchFamily="18" charset="0"/>
              </a:rPr>
              <a:t> </a:t>
            </a:r>
            <a:endParaRPr lang="ja-JP" altLang="ja-JP" sz="1600" u="none" dirty="0">
              <a:latin typeface="Times New Roman" pitchFamily="18" charset="0"/>
              <a:cs typeface="Times New Roman" pitchFamily="18" charset="0"/>
            </a:endParaRPr>
          </a:p>
          <a:p>
            <a:pPr marL="342900" indent="-342900">
              <a:buFont typeface="+mj-ea"/>
              <a:buAutoNum type="circleNumDbPlain" startAt="2"/>
              <a:defRPr/>
            </a:pPr>
            <a:r>
              <a:rPr lang="en-US" altLang="ja-JP" sz="1600" u="none" dirty="0">
                <a:solidFill>
                  <a:srgbClr val="0070C0"/>
                </a:solidFill>
                <a:latin typeface="Times New Roman" pitchFamily="18" charset="0"/>
                <a:cs typeface="Times New Roman" pitchFamily="18" charset="0"/>
              </a:rPr>
              <a:t>Dam, etc, to be the target of application of the said law:</a:t>
            </a:r>
            <a:endParaRPr lang="ja-JP" altLang="ja-JP" sz="1600" u="none" dirty="0">
              <a:solidFill>
                <a:srgbClr val="0070C0"/>
              </a:solidFill>
              <a:latin typeface="Times New Roman" pitchFamily="18" charset="0"/>
              <a:cs typeface="Times New Roman" pitchFamily="18" charset="0"/>
            </a:endParaRPr>
          </a:p>
          <a:p>
            <a:pPr>
              <a:defRPr/>
            </a:pPr>
            <a:r>
              <a:rPr lang="en-US" altLang="ja-JP" sz="1600" u="none" dirty="0">
                <a:solidFill>
                  <a:schemeClr val="tx1"/>
                </a:solidFill>
                <a:latin typeface="Times New Roman" pitchFamily="18" charset="0"/>
                <a:cs typeface="Times New Roman" pitchFamily="18" charset="0"/>
              </a:rPr>
              <a:t>Dams </a:t>
            </a:r>
            <a:r>
              <a:rPr lang="en-US" altLang="ja-JP" sz="1600" u="none" dirty="0" smtClean="0">
                <a:solidFill>
                  <a:schemeClr val="tx1"/>
                </a:solidFill>
                <a:latin typeface="Times New Roman" pitchFamily="18" charset="0"/>
                <a:cs typeface="Times New Roman" pitchFamily="18" charset="0"/>
              </a:rPr>
              <a:t>as well as large scale development of water level regulating facility of ponds and marsh lands constructed </a:t>
            </a:r>
            <a:r>
              <a:rPr lang="en-US" altLang="ja-JP" sz="1600" u="none" dirty="0">
                <a:solidFill>
                  <a:schemeClr val="tx1"/>
                </a:solidFill>
                <a:latin typeface="Times New Roman" pitchFamily="18" charset="0"/>
                <a:cs typeface="Times New Roman" pitchFamily="18" charset="0"/>
              </a:rPr>
              <a:t>by the central government, local governments and Japan Water Agency, with which more than 20 houses and more than 20 ha. of agricultural lands are submerged (in Hokkaido, the area of submerged agricultural land should be more than 60 ha</a:t>
            </a:r>
            <a:r>
              <a:rPr lang="en-US" altLang="ja-JP" sz="1600" u="none" dirty="0" smtClean="0">
                <a:solidFill>
                  <a:schemeClr val="tx1"/>
                </a:solidFill>
                <a:latin typeface="Times New Roman" pitchFamily="18" charset="0"/>
                <a:cs typeface="Times New Roman" pitchFamily="18" charset="0"/>
              </a:rPr>
              <a:t>.).</a:t>
            </a:r>
            <a:endParaRPr lang="ja-JP" altLang="ja-JP" sz="1600" u="none" dirty="0">
              <a:solidFill>
                <a:schemeClr val="tx1"/>
              </a:solidFill>
              <a:latin typeface="Times New Roman" pitchFamily="18" charset="0"/>
              <a:cs typeface="Times New Roman" pitchFamily="18" charset="0"/>
            </a:endParaRPr>
          </a:p>
          <a:p>
            <a:pPr>
              <a:defRPr/>
            </a:pPr>
            <a:r>
              <a:rPr lang="en-US" altLang="ja-JP" sz="1600" u="none" dirty="0">
                <a:solidFill>
                  <a:schemeClr val="tx1"/>
                </a:solidFill>
                <a:latin typeface="Times New Roman" pitchFamily="18" charset="0"/>
                <a:cs typeface="Times New Roman" pitchFamily="18" charset="0"/>
              </a:rPr>
              <a:t>As to dams, </a:t>
            </a:r>
            <a:r>
              <a:rPr lang="en-US" altLang="ja-JP" sz="1600" u="none" dirty="0" smtClean="0">
                <a:solidFill>
                  <a:schemeClr val="tx1"/>
                </a:solidFill>
                <a:latin typeface="Times New Roman" pitchFamily="18" charset="0"/>
                <a:cs typeface="Times New Roman" pitchFamily="18" charset="0"/>
              </a:rPr>
              <a:t>application </a:t>
            </a:r>
            <a:r>
              <a:rPr lang="en-US" altLang="ja-JP" sz="1600" u="none" dirty="0">
                <a:solidFill>
                  <a:schemeClr val="tx1"/>
                </a:solidFill>
                <a:latin typeface="Times New Roman" pitchFamily="18" charset="0"/>
                <a:cs typeface="Times New Roman" pitchFamily="18" charset="0"/>
              </a:rPr>
              <a:t>of the law </a:t>
            </a:r>
            <a:r>
              <a:rPr lang="en-US" altLang="ja-JP" sz="1600" u="none" dirty="0" smtClean="0">
                <a:solidFill>
                  <a:schemeClr val="tx1"/>
                </a:solidFill>
                <a:latin typeface="Times New Roman" pitchFamily="18" charset="0"/>
                <a:cs typeface="Times New Roman" pitchFamily="18" charset="0"/>
              </a:rPr>
              <a:t>depends on the scale of submersion regardless of the scale </a:t>
            </a:r>
            <a:r>
              <a:rPr lang="en-US" altLang="ja-JP" sz="1600" u="none" dirty="0">
                <a:solidFill>
                  <a:schemeClr val="tx1"/>
                </a:solidFill>
                <a:latin typeface="Times New Roman" pitchFamily="18" charset="0"/>
                <a:cs typeface="Times New Roman" pitchFamily="18" charset="0"/>
              </a:rPr>
              <a:t>of </a:t>
            </a:r>
            <a:r>
              <a:rPr lang="en-US" altLang="ja-JP" sz="1600" u="none" dirty="0" smtClean="0">
                <a:solidFill>
                  <a:schemeClr val="tx1"/>
                </a:solidFill>
                <a:latin typeface="Times New Roman" pitchFamily="18" charset="0"/>
                <a:cs typeface="Times New Roman" pitchFamily="18" charset="0"/>
              </a:rPr>
              <a:t>the </a:t>
            </a:r>
            <a:r>
              <a:rPr lang="en-US" altLang="ja-JP" sz="1600" u="none" dirty="0">
                <a:solidFill>
                  <a:schemeClr val="tx1"/>
                </a:solidFill>
                <a:latin typeface="Times New Roman" pitchFamily="18" charset="0"/>
                <a:cs typeface="Times New Roman" pitchFamily="18" charset="0"/>
              </a:rPr>
              <a:t>dam itself and its functions; for example, the flood control dam can </a:t>
            </a:r>
            <a:r>
              <a:rPr lang="en-US" altLang="ja-JP" sz="1600" u="none" dirty="0" smtClean="0">
                <a:solidFill>
                  <a:schemeClr val="tx1"/>
                </a:solidFill>
                <a:latin typeface="Times New Roman" pitchFamily="18" charset="0"/>
                <a:cs typeface="Times New Roman" pitchFamily="18" charset="0"/>
              </a:rPr>
              <a:t>also be </a:t>
            </a:r>
            <a:r>
              <a:rPr lang="en-US" altLang="ja-JP" sz="1600" u="none" dirty="0">
                <a:solidFill>
                  <a:schemeClr val="tx1"/>
                </a:solidFill>
                <a:latin typeface="Times New Roman" pitchFamily="18" charset="0"/>
                <a:cs typeface="Times New Roman" pitchFamily="18" charset="0"/>
              </a:rPr>
              <a:t>the target.</a:t>
            </a:r>
            <a:endParaRPr lang="ja-JP" altLang="ja-JP" sz="1600" u="none" dirty="0">
              <a:solidFill>
                <a:schemeClr val="tx1"/>
              </a:solidFill>
              <a:latin typeface="Times New Roman" pitchFamily="18" charset="0"/>
              <a:cs typeface="Times New Roman" pitchFamily="18" charset="0"/>
            </a:endParaRPr>
          </a:p>
          <a:p>
            <a:pPr>
              <a:defRPr/>
            </a:pPr>
            <a:r>
              <a:rPr lang="en-US" altLang="ja-JP" sz="1600" u="none" dirty="0">
                <a:solidFill>
                  <a:schemeClr val="tx1"/>
                </a:solidFill>
                <a:latin typeface="Times New Roman" pitchFamily="18" charset="0"/>
                <a:cs typeface="Times New Roman" pitchFamily="18" charset="0"/>
              </a:rPr>
              <a:t> </a:t>
            </a:r>
            <a:endParaRPr lang="ja-JP" altLang="ja-JP" sz="1600" u="none" dirty="0">
              <a:solidFill>
                <a:schemeClr val="tx1"/>
              </a:solidFill>
              <a:latin typeface="Times New Roman" pitchFamily="18" charset="0"/>
              <a:cs typeface="Times New Roman" pitchFamily="18" charset="0"/>
            </a:endParaRPr>
          </a:p>
          <a:p>
            <a:pPr marL="342900" indent="-342900">
              <a:buFont typeface="+mj-ea"/>
              <a:buAutoNum type="circleNumDbPlain" startAt="3"/>
              <a:defRPr/>
            </a:pPr>
            <a:r>
              <a:rPr lang="en-US" altLang="ja-JP" sz="1600" u="none" dirty="0">
                <a:solidFill>
                  <a:srgbClr val="0070C0"/>
                </a:solidFill>
                <a:latin typeface="Times New Roman" pitchFamily="18" charset="0"/>
                <a:cs typeface="Times New Roman" pitchFamily="18" charset="0"/>
              </a:rPr>
              <a:t>Scheme and support policies:</a:t>
            </a:r>
            <a:endParaRPr lang="ja-JP" altLang="ja-JP" sz="1600" u="none" dirty="0">
              <a:solidFill>
                <a:srgbClr val="0070C0"/>
              </a:solidFill>
              <a:latin typeface="Times New Roman" pitchFamily="18" charset="0"/>
              <a:cs typeface="Times New Roman" pitchFamily="18" charset="0"/>
            </a:endParaRPr>
          </a:p>
          <a:p>
            <a:pPr>
              <a:defRPr/>
            </a:pPr>
            <a:r>
              <a:rPr lang="en-US" altLang="ja-JP" sz="1600" u="none" dirty="0">
                <a:solidFill>
                  <a:schemeClr val="tx1"/>
                </a:solidFill>
                <a:latin typeface="Times New Roman" pitchFamily="18" charset="0"/>
                <a:cs typeface="Times New Roman" pitchFamily="18" charset="0"/>
              </a:rPr>
              <a:t>Based on the requirements </a:t>
            </a:r>
            <a:r>
              <a:rPr lang="en-US" altLang="ja-JP" sz="1600" u="none" dirty="0" smtClean="0">
                <a:solidFill>
                  <a:schemeClr val="tx1"/>
                </a:solidFill>
                <a:latin typeface="Times New Roman" pitchFamily="18" charset="0"/>
                <a:cs typeface="Times New Roman" pitchFamily="18" charset="0"/>
              </a:rPr>
              <a:t>from </a:t>
            </a:r>
            <a:r>
              <a:rPr lang="en-US" altLang="ja-JP" sz="1600" u="none" dirty="0">
                <a:solidFill>
                  <a:schemeClr val="tx1"/>
                </a:solidFill>
                <a:latin typeface="Times New Roman" pitchFamily="18" charset="0"/>
                <a:cs typeface="Times New Roman" pitchFamily="18" charset="0"/>
              </a:rPr>
              <a:t>the local community, the target dam as well as the </a:t>
            </a:r>
            <a:r>
              <a:rPr lang="en-US" altLang="ja-JP" sz="1600" u="none" dirty="0" smtClean="0">
                <a:solidFill>
                  <a:schemeClr val="tx1"/>
                </a:solidFill>
                <a:latin typeface="Times New Roman" pitchFamily="18" charset="0"/>
                <a:cs typeface="Times New Roman" pitchFamily="18" charset="0"/>
              </a:rPr>
              <a:t>reservoir area </a:t>
            </a:r>
            <a:r>
              <a:rPr lang="en-US" altLang="ja-JP" sz="1600" u="none" dirty="0">
                <a:solidFill>
                  <a:schemeClr val="tx1"/>
                </a:solidFill>
                <a:latin typeface="Times New Roman" pitchFamily="18" charset="0"/>
                <a:cs typeface="Times New Roman" pitchFamily="18" charset="0"/>
              </a:rPr>
              <a:t>is specified and the </a:t>
            </a:r>
            <a:r>
              <a:rPr lang="en-US" altLang="ja-JP" sz="1600" u="none" dirty="0" smtClean="0">
                <a:solidFill>
                  <a:schemeClr val="tx1"/>
                </a:solidFill>
                <a:latin typeface="Times New Roman" pitchFamily="18" charset="0"/>
                <a:cs typeface="Times New Roman" pitchFamily="18" charset="0"/>
              </a:rPr>
              <a:t>reservoir area </a:t>
            </a:r>
            <a:r>
              <a:rPr lang="en-US" altLang="ja-JP" sz="1600" u="none" dirty="0">
                <a:solidFill>
                  <a:schemeClr val="tx1"/>
                </a:solidFill>
                <a:latin typeface="Times New Roman" pitchFamily="18" charset="0"/>
                <a:cs typeface="Times New Roman" pitchFamily="18" charset="0"/>
              </a:rPr>
              <a:t>development plan is decided, in which various projects </a:t>
            </a:r>
            <a:r>
              <a:rPr lang="en-US" altLang="ja-JP" sz="1600" u="none" dirty="0" smtClean="0">
                <a:solidFill>
                  <a:schemeClr val="tx1"/>
                </a:solidFill>
                <a:latin typeface="Times New Roman" pitchFamily="18" charset="0"/>
                <a:cs typeface="Times New Roman" pitchFamily="18" charset="0"/>
              </a:rPr>
              <a:t>in </a:t>
            </a:r>
            <a:r>
              <a:rPr lang="en-US" altLang="ja-JP" sz="1600" u="none" dirty="0">
                <a:solidFill>
                  <a:schemeClr val="tx1"/>
                </a:solidFill>
                <a:latin typeface="Times New Roman" pitchFamily="18" charset="0"/>
                <a:cs typeface="Times New Roman" pitchFamily="18" charset="0"/>
              </a:rPr>
              <a:t>the </a:t>
            </a:r>
            <a:r>
              <a:rPr lang="en-US" altLang="ja-JP" sz="1600" u="none" dirty="0" smtClean="0">
                <a:solidFill>
                  <a:schemeClr val="tx1"/>
                </a:solidFill>
                <a:latin typeface="Times New Roman" pitchFamily="18" charset="0"/>
                <a:cs typeface="Times New Roman" pitchFamily="18" charset="0"/>
              </a:rPr>
              <a:t>area </a:t>
            </a:r>
            <a:r>
              <a:rPr lang="en-US" altLang="ja-JP" sz="1600" u="none" dirty="0">
                <a:solidFill>
                  <a:schemeClr val="tx1"/>
                </a:solidFill>
                <a:latin typeface="Times New Roman" pitchFamily="18" charset="0"/>
                <a:cs typeface="Times New Roman" pitchFamily="18" charset="0"/>
              </a:rPr>
              <a:t>such as land improvement, forest conservation, road construction, etc. are provided; based on them, projects for improvement of the local living environment, development of industrial infrastructure, prevention of water contamination in dams and reservoirs, etc. are implemented. </a:t>
            </a:r>
            <a:endParaRPr lang="ja-JP" altLang="ja-JP" sz="1600" u="none" dirty="0">
              <a:solidFill>
                <a:schemeClr val="tx1"/>
              </a:solidFill>
              <a:latin typeface="Times New Roman" pitchFamily="18" charset="0"/>
              <a:cs typeface="Times New Roman" pitchFamily="18" charset="0"/>
            </a:endParaRPr>
          </a:p>
          <a:p>
            <a:pPr>
              <a:defRPr/>
            </a:pPr>
            <a:r>
              <a:rPr lang="en-US" altLang="ja-JP" sz="1600" u="none" dirty="0">
                <a:solidFill>
                  <a:schemeClr val="tx1"/>
                </a:solidFill>
                <a:latin typeface="Times New Roman" pitchFamily="18" charset="0"/>
                <a:cs typeface="Times New Roman" pitchFamily="18" charset="0"/>
              </a:rPr>
              <a:t>In addition, measures needed for activation of the water source area such as special treatment concerning taxes are taken.</a:t>
            </a:r>
            <a:endParaRPr lang="ja-JP" altLang="en-US" sz="1600" b="0" u="none" dirty="0">
              <a:solidFill>
                <a:schemeClr val="tx1"/>
              </a:solidFill>
              <a:latin typeface="Times New Roman" pitchFamily="18" charset="0"/>
              <a:cs typeface="Times New Roman" pitchFamily="18" charset="0"/>
            </a:endParaRPr>
          </a:p>
        </p:txBody>
      </p:sp>
      <p:sp>
        <p:nvSpPr>
          <p:cNvPr id="224258" name="テキスト ボックス 26"/>
          <p:cNvSpPr txBox="1">
            <a:spLocks noChangeArrowheads="1"/>
          </p:cNvSpPr>
          <p:nvPr/>
        </p:nvSpPr>
        <p:spPr bwMode="auto">
          <a:xfrm>
            <a:off x="0" y="0"/>
            <a:ext cx="9144000" cy="461963"/>
          </a:xfrm>
          <a:prstGeom prst="rect">
            <a:avLst/>
          </a:prstGeom>
          <a:solidFill>
            <a:srgbClr val="3333FF"/>
          </a:solidFill>
          <a:ln w="9525">
            <a:noFill/>
            <a:miter lim="800000"/>
            <a:headEnd/>
            <a:tailEnd/>
          </a:ln>
        </p:spPr>
        <p:txBody>
          <a:bodyPr>
            <a:spAutoFit/>
          </a:bodyPr>
          <a:lstStyle/>
          <a:p>
            <a:pPr algn="ctr">
              <a:defRPr/>
            </a:pPr>
            <a:r>
              <a:rPr lang="en-US" altLang="ja-JP" sz="2400" u="none" dirty="0">
                <a:solidFill>
                  <a:schemeClr val="bg1"/>
                </a:solidFill>
                <a:latin typeface="Times New Roman" pitchFamily="18" charset="0"/>
                <a:cs typeface="Times New Roman" pitchFamily="18" charset="0"/>
              </a:rPr>
              <a:t>Points of the Special Measures </a:t>
            </a:r>
            <a:r>
              <a:rPr lang="en-US" altLang="ja-JP" sz="2400" u="none" dirty="0" smtClean="0">
                <a:solidFill>
                  <a:schemeClr val="bg1"/>
                </a:solidFill>
                <a:latin typeface="Times New Roman" pitchFamily="18" charset="0"/>
                <a:cs typeface="Times New Roman" pitchFamily="18" charset="0"/>
              </a:rPr>
              <a:t>Law for Reservoir Area Development</a:t>
            </a:r>
            <a:endParaRPr lang="ja-JP" altLang="en-US" sz="2400" b="0" u="none" dirty="0">
              <a:solidFill>
                <a:schemeClr val="bg1"/>
              </a:solidFill>
              <a:effectLst>
                <a:outerShdw blurRad="38100" dist="38100" dir="2700000" algn="tl">
                  <a:srgbClr val="000000"/>
                </a:outerShdw>
              </a:effectLst>
              <a:latin typeface="Times New Roman" pitchFamily="18" charset="0"/>
              <a:ea typeface="HGP創英角ｺﾞｼｯｸUB" pitchFamily="50" charset="-128"/>
              <a:cs typeface="Times New Roman" pitchFamily="18" charset="0"/>
            </a:endParaRPr>
          </a:p>
        </p:txBody>
      </p:sp>
      <p:sp>
        <p:nvSpPr>
          <p:cNvPr id="10244" name="Text Box 19"/>
          <p:cNvSpPr txBox="1">
            <a:spLocks noChangeArrowheads="1"/>
          </p:cNvSpPr>
          <p:nvPr/>
        </p:nvSpPr>
        <p:spPr bwMode="auto">
          <a:xfrm>
            <a:off x="8712200" y="6521450"/>
            <a:ext cx="431800" cy="336550"/>
          </a:xfrm>
          <a:prstGeom prst="rect">
            <a:avLst/>
          </a:prstGeom>
          <a:noFill/>
          <a:ln w="9525" algn="ctr">
            <a:noFill/>
            <a:miter lim="800000"/>
            <a:headEnd/>
            <a:tailEnd/>
          </a:ln>
        </p:spPr>
        <p:txBody>
          <a:bodyPr>
            <a:spAutoFit/>
          </a:bodyPr>
          <a:lstStyle/>
          <a:p>
            <a:pPr algn="ctr">
              <a:spcBef>
                <a:spcPct val="50000"/>
              </a:spcBef>
            </a:pPr>
            <a:r>
              <a:rPr lang="en-US" altLang="ja-JP" sz="1600" b="0" u="none">
                <a:solidFill>
                  <a:schemeClr val="tx1"/>
                </a:solidFill>
              </a:rPr>
              <a:t>8</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標準デザイン">
  <a:themeElements>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00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12241</TotalTime>
  <Words>4475</Words>
  <Application>Microsoft Office PowerPoint</Application>
  <PresentationFormat>画面に合わせる (4:3)</PresentationFormat>
  <Paragraphs>658</Paragraphs>
  <Slides>27</Slides>
  <Notes>27</Notes>
  <HiddenSlides>0</HiddenSlides>
  <MMClips>0</MMClips>
  <ScaleCrop>false</ScaleCrop>
  <HeadingPairs>
    <vt:vector size="4" baseType="variant">
      <vt:variant>
        <vt:lpstr>テーマ</vt:lpstr>
      </vt:variant>
      <vt:variant>
        <vt:i4>1</vt:i4>
      </vt:variant>
      <vt:variant>
        <vt:lpstr>スライド タイトル</vt:lpstr>
      </vt:variant>
      <vt:variant>
        <vt:i4>27</vt:i4>
      </vt:variant>
    </vt:vector>
  </HeadingPairs>
  <TitlesOfParts>
    <vt:vector size="28" baseType="lpstr">
      <vt:lpstr>1_標準デザイン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国土交通省</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行政情報システム室</dc:creator>
  <cp:lastModifiedBy>shsawano</cp:lastModifiedBy>
  <cp:revision>750</cp:revision>
  <cp:lastPrinted>2011-12-27T01:56:09Z</cp:lastPrinted>
  <dcterms:created xsi:type="dcterms:W3CDTF">2006-11-16T08:32:29Z</dcterms:created>
  <dcterms:modified xsi:type="dcterms:W3CDTF">2011-12-27T06:21:34Z</dcterms:modified>
</cp:coreProperties>
</file>